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8"/>
  </p:notesMasterIdLst>
  <p:sldIdLst>
    <p:sldId id="257" r:id="rId3"/>
    <p:sldId id="261" r:id="rId4"/>
    <p:sldId id="259" r:id="rId5"/>
    <p:sldId id="260" r:id="rId6"/>
    <p:sldId id="262"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00504F-7CAF-4E15-BA81-6BC717AD1762}" type="datetimeFigureOut">
              <a:rPr lang="en-US" smtClean="0"/>
              <a:t>3/10/2016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9F5224-4274-4F08-8819-5658BD1AA553}" type="slidenum">
              <a:rPr lang="en-US" smtClean="0"/>
              <a:t>‹#›</a:t>
            </a:fld>
            <a:endParaRPr lang="en-US"/>
          </a:p>
        </p:txBody>
      </p:sp>
    </p:spTree>
    <p:extLst>
      <p:ext uri="{BB962C8B-B14F-4D97-AF65-F5344CB8AC3E}">
        <p14:creationId xmlns:p14="http://schemas.microsoft.com/office/powerpoint/2010/main" val="1015153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Coherence- </a:t>
            </a:r>
            <a:r>
              <a:rPr lang="en-US" sz="1200" b="0" i="0" kern="1200" dirty="0" smtClean="0">
                <a:solidFill>
                  <a:schemeClr val="tx1"/>
                </a:solidFill>
                <a:effectLst/>
                <a:latin typeface="+mn-lt"/>
                <a:ea typeface="+mn-ea"/>
                <a:cs typeface="+mn-cs"/>
              </a:rPr>
              <a:t>the quality of forming a unified whole</a:t>
            </a:r>
            <a:endParaRPr lang="en-US" dirty="0" smtClean="0"/>
          </a:p>
        </p:txBody>
      </p:sp>
      <p:sp>
        <p:nvSpPr>
          <p:cNvPr id="4" name="Slide Number Placeholder 3"/>
          <p:cNvSpPr>
            <a:spLocks noGrp="1"/>
          </p:cNvSpPr>
          <p:nvPr>
            <p:ph type="sldNum" sz="quarter" idx="10"/>
          </p:nvPr>
        </p:nvSpPr>
        <p:spPr/>
        <p:txBody>
          <a:bodyPr/>
          <a:lstStyle/>
          <a:p>
            <a:fld id="{E29F5224-4274-4F08-8819-5658BD1AA553}" type="slidenum">
              <a:rPr lang="en-US" smtClean="0"/>
              <a:t>2</a:t>
            </a:fld>
            <a:endParaRPr lang="en-US"/>
          </a:p>
        </p:txBody>
      </p:sp>
    </p:spTree>
    <p:extLst>
      <p:ext uri="{BB962C8B-B14F-4D97-AF65-F5344CB8AC3E}">
        <p14:creationId xmlns:p14="http://schemas.microsoft.com/office/powerpoint/2010/main" val="1801049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9F5224-4274-4F08-8819-5658BD1AA553}" type="slidenum">
              <a:rPr lang="en-US" smtClean="0"/>
              <a:t>3</a:t>
            </a:fld>
            <a:endParaRPr lang="en-US"/>
          </a:p>
        </p:txBody>
      </p:sp>
    </p:spTree>
    <p:extLst>
      <p:ext uri="{BB962C8B-B14F-4D97-AF65-F5344CB8AC3E}">
        <p14:creationId xmlns:p14="http://schemas.microsoft.com/office/powerpoint/2010/main" val="924555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Adherence- </a:t>
            </a:r>
            <a:r>
              <a:rPr lang="en-US" sz="1200" b="0" i="0" kern="1200" dirty="0" smtClean="0">
                <a:solidFill>
                  <a:schemeClr val="tx1"/>
                </a:solidFill>
                <a:effectLst/>
                <a:latin typeface="+mn-lt"/>
                <a:ea typeface="+mn-ea"/>
                <a:cs typeface="+mn-cs"/>
              </a:rPr>
              <a:t>being faithful to</a:t>
            </a:r>
            <a:r>
              <a:rPr lang="en-US" sz="1200" b="0" i="0" kern="1200" baseline="0" dirty="0" smtClean="0">
                <a:solidFill>
                  <a:schemeClr val="tx1"/>
                </a:solidFill>
                <a:effectLst/>
                <a:latin typeface="+mn-lt"/>
                <a:ea typeface="+mn-ea"/>
                <a:cs typeface="+mn-cs"/>
              </a:rPr>
              <a:t> </a:t>
            </a:r>
            <a:r>
              <a:rPr lang="en-US" sz="1200" b="1" i="0" kern="1200" baseline="0" dirty="0" smtClean="0">
                <a:solidFill>
                  <a:schemeClr val="tx1"/>
                </a:solidFill>
                <a:effectLst/>
                <a:latin typeface="+mn-lt"/>
                <a:ea typeface="+mn-ea"/>
                <a:cs typeface="+mn-cs"/>
              </a:rPr>
              <a:t>or</a:t>
            </a:r>
            <a:r>
              <a:rPr lang="en-US" sz="1200" b="0" i="0" kern="1200" baseline="0" dirty="0" smtClean="0">
                <a:solidFill>
                  <a:schemeClr val="tx1"/>
                </a:solidFill>
                <a:effectLst/>
                <a:latin typeface="+mn-lt"/>
                <a:ea typeface="+mn-ea"/>
                <a:cs typeface="+mn-cs"/>
              </a:rPr>
              <a:t> sticking to</a:t>
            </a:r>
            <a:endParaRPr lang="en-US" dirty="0"/>
          </a:p>
        </p:txBody>
      </p:sp>
      <p:sp>
        <p:nvSpPr>
          <p:cNvPr id="4" name="Slide Number Placeholder 3"/>
          <p:cNvSpPr>
            <a:spLocks noGrp="1"/>
          </p:cNvSpPr>
          <p:nvPr>
            <p:ph type="sldNum" sz="quarter" idx="10"/>
          </p:nvPr>
        </p:nvSpPr>
        <p:spPr/>
        <p:txBody>
          <a:bodyPr/>
          <a:lstStyle/>
          <a:p>
            <a:fld id="{E29F5224-4274-4F08-8819-5658BD1AA553}" type="slidenum">
              <a:rPr lang="en-US" smtClean="0"/>
              <a:t>4</a:t>
            </a:fld>
            <a:endParaRPr lang="en-US"/>
          </a:p>
        </p:txBody>
      </p:sp>
    </p:spTree>
    <p:extLst>
      <p:ext uri="{BB962C8B-B14F-4D97-AF65-F5344CB8AC3E}">
        <p14:creationId xmlns:p14="http://schemas.microsoft.com/office/powerpoint/2010/main" val="2559896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34E91D-7973-44FB-9D3F-0897DE3FC937}"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C6678-3F99-4ABB-A150-A94D6EE9AF1E}"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34E91D-7973-44FB-9D3F-0897DE3FC937}"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C6678-3F99-4ABB-A150-A94D6EE9AF1E}"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34E91D-7973-44FB-9D3F-0897DE3FC937}"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C6678-3F99-4ABB-A150-A94D6EE9AF1E}"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34E91D-7973-44FB-9D3F-0897DE3FC937}"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6C6678-3F99-4ABB-A150-A94D6EE9AF1E}"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34E91D-7973-44FB-9D3F-0897DE3FC937}" type="datetimeFigureOut">
              <a:rPr lang="en-US" smtClean="0"/>
              <a:pPr/>
              <a:t>3/10/2016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6C6678-3F99-4ABB-A150-A94D6EE9AF1E}"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34E91D-7973-44FB-9D3F-0897DE3FC937}" type="datetimeFigureOut">
              <a:rPr lang="en-US" smtClean="0"/>
              <a:pPr/>
              <a:t>3/10/2016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6C6678-3F99-4ABB-A150-A94D6EE9AF1E}"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4E91D-7973-44FB-9D3F-0897DE3FC937}" type="datetimeFigureOut">
              <a:rPr lang="en-US" smtClean="0"/>
              <a:pPr/>
              <a:t>3/10/2016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6C6678-3F99-4ABB-A150-A94D6EE9AF1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34E91D-7973-44FB-9D3F-0897DE3FC937}"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6C6678-3F99-4ABB-A150-A94D6EE9AF1E}"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34E91D-7973-44FB-9D3F-0897DE3FC937}"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6C6678-3F99-4ABB-A150-A94D6EE9AF1E}"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34E91D-7973-44FB-9D3F-0897DE3FC937}"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C6678-3F99-4ABB-A150-A94D6EE9AF1E}"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34E91D-7973-44FB-9D3F-0897DE3FC937}"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C6678-3F99-4ABB-A150-A94D6EE9AF1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700690" y="6624840"/>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a:solidFill>
                  <a:srgbClr val="FFFFFF"/>
                </a:solidFill>
              </a:rPr>
              <a:t>© </a:t>
            </a:r>
            <a:r>
              <a:rPr lang="en-US" sz="1100" dirty="0" smtClean="0">
                <a:solidFill>
                  <a:srgbClr val="FFFFFF"/>
                </a:solidFill>
              </a:rPr>
              <a:t>2016 albert-learning.com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06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descr="E:\PPTS\Logo albert_rouge.png"/>
          <p:cNvPicPr>
            <a:picLocks noChangeAspect="1" noChangeArrowheads="1"/>
          </p:cNvPicPr>
          <p:nvPr userDrawn="1"/>
        </p:nvPicPr>
        <p:blipFill>
          <a:blip r:embed="rId15" cstate="print"/>
          <a:srcRect/>
          <a:stretch>
            <a:fillRect/>
          </a:stretch>
        </p:blipFill>
        <p:spPr bwMode="auto">
          <a:xfrm>
            <a:off x="7924800" y="-304800"/>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34E91D-7973-44FB-9D3F-0897DE3FC937}" type="datetimeFigureOut">
              <a:rPr lang="en-US" smtClean="0"/>
              <a:pPr/>
              <a:t>3/10/2016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C6678-3F99-4ABB-A150-A94D6EE9AF1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smtClean="0">
                <a:solidFill>
                  <a:schemeClr val="accent1">
                    <a:lumMod val="60000"/>
                    <a:lumOff val="40000"/>
                  </a:schemeClr>
                </a:solidFill>
              </a:rPr>
              <a:t>EXERCISE 11</a:t>
            </a:r>
            <a:endParaRPr lang="en-US" sz="4800" dirty="0" smtClean="0">
              <a:solidFill>
                <a:schemeClr val="accent1">
                  <a:lumMod val="60000"/>
                  <a:lumOff val="40000"/>
                </a:schemeClr>
              </a:solidFill>
            </a:endParaRP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fontAlgn="base">
              <a:spcBef>
                <a:spcPct val="0"/>
              </a:spcBef>
              <a:spcAft>
                <a:spcPct val="0"/>
              </a:spcAft>
              <a:buNone/>
            </a:pPr>
            <a:r>
              <a:rPr kumimoji="0" lang="en-US" sz="2800" b="1" i="0" u="none" strike="noStrike" cap="none" normalizeH="0" baseline="0" dirty="0" smtClean="0">
                <a:ln>
                  <a:noFill/>
                </a:ln>
                <a:solidFill>
                  <a:srgbClr val="000000"/>
                </a:solidFill>
                <a:effectLst/>
                <a:latin typeface="+mj-lt"/>
                <a:cs typeface="Arial" pitchFamily="34" charset="0"/>
              </a:rPr>
              <a:t>Opinion Essay</a:t>
            </a:r>
          </a:p>
          <a:p>
            <a:pPr marL="0" lvl="0" indent="0" eaLnBrk="0" fontAlgn="base" hangingPunct="0">
              <a:spcBef>
                <a:spcPct val="0"/>
              </a:spcBef>
              <a:spcAft>
                <a:spcPct val="0"/>
              </a:spcAft>
              <a:buNone/>
            </a:pPr>
            <a:r>
              <a:rPr kumimoji="0" lang="en-US" b="0" i="0" u="none" strike="noStrike" cap="none" normalizeH="0" baseline="0" dirty="0" smtClean="0">
                <a:ln>
                  <a:noFill/>
                </a:ln>
                <a:solidFill>
                  <a:srgbClr val="000000"/>
                </a:solidFill>
                <a:effectLst/>
                <a:latin typeface="Verdana" pitchFamily="34" charset="0"/>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kumimoji="0" lang="en-US" b="1" i="0" u="none" strike="noStrike" cap="none" normalizeH="0" baseline="0" dirty="0" smtClean="0">
              <a:ln>
                <a:noFill/>
              </a:ln>
              <a:solidFill>
                <a:srgbClr val="000000"/>
              </a:solidFill>
              <a:effectLst/>
              <a:latin typeface="Verdana"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Mattel announced recalls Tuesday for 9 million more Chinese-made toys, including popular</a:t>
            </a:r>
          </a:p>
          <a:p>
            <a:pPr>
              <a:buNone/>
            </a:pPr>
            <a:r>
              <a:rPr lang="en-US" dirty="0" smtClean="0"/>
              <a:t>Barbie, Polly Pocket and “Cars” movie items, and warned that more could be ordered off store</a:t>
            </a:r>
          </a:p>
          <a:p>
            <a:pPr>
              <a:buNone/>
            </a:pPr>
            <a:r>
              <a:rPr lang="en-US" dirty="0" smtClean="0"/>
              <a:t>shelves because of lead paint and tiny magnets that could be swallowed.</a:t>
            </a:r>
          </a:p>
          <a:p>
            <a:pPr>
              <a:buNone/>
            </a:pPr>
            <a:r>
              <a:rPr lang="en-US" dirty="0" smtClean="0"/>
              <a:t>The recalls came nearly two weeks after Mattel Inc., the nation’s largest toy-maker, recalled</a:t>
            </a:r>
          </a:p>
          <a:p>
            <a:pPr>
              <a:buNone/>
            </a:pPr>
            <a:r>
              <a:rPr lang="en-US" dirty="0" smtClean="0"/>
              <a:t>1.5 million Fisher-Price infant toys worldwide, which were also made in China, because of</a:t>
            </a:r>
          </a:p>
          <a:p>
            <a:pPr>
              <a:buNone/>
            </a:pPr>
            <a:r>
              <a:rPr lang="en-US" dirty="0" smtClean="0"/>
              <a:t>possible lead-paint hazards for children.</a:t>
            </a:r>
          </a:p>
          <a:p>
            <a:pPr>
              <a:buNone/>
            </a:pPr>
            <a:r>
              <a:rPr lang="en-US" dirty="0" smtClean="0"/>
              <a:t>The government warned parents to make sure children are not playing with any of the recalled</a:t>
            </a:r>
          </a:p>
          <a:p>
            <a:pPr>
              <a:buNone/>
            </a:pPr>
            <a:r>
              <a:rPr lang="en-US" dirty="0" smtClean="0"/>
              <a:t>toys.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p>
          <a:p>
            <a:pPr>
              <a:buNone/>
            </a:pPr>
            <a:r>
              <a:rPr lang="en-US" dirty="0" smtClean="0"/>
              <a:t>1.Toys from China.</a:t>
            </a:r>
          </a:p>
          <a:p>
            <a:pPr>
              <a:buNone/>
            </a:pPr>
            <a:r>
              <a:rPr lang="en-US" dirty="0" smtClean="0"/>
              <a:t>2. Lead-paint in toys are hazardous for children.</a:t>
            </a:r>
          </a:p>
          <a:p>
            <a:pPr>
              <a:buNone/>
            </a:pPr>
            <a:r>
              <a:rPr lang="en-US" dirty="0" smtClean="0"/>
              <a:t>3.Government warned parents .</a:t>
            </a:r>
          </a:p>
          <a:p>
            <a:pPr>
              <a:buNone/>
            </a:pPr>
            <a:r>
              <a:rPr lang="en-US" dirty="0" smtClean="0"/>
              <a:t>4. China faces huge challenges in enforcing adherence to U.S.</a:t>
            </a:r>
          </a:p>
          <a:p>
            <a:pPr>
              <a:buNone/>
            </a:pPr>
            <a:r>
              <a:rPr lang="en-US" dirty="0" smtClean="0"/>
              <a:t>5. Toys posed lead poisoning and choking risks to small children.</a:t>
            </a:r>
          </a:p>
          <a:p>
            <a:pPr>
              <a:buNone/>
            </a:pPr>
            <a:r>
              <a:rPr lang="en-US" dirty="0" smtClean="0"/>
              <a:t>6.China apologized for their toys.</a:t>
            </a:r>
          </a:p>
          <a:p>
            <a:pPr>
              <a:buNone/>
            </a:pPr>
            <a:endParaRPr lang="en-US"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Type your essay (15 minutes):</a:t>
            </a:r>
            <a:endParaRPr lang="en-US" dirty="0" smtClean="0"/>
          </a:p>
          <a:p>
            <a:endParaRPr lang="en-US" dirty="0"/>
          </a:p>
        </p:txBody>
      </p:sp>
    </p:spTree>
  </p:cSld>
  <p:clrMapOvr>
    <a:masterClrMapping/>
  </p:clrMapOvr>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TotalTime>
  <Words>262</Words>
  <Application>Microsoft Office PowerPoint</Application>
  <PresentationFormat>On-screen Show (4:3)</PresentationFormat>
  <Paragraphs>30</Paragraphs>
  <Slides>5</Slides>
  <Notes>3</Notes>
  <HiddenSlides>0</HiddenSlides>
  <MMClips>0</MMClips>
  <ScaleCrop>false</ScaleCrop>
  <HeadingPairs>
    <vt:vector size="4" baseType="variant">
      <vt:variant>
        <vt:lpstr>Theme</vt:lpstr>
      </vt:variant>
      <vt:variant>
        <vt:i4>2</vt:i4>
      </vt:variant>
      <vt:variant>
        <vt:lpstr>Slide Titles</vt:lpstr>
      </vt:variant>
      <vt:variant>
        <vt:i4>5</vt:i4>
      </vt:variant>
    </vt:vector>
  </HeadingPairs>
  <TitlesOfParts>
    <vt:vector size="7" baseType="lpstr">
      <vt:lpstr>3_Default Design</vt:lpstr>
      <vt:lpstr>Custom Design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WIJ3_2</dc:creator>
  <cp:lastModifiedBy>New</cp:lastModifiedBy>
  <cp:revision>8</cp:revision>
  <dcterms:created xsi:type="dcterms:W3CDTF">2014-03-27T13:03:51Z</dcterms:created>
  <dcterms:modified xsi:type="dcterms:W3CDTF">2016-03-10T07:02:23Z</dcterms:modified>
</cp:coreProperties>
</file>