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9"/>
  </p:notesMasterIdLst>
  <p:sldIdLst>
    <p:sldId id="263" r:id="rId3"/>
    <p:sldId id="262" r:id="rId4"/>
    <p:sldId id="257" r:id="rId5"/>
    <p:sldId id="258" r:id="rId6"/>
    <p:sldId id="259" r:id="rId7"/>
    <p:sldId id="260"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37806D-E3AF-4693-9789-A23DEF235360}" type="datetimeFigureOut">
              <a:rPr lang="en-US" smtClean="0"/>
              <a:t>3/10/2016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DA2161-A3DF-415B-BB7D-D64B5E901D47}" type="slidenum">
              <a:rPr lang="en-US" smtClean="0"/>
              <a:t>‹#›</a:t>
            </a:fld>
            <a:endParaRPr lang="en-US"/>
          </a:p>
        </p:txBody>
      </p:sp>
    </p:spTree>
    <p:extLst>
      <p:ext uri="{BB962C8B-B14F-4D97-AF65-F5344CB8AC3E}">
        <p14:creationId xmlns:p14="http://schemas.microsoft.com/office/powerpoint/2010/main" val="3468455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Coherence- </a:t>
            </a:r>
            <a:r>
              <a:rPr lang="en-US" sz="1200" b="0" i="0" kern="1200" dirty="0" smtClean="0">
                <a:solidFill>
                  <a:schemeClr val="tx1"/>
                </a:solidFill>
                <a:effectLst/>
                <a:latin typeface="+mn-lt"/>
                <a:ea typeface="+mn-ea"/>
                <a:cs typeface="+mn-cs"/>
              </a:rPr>
              <a:t>the quality of forming a unified whole</a:t>
            </a:r>
            <a:endParaRPr lang="en-US" dirty="0"/>
          </a:p>
        </p:txBody>
      </p:sp>
      <p:sp>
        <p:nvSpPr>
          <p:cNvPr id="4" name="Slide Number Placeholder 3"/>
          <p:cNvSpPr>
            <a:spLocks noGrp="1"/>
          </p:cNvSpPr>
          <p:nvPr>
            <p:ph type="sldNum" sz="quarter" idx="10"/>
          </p:nvPr>
        </p:nvSpPr>
        <p:spPr/>
        <p:txBody>
          <a:bodyPr/>
          <a:lstStyle/>
          <a:p>
            <a:fld id="{3DDA2161-A3DF-415B-BB7D-D64B5E901D47}" type="slidenum">
              <a:rPr lang="en-US" smtClean="0"/>
              <a:t>2</a:t>
            </a:fld>
            <a:endParaRPr lang="en-US"/>
          </a:p>
        </p:txBody>
      </p:sp>
    </p:spTree>
    <p:extLst>
      <p:ext uri="{BB962C8B-B14F-4D97-AF65-F5344CB8AC3E}">
        <p14:creationId xmlns:p14="http://schemas.microsoft.com/office/powerpoint/2010/main" val="3713977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18F2009-A62F-49BB-A119-2F81C5B004B0}"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063015-5C71-43E5-BAE4-FB7BD84BE574}"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8F2009-A62F-49BB-A119-2F81C5B004B0}"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063015-5C71-43E5-BAE4-FB7BD84BE574}"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18F2009-A62F-49BB-A119-2F81C5B004B0}"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063015-5C71-43E5-BAE4-FB7BD84BE574}"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18F2009-A62F-49BB-A119-2F81C5B004B0}"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063015-5C71-43E5-BAE4-FB7BD84BE574}"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18F2009-A62F-49BB-A119-2F81C5B004B0}" type="datetimeFigureOut">
              <a:rPr lang="en-US" smtClean="0"/>
              <a:pPr/>
              <a:t>3/10/2016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063015-5C71-43E5-BAE4-FB7BD84BE574}"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18F2009-A62F-49BB-A119-2F81C5B004B0}" type="datetimeFigureOut">
              <a:rPr lang="en-US" smtClean="0"/>
              <a:pPr/>
              <a:t>3/10/2016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063015-5C71-43E5-BAE4-FB7BD84BE574}"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8F2009-A62F-49BB-A119-2F81C5B004B0}" type="datetimeFigureOut">
              <a:rPr lang="en-US" smtClean="0"/>
              <a:pPr/>
              <a:t>3/10/2016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063015-5C71-43E5-BAE4-FB7BD84BE57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8F2009-A62F-49BB-A119-2F81C5B004B0}"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063015-5C71-43E5-BAE4-FB7BD84BE574}"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8F2009-A62F-49BB-A119-2F81C5B004B0}"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063015-5C71-43E5-BAE4-FB7BD84BE574}"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8F2009-A62F-49BB-A119-2F81C5B004B0}"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063015-5C71-43E5-BAE4-FB7BD84BE574}"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8F2009-A62F-49BB-A119-2F81C5B004B0}"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063015-5C71-43E5-BAE4-FB7BD84BE57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a:xfrm>
            <a:off x="598488" y="6526213"/>
            <a:ext cx="150812" cy="150812"/>
          </a:xfrm>
          <a:prstGeom prst="rect">
            <a:avLst/>
          </a:prstGeom>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776890" y="6624840"/>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a:solidFill>
                  <a:srgbClr val="FFFFFF"/>
                </a:solidFill>
              </a:rPr>
              <a:t>© </a:t>
            </a:r>
            <a:r>
              <a:rPr lang="en-US" sz="1100" dirty="0" smtClean="0">
                <a:solidFill>
                  <a:srgbClr val="FFFFFF"/>
                </a:solidFill>
              </a:rPr>
              <a:t>2016</a:t>
            </a:r>
            <a:r>
              <a:rPr lang="en-US" sz="1100" baseline="0" dirty="0" smtClean="0">
                <a:solidFill>
                  <a:srgbClr val="FFFFFF"/>
                </a:solidFill>
              </a:rPr>
              <a:t> albert-learning</a:t>
            </a:r>
            <a:r>
              <a:rPr lang="en-US" sz="1100" dirty="0" smtClean="0">
                <a:solidFill>
                  <a:srgbClr val="FFFFFF"/>
                </a:solidFill>
              </a:rPr>
              <a:t>.com</a:t>
            </a:r>
            <a:endParaRPr lang="en-US" sz="1100" dirty="0">
              <a:solidFill>
                <a:srgbClr val="FFFFFF"/>
              </a:solidFill>
            </a:endParaRPr>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1028680" y="0"/>
            <a:ext cx="2857520" cy="369332"/>
          </a:xfrm>
          <a:prstGeom prst="rect">
            <a:avLst/>
          </a:prstGeom>
          <a:noFill/>
        </p:spPr>
        <p:txBody>
          <a:bodyPr wrap="square" rtlCol="0">
            <a:spAutoFit/>
          </a:bodyPr>
          <a:lstStyle/>
          <a:p>
            <a:r>
              <a:rPr lang="en-US" sz="1800" b="1" dirty="0" smtClean="0">
                <a:solidFill>
                  <a:schemeClr val="bg1"/>
                </a:solidFill>
              </a:rPr>
              <a:t>TOEIC</a:t>
            </a:r>
            <a:endParaRPr lang="en-US" sz="1800" b="1" dirty="0">
              <a:solidFill>
                <a:schemeClr val="bg1"/>
              </a:solidFill>
            </a:endParaRPr>
          </a:p>
        </p:txBody>
      </p:sp>
      <p:pic>
        <p:nvPicPr>
          <p:cNvPr id="2" name="Picture 2" descr="E:\PPTS\Logo albert_rouge.png"/>
          <p:cNvPicPr>
            <a:picLocks noChangeAspect="1" noChangeArrowheads="1"/>
          </p:cNvPicPr>
          <p:nvPr userDrawn="1"/>
        </p:nvPicPr>
        <p:blipFill>
          <a:blip r:embed="rId15" cstate="print"/>
          <a:srcRect/>
          <a:stretch>
            <a:fillRect/>
          </a:stretch>
        </p:blipFill>
        <p:spPr bwMode="auto">
          <a:xfrm>
            <a:off x="7772400" y="-381000"/>
            <a:ext cx="1152144" cy="1152144"/>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8F2009-A62F-49BB-A119-2F81C5B004B0}" type="datetimeFigureOut">
              <a:rPr lang="en-US" smtClean="0"/>
              <a:pPr/>
              <a:t>3/10/2016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063015-5C71-43E5-BAE4-FB7BD84BE57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marL="3778250" indent="-1949450" algn="l"/>
            <a:endParaRPr lang="en-GB" dirty="0"/>
          </a:p>
        </p:txBody>
      </p:sp>
      <p:sp>
        <p:nvSpPr>
          <p:cNvPr id="3" name="Subtitle 2"/>
          <p:cNvSpPr>
            <a:spLocks noGrp="1"/>
          </p:cNvSpPr>
          <p:nvPr>
            <p:ph type="subTitle" idx="1"/>
          </p:nvPr>
        </p:nvSpPr>
        <p:spPr>
          <a:xfrm>
            <a:off x="0" y="381000"/>
            <a:ext cx="9144000" cy="6096000"/>
          </a:xfrm>
        </p:spPr>
        <p:style>
          <a:lnRef idx="2">
            <a:schemeClr val="dk1"/>
          </a:lnRef>
          <a:fillRef idx="1">
            <a:schemeClr val="lt1"/>
          </a:fillRef>
          <a:effectRef idx="0">
            <a:schemeClr val="dk1"/>
          </a:effectRef>
          <a:fontRef idx="minor">
            <a:schemeClr val="dk1"/>
          </a:fontRef>
        </p:style>
        <p:txBody>
          <a:bodyPr/>
          <a:lstStyle/>
          <a:p>
            <a:r>
              <a:rPr lang="en-US" dirty="0" smtClean="0"/>
              <a:t/>
            </a:r>
            <a:br>
              <a:rPr lang="en-US" dirty="0" smtClean="0"/>
            </a:br>
            <a:endParaRPr lang="en-US" dirty="0" smtClean="0"/>
          </a:p>
          <a:p>
            <a:r>
              <a:rPr lang="en-US" dirty="0" smtClean="0"/>
              <a:t/>
            </a:r>
            <a:br>
              <a:rPr lang="en-US" dirty="0" smtClean="0"/>
            </a:br>
            <a:endParaRPr lang="en-US" dirty="0" smtClean="0"/>
          </a:p>
          <a:p>
            <a:r>
              <a:rPr lang="en-US" sz="4800" dirty="0" smtClean="0">
                <a:solidFill>
                  <a:schemeClr val="accent6">
                    <a:lumMod val="75000"/>
                  </a:schemeClr>
                </a:solidFill>
              </a:rPr>
              <a:t>TOEIC </a:t>
            </a:r>
          </a:p>
          <a:p>
            <a:endParaRPr lang="en-US" dirty="0" smtClean="0"/>
          </a:p>
          <a:p>
            <a:endParaRPr lang="en-US" dirty="0" smtClean="0"/>
          </a:p>
          <a:p>
            <a:r>
              <a:rPr lang="en-US" sz="4800" dirty="0" smtClean="0">
                <a:solidFill>
                  <a:srgbClr val="FF33CC"/>
                </a:solidFill>
              </a:rPr>
              <a:t/>
            </a:r>
            <a:br>
              <a:rPr lang="en-US" sz="4800" dirty="0" smtClean="0">
                <a:solidFill>
                  <a:srgbClr val="FF33CC"/>
                </a:solidFill>
              </a:rPr>
            </a:br>
            <a:r>
              <a:rPr lang="en-US" sz="4800" dirty="0" smtClean="0">
                <a:solidFill>
                  <a:srgbClr val="FF33CC"/>
                </a:solidFill>
              </a:rPr>
              <a:t>ESSAY WRITING</a:t>
            </a:r>
            <a:endParaRPr lang="en-US" dirty="0" smtClean="0"/>
          </a:p>
          <a:p>
            <a:r>
              <a:rPr lang="en-US" sz="4800" dirty="0" smtClean="0">
                <a:solidFill>
                  <a:schemeClr val="accent1">
                    <a:lumMod val="60000"/>
                    <a:lumOff val="40000"/>
                  </a:schemeClr>
                </a:solidFill>
              </a:rPr>
              <a:t/>
            </a:r>
            <a:br>
              <a:rPr lang="en-US" sz="4800" dirty="0" smtClean="0">
                <a:solidFill>
                  <a:schemeClr val="accent1">
                    <a:lumMod val="60000"/>
                    <a:lumOff val="40000"/>
                  </a:schemeClr>
                </a:solidFill>
              </a:rPr>
            </a:br>
            <a:r>
              <a:rPr lang="en-US" sz="4800" dirty="0" smtClean="0">
                <a:solidFill>
                  <a:schemeClr val="accent1">
                    <a:lumMod val="60000"/>
                    <a:lumOff val="40000"/>
                  </a:schemeClr>
                </a:solidFill>
              </a:rPr>
              <a:t>EXERCISE 1</a:t>
            </a:r>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lvl="0" indent="0" fontAlgn="base">
              <a:spcBef>
                <a:spcPct val="0"/>
              </a:spcBef>
              <a:spcAft>
                <a:spcPct val="0"/>
              </a:spcAft>
              <a:buNone/>
            </a:pPr>
            <a:r>
              <a:rPr kumimoji="0" lang="en-US" sz="2800" b="1" i="0" u="none" strike="noStrike" cap="none" normalizeH="0" baseline="0" dirty="0" smtClean="0">
                <a:ln>
                  <a:noFill/>
                </a:ln>
                <a:solidFill>
                  <a:srgbClr val="000000"/>
                </a:solidFill>
                <a:effectLst/>
                <a:latin typeface="+mj-lt"/>
                <a:cs typeface="Arial" pitchFamily="34" charset="0"/>
              </a:rPr>
              <a:t>Opinion Essay</a:t>
            </a:r>
          </a:p>
          <a:p>
            <a:pPr marL="0" lvl="0" indent="0" eaLnBrk="0" fontAlgn="base" hangingPunct="0">
              <a:spcBef>
                <a:spcPct val="0"/>
              </a:spcBef>
              <a:spcAft>
                <a:spcPct val="0"/>
              </a:spcAft>
              <a:buNone/>
            </a:pPr>
            <a:r>
              <a:rPr kumimoji="0" lang="en-US" b="0" i="0" u="none" strike="noStrike" cap="none" normalizeH="0" baseline="0" dirty="0" smtClean="0">
                <a:ln>
                  <a:noFill/>
                </a:ln>
                <a:solidFill>
                  <a:srgbClr val="000000"/>
                </a:solidFill>
                <a:effectLst/>
                <a:latin typeface="Verdana" pitchFamily="34" charset="0"/>
                <a:cs typeface="Arial" pitchFamily="34" charset="0"/>
              </a:rPr>
              <a:t>In this part of the test you will be asked to write an opinion essay in which you state, explain, and support reasons about your opinion. You will have 30 minutes to plan and write your essay. Leave a little time to proofread and edit your essay. Your essay should be 4-5 paragraphs in length. It will be rated in terms of organization, grammar, vocabulary, and coherence.</a:t>
            </a:r>
            <a:endParaRPr kumimoji="0" lang="en-US" b="1" i="0" u="none" strike="noStrike" cap="none" normalizeH="0" baseline="0" dirty="0" smtClean="0">
              <a:ln>
                <a:noFill/>
              </a:ln>
              <a:solidFill>
                <a:srgbClr val="000000"/>
              </a:solidFill>
              <a:effectLst/>
              <a:latin typeface="Verdana"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latin typeface="Verdana" pitchFamily="34" charset="0"/>
                <a:cs typeface="Arial" pitchFamily="34" charset="0"/>
              </a:rPr>
              <a:t>  </a:t>
            </a:r>
            <a:r>
              <a:rPr lang="en-US" dirty="0" smtClean="0">
                <a:latin typeface="Verdana" pitchFamily="34" charset="0"/>
                <a:cs typeface="Arial" pitchFamily="34" charset="0"/>
              </a:rPr>
              <a:t>Some companies block their employees from using social media networks and websites such as </a:t>
            </a:r>
            <a:r>
              <a:rPr lang="en-US" dirty="0" err="1" smtClean="0">
                <a:latin typeface="Verdana" pitchFamily="34" charset="0"/>
                <a:cs typeface="Arial" pitchFamily="34" charset="0"/>
              </a:rPr>
              <a:t>Facebook</a:t>
            </a:r>
            <a:r>
              <a:rPr lang="en-US" dirty="0" smtClean="0">
                <a:latin typeface="Verdana" pitchFamily="34" charset="0"/>
                <a:cs typeface="Arial" pitchFamily="34" charset="0"/>
              </a:rPr>
              <a:t>. Do you think managers should trust employees to use time wisely, or do you think it is smart of companies to block access to some sites? Provide reasons and examples to support your opinion.</a:t>
            </a:r>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Type your outline (5-10 minutes):</a:t>
            </a:r>
          </a:p>
          <a:p>
            <a:pPr>
              <a:buNone/>
            </a:pPr>
            <a:r>
              <a:rPr lang="en-US" dirty="0" smtClean="0"/>
              <a:t>1. Average work day </a:t>
            </a:r>
          </a:p>
          <a:p>
            <a:pPr>
              <a:buNone/>
            </a:pPr>
            <a:r>
              <a:rPr lang="en-US" dirty="0" smtClean="0"/>
              <a:t>2. Many distractions due to the Internet.  </a:t>
            </a:r>
          </a:p>
          <a:p>
            <a:pPr>
              <a:buNone/>
            </a:pPr>
            <a:r>
              <a:rPr lang="en-GB" dirty="0" smtClean="0"/>
              <a:t>3. Concerns about productivity </a:t>
            </a:r>
          </a:p>
          <a:p>
            <a:pPr>
              <a:buNone/>
            </a:pPr>
            <a:r>
              <a:rPr lang="en-US" dirty="0" smtClean="0"/>
              <a:t>4. If they need a short break, they should be encouraged to stand up and stretch.  </a:t>
            </a:r>
          </a:p>
          <a:p>
            <a:pPr>
              <a:buNone/>
            </a:pPr>
            <a:r>
              <a:rPr lang="en-US" dirty="0" smtClean="0"/>
              <a:t>5. It is only the employer that loses out when time is wasted online </a:t>
            </a:r>
          </a:p>
          <a:p>
            <a:pPr>
              <a:buNone/>
            </a:pPr>
            <a:r>
              <a:rPr lang="en-US" dirty="0" smtClean="0"/>
              <a:t>6. Preventing employees from using certain websites actually protects the employees as well. </a:t>
            </a:r>
          </a:p>
          <a:p>
            <a:pPr>
              <a:buNone/>
            </a:pPr>
            <a:r>
              <a:rPr lang="en-US" dirty="0" smtClean="0"/>
              <a:t>7. Employers can prevent any problems related to Internet abuse in the workplace. </a:t>
            </a:r>
            <a:br>
              <a:rPr lang="en-US" dirty="0" smtClean="0"/>
            </a:br>
            <a:endParaRPr lang="en-US" dirty="0" smtClean="0"/>
          </a:p>
          <a:p>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smtClean="0"/>
              <a:t>Type your essay (15 minutes):</a:t>
            </a:r>
            <a:endParaRPr lang="en-US" smtClean="0"/>
          </a:p>
          <a:p>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TotalTime>
  <Words>163</Words>
  <Application>Microsoft Office PowerPoint</Application>
  <PresentationFormat>On-screen Show (4:3)</PresentationFormat>
  <Paragraphs>21</Paragraphs>
  <Slides>6</Slides>
  <Notes>1</Notes>
  <HiddenSlides>0</HiddenSlides>
  <MMClips>0</MMClips>
  <ScaleCrop>false</ScaleCrop>
  <HeadingPairs>
    <vt:vector size="4" baseType="variant">
      <vt:variant>
        <vt:lpstr>Theme</vt:lpstr>
      </vt:variant>
      <vt:variant>
        <vt:i4>2</vt:i4>
      </vt:variant>
      <vt:variant>
        <vt:lpstr>Slide Titles</vt:lpstr>
      </vt:variant>
      <vt:variant>
        <vt:i4>6</vt:i4>
      </vt:variant>
    </vt:vector>
  </HeadingPairs>
  <TitlesOfParts>
    <vt:vector size="8" baseType="lpstr">
      <vt:lpstr>3_Default Design</vt:lpstr>
      <vt:lpstr>Custom Design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Training Room 1</dc:creator>
  <cp:lastModifiedBy>New</cp:lastModifiedBy>
  <cp:revision>12</cp:revision>
  <dcterms:created xsi:type="dcterms:W3CDTF">2006-08-16T00:00:00Z</dcterms:created>
  <dcterms:modified xsi:type="dcterms:W3CDTF">2016-03-10T06:59:31Z</dcterms:modified>
</cp:coreProperties>
</file>