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73" r:id="rId3"/>
    <p:sldId id="258" r:id="rId4"/>
    <p:sldId id="274" r:id="rId5"/>
    <p:sldId id="275" r:id="rId6"/>
    <p:sldId id="259" r:id="rId7"/>
    <p:sldId id="276" r:id="rId8"/>
    <p:sldId id="260" r:id="rId9"/>
    <p:sldId id="277" r:id="rId10"/>
    <p:sldId id="262" r:id="rId11"/>
    <p:sldId id="263" r:id="rId12"/>
    <p:sldId id="278" r:id="rId13"/>
    <p:sldId id="264" r:id="rId14"/>
    <p:sldId id="279" r:id="rId15"/>
    <p:sldId id="265" r:id="rId16"/>
    <p:sldId id="266" r:id="rId17"/>
    <p:sldId id="28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062199" y="6581273"/>
            <a:ext cx="1811926"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smtClean="0">
                <a:solidFill>
                  <a:srgbClr val="FFFFFF"/>
                </a:solidFill>
              </a:rPr>
              <a:t>© 2016 </a:t>
            </a:r>
            <a:r>
              <a:rPr lang="en-US" sz="1100" dirty="0" smtClean="0">
                <a:solidFill>
                  <a:srgbClr val="FFFFFF"/>
                </a:solidFill>
              </a:rPr>
              <a:t>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
        <p:nvSpPr>
          <p:cNvPr id="2" name="TextBox 1"/>
          <p:cNvSpPr txBox="1"/>
          <p:nvPr userDrawn="1"/>
        </p:nvSpPr>
        <p:spPr>
          <a:xfrm>
            <a:off x="899592" y="77788"/>
            <a:ext cx="5813648" cy="369332"/>
          </a:xfrm>
          <a:prstGeom prst="rect">
            <a:avLst/>
          </a:prstGeom>
          <a:noFill/>
        </p:spPr>
        <p:txBody>
          <a:bodyPr wrap="square" rtlCol="0">
            <a:spAutoFit/>
          </a:bodyPr>
          <a:lstStyle/>
          <a:p>
            <a:r>
              <a:rPr lang="en-IN" b="1" dirty="0" smtClean="0">
                <a:solidFill>
                  <a:schemeClr val="bg1"/>
                </a:solidFill>
              </a:rPr>
              <a:t>TOEIC Reading Comprehension Exercise 20</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smtClean="0">
                <a:solidFill>
                  <a:schemeClr val="accent6">
                    <a:lumMod val="50000"/>
                  </a:schemeClr>
                </a:solidFill>
              </a:rPr>
              <a:t>Exercise 20</a:t>
            </a:r>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00" y="692696"/>
            <a:ext cx="9505056" cy="864096"/>
          </a:xfrm>
        </p:spPr>
        <p:txBody>
          <a:bodyPr/>
          <a:lstStyle/>
          <a:p>
            <a:pPr algn="l"/>
            <a:r>
              <a:rPr lang="en-US" sz="2400" dirty="0" smtClean="0">
                <a:solidFill>
                  <a:schemeClr val="accent2">
                    <a:lumMod val="75000"/>
                  </a:schemeClr>
                </a:solidFill>
              </a:rPr>
              <a:t>Read the </a:t>
            </a:r>
            <a:r>
              <a:rPr lang="en-US" sz="2400" dirty="0" smtClean="0">
                <a:solidFill>
                  <a:schemeClr val="accent2">
                    <a:lumMod val="75000"/>
                  </a:schemeClr>
                </a:solidFill>
              </a:rPr>
              <a:t>passage</a:t>
            </a:r>
            <a:r>
              <a:rPr lang="en-US" sz="2400" dirty="0">
                <a:solidFill>
                  <a:schemeClr val="accent2">
                    <a:lumMod val="75000"/>
                  </a:schemeClr>
                </a:solidFill>
              </a:rPr>
              <a:t> </a:t>
            </a:r>
            <a:r>
              <a:rPr lang="en-US" sz="2400" dirty="0" smtClean="0">
                <a:solidFill>
                  <a:schemeClr val="accent2">
                    <a:lumMod val="75000"/>
                  </a:schemeClr>
                </a:solidFill>
              </a:rPr>
              <a:t>No:3</a:t>
            </a:r>
            <a:r>
              <a:rPr lang="en-US" sz="2400" dirty="0" smtClean="0">
                <a:solidFill>
                  <a:schemeClr val="accent2">
                    <a:lumMod val="75000"/>
                  </a:schemeClr>
                </a:solidFill>
              </a:rPr>
              <a:t> </a:t>
            </a:r>
            <a:r>
              <a:rPr lang="en-US" sz="2400" dirty="0" smtClean="0">
                <a:solidFill>
                  <a:schemeClr val="accent2">
                    <a:lumMod val="75000"/>
                  </a:schemeClr>
                </a:solidFill>
              </a:rPr>
              <a:t>and answer the questions</a:t>
            </a:r>
            <a:endParaRPr lang="en-US" sz="2400" dirty="0">
              <a:solidFill>
                <a:schemeClr val="accent2">
                  <a:lumMod val="75000"/>
                </a:schemeClr>
              </a:solidFill>
            </a:endParaRPr>
          </a:p>
        </p:txBody>
      </p:sp>
      <p:sp>
        <p:nvSpPr>
          <p:cNvPr id="3" name="Content Placeholder 2"/>
          <p:cNvSpPr>
            <a:spLocks noGrp="1"/>
          </p:cNvSpPr>
          <p:nvPr>
            <p:ph idx="1"/>
          </p:nvPr>
        </p:nvSpPr>
        <p:spPr>
          <a:xfrm>
            <a:off x="179512" y="1340768"/>
            <a:ext cx="8568000" cy="6048000"/>
          </a:xfrm>
        </p:spPr>
        <p:txBody>
          <a:bodyPr/>
          <a:lstStyle/>
          <a:p>
            <a:endParaRPr lang="en-US" dirty="0" smtClean="0"/>
          </a:p>
          <a:p>
            <a:endParaRPr lang="en-US" dirty="0" smtClean="0"/>
          </a:p>
          <a:p>
            <a:pPr>
              <a:buNone/>
            </a:pPr>
            <a:r>
              <a:rPr lang="en-US" dirty="0" smtClean="0"/>
              <a:t>   Money is what you use to buy things. You may earn money from completing household chores, getting good grades, for your allowance, or for losing a tooth! Money is very important in our world and comes in many different forms.</a:t>
            </a:r>
          </a:p>
          <a:p>
            <a:pPr>
              <a:buNone/>
            </a:pPr>
            <a:r>
              <a:rPr lang="en-US" dirty="0" smtClean="0"/>
              <a:t>   People have been using money for hundreds of years. Before money gave specific values for things, people simply traded items. In the United States, we use the dollar as our currency or money, but people in different parts of the world use different currencies, though some countries also use or accept our dollars.</a:t>
            </a:r>
          </a:p>
          <a:p>
            <a:pPr>
              <a:buNone/>
            </a:pPr>
            <a:r>
              <a:rPr lang="en-US" dirty="0" smtClean="0"/>
              <a:t>   People earn money from the jobs they work and use that money to save for the future, pay for their houses, cars, food, taxes, medical needs and household items among other things. Even things such as turning the lights on, using the air conditioning or heat, and connecting to the internet cost money.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marL="342900" indent="-342900">
              <a:buNone/>
            </a:pPr>
            <a:r>
              <a:rPr lang="en-US" b="1" dirty="0" smtClean="0">
                <a:solidFill>
                  <a:schemeClr val="tx1"/>
                </a:solidFill>
              </a:rPr>
              <a:t>1) The dollar ............</a:t>
            </a:r>
          </a:p>
          <a:p>
            <a:pPr marL="342900" indent="-342900">
              <a:buNone/>
            </a:pPr>
            <a:r>
              <a:rPr lang="en-US" dirty="0" smtClean="0"/>
              <a:t>  a. Is used in every country in the world</a:t>
            </a:r>
          </a:p>
          <a:p>
            <a:pPr marL="342900" indent="-342900">
              <a:buNone/>
            </a:pPr>
            <a:r>
              <a:rPr lang="en-US" dirty="0" smtClean="0"/>
              <a:t>  b. Is used in the United States</a:t>
            </a:r>
          </a:p>
          <a:p>
            <a:pPr marL="342900" indent="-342900">
              <a:buNone/>
            </a:pPr>
            <a:r>
              <a:rPr lang="en-US" dirty="0" smtClean="0"/>
              <a:t>  c. Is never used in other countries</a:t>
            </a:r>
          </a:p>
          <a:p>
            <a:pPr marL="342900" indent="-342900">
              <a:buNone/>
            </a:pPr>
            <a:r>
              <a:rPr lang="en-US" dirty="0" smtClean="0"/>
              <a:t>  d. Is not used very much in the United States</a:t>
            </a:r>
          </a:p>
          <a:p>
            <a:endParaRPr lang="en-US" dirty="0" smtClean="0"/>
          </a:p>
          <a:p>
            <a:pPr>
              <a:buNone/>
            </a:pPr>
            <a:r>
              <a:rPr lang="en-US" b="1" dirty="0" smtClean="0">
                <a:solidFill>
                  <a:schemeClr val="tx1"/>
                </a:solidFill>
              </a:rPr>
              <a:t>2) Select all of the things that money might be used for.</a:t>
            </a:r>
          </a:p>
          <a:p>
            <a:pPr>
              <a:buNone/>
            </a:pPr>
            <a:r>
              <a:rPr lang="en-US" dirty="0" smtClean="0"/>
              <a:t>  a. To pay bills</a:t>
            </a:r>
          </a:p>
          <a:p>
            <a:pPr>
              <a:buNone/>
            </a:pPr>
            <a:r>
              <a:rPr lang="en-US" dirty="0" smtClean="0"/>
              <a:t>  b. To buy things</a:t>
            </a:r>
          </a:p>
          <a:p>
            <a:pPr>
              <a:buNone/>
            </a:pPr>
            <a:r>
              <a:rPr lang="en-US" dirty="0" smtClean="0"/>
              <a:t>  c. To save for the future</a:t>
            </a:r>
          </a:p>
          <a:p>
            <a:pPr>
              <a:buNone/>
            </a:pPr>
            <a:r>
              <a:rPr lang="en-US" dirty="0" smtClean="0"/>
              <a:t>  d. To pay you for doing your chores</a:t>
            </a:r>
          </a:p>
          <a:p>
            <a:endParaRPr lang="en-US" dirty="0" smtClean="0"/>
          </a:p>
          <a:p>
            <a:pPr>
              <a:buNone/>
            </a:pPr>
            <a:r>
              <a:rPr lang="en-US" b="1" dirty="0" smtClean="0">
                <a:solidFill>
                  <a:schemeClr val="tx1"/>
                </a:solidFill>
              </a:rPr>
              <a:t>3) According to the author of this story, money is ____________.</a:t>
            </a:r>
          </a:p>
          <a:p>
            <a:pPr>
              <a:buNone/>
            </a:pPr>
            <a:r>
              <a:rPr lang="en-US" dirty="0" smtClean="0"/>
              <a:t>  a. Very important</a:t>
            </a:r>
          </a:p>
          <a:p>
            <a:pPr>
              <a:buNone/>
            </a:pPr>
            <a:r>
              <a:rPr lang="en-US" dirty="0" smtClean="0"/>
              <a:t>  b. Only earned by adults</a:t>
            </a:r>
          </a:p>
          <a:p>
            <a:pPr>
              <a:buNone/>
            </a:pPr>
            <a:r>
              <a:rPr lang="en-US" dirty="0" smtClean="0"/>
              <a:t>  c. Only used in America</a:t>
            </a:r>
          </a:p>
          <a:p>
            <a:pPr>
              <a:buNone/>
            </a:pPr>
            <a:r>
              <a:rPr lang="en-US" dirty="0" smtClean="0"/>
              <a:t>  d. Not very important</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marL="342900" indent="-342900">
              <a:buNone/>
            </a:pPr>
            <a:r>
              <a:rPr lang="en-US" b="1" dirty="0" smtClean="0">
                <a:solidFill>
                  <a:schemeClr val="tx1"/>
                </a:solidFill>
              </a:rPr>
              <a:t>1) The dollar ............</a:t>
            </a:r>
          </a:p>
          <a:p>
            <a:pPr marL="342900" indent="-342900">
              <a:buNone/>
            </a:pPr>
            <a:r>
              <a:rPr lang="en-US" dirty="0" smtClean="0"/>
              <a:t>  a. Is used in every country in the world</a:t>
            </a:r>
          </a:p>
          <a:p>
            <a:pPr marL="342900" indent="-342900">
              <a:buNone/>
            </a:pPr>
            <a:r>
              <a:rPr lang="en-US" dirty="0" smtClean="0"/>
              <a:t>  </a:t>
            </a:r>
            <a:r>
              <a:rPr lang="en-US" b="1" dirty="0" smtClean="0"/>
              <a:t>b. Is used in the United States</a:t>
            </a:r>
          </a:p>
          <a:p>
            <a:pPr marL="342900" indent="-342900">
              <a:buNone/>
            </a:pPr>
            <a:r>
              <a:rPr lang="en-US" dirty="0" smtClean="0"/>
              <a:t>  c. Is never used in other countries</a:t>
            </a:r>
          </a:p>
          <a:p>
            <a:pPr marL="342900" indent="-342900">
              <a:buNone/>
            </a:pPr>
            <a:r>
              <a:rPr lang="en-US" dirty="0" smtClean="0"/>
              <a:t>  d. Is not used very much in the United States</a:t>
            </a:r>
          </a:p>
          <a:p>
            <a:endParaRPr lang="en-US" dirty="0" smtClean="0"/>
          </a:p>
          <a:p>
            <a:pPr>
              <a:buNone/>
            </a:pPr>
            <a:r>
              <a:rPr lang="en-US" b="1" dirty="0" smtClean="0">
                <a:solidFill>
                  <a:schemeClr val="tx1"/>
                </a:solidFill>
              </a:rPr>
              <a:t>2) Select all of the things that money might be used for.</a:t>
            </a:r>
          </a:p>
          <a:p>
            <a:pPr>
              <a:buNone/>
            </a:pPr>
            <a:r>
              <a:rPr lang="en-US" dirty="0" smtClean="0"/>
              <a:t>  </a:t>
            </a:r>
            <a:r>
              <a:rPr lang="en-US" b="1" dirty="0" smtClean="0"/>
              <a:t>a. To pay bills</a:t>
            </a:r>
          </a:p>
          <a:p>
            <a:pPr>
              <a:buNone/>
            </a:pPr>
            <a:r>
              <a:rPr lang="en-US" b="1" dirty="0" smtClean="0"/>
              <a:t>  b. To buy things</a:t>
            </a:r>
          </a:p>
          <a:p>
            <a:pPr>
              <a:buNone/>
            </a:pPr>
            <a:r>
              <a:rPr lang="en-US" b="1" dirty="0" smtClean="0"/>
              <a:t>  c. To save for the future</a:t>
            </a:r>
          </a:p>
          <a:p>
            <a:pPr>
              <a:buNone/>
            </a:pPr>
            <a:r>
              <a:rPr lang="en-US" b="1" dirty="0" smtClean="0"/>
              <a:t>  d. To pay you for doing your chores</a:t>
            </a:r>
          </a:p>
          <a:p>
            <a:endParaRPr lang="en-US" dirty="0" smtClean="0"/>
          </a:p>
          <a:p>
            <a:pPr>
              <a:buNone/>
            </a:pPr>
            <a:r>
              <a:rPr lang="en-US" b="1" dirty="0" smtClean="0">
                <a:solidFill>
                  <a:schemeClr val="tx1"/>
                </a:solidFill>
              </a:rPr>
              <a:t>3) According to the author of this story, money is ____________.</a:t>
            </a:r>
          </a:p>
          <a:p>
            <a:pPr>
              <a:buNone/>
            </a:pPr>
            <a:r>
              <a:rPr lang="en-US" dirty="0" smtClean="0"/>
              <a:t>  </a:t>
            </a:r>
            <a:r>
              <a:rPr lang="en-US" b="1" dirty="0" smtClean="0"/>
              <a:t>a. Very important</a:t>
            </a:r>
          </a:p>
          <a:p>
            <a:pPr>
              <a:buNone/>
            </a:pPr>
            <a:r>
              <a:rPr lang="en-US" dirty="0" smtClean="0"/>
              <a:t>  b. Only earned by adults</a:t>
            </a:r>
          </a:p>
          <a:p>
            <a:pPr>
              <a:buNone/>
            </a:pPr>
            <a:r>
              <a:rPr lang="en-US" dirty="0" smtClean="0"/>
              <a:t>  c. Only used in America</a:t>
            </a:r>
          </a:p>
          <a:p>
            <a:pPr>
              <a:buNone/>
            </a:pPr>
            <a:r>
              <a:rPr lang="en-US" dirty="0" smtClean="0"/>
              <a:t>  d. Not very important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marL="342900" indent="-342900">
              <a:buNone/>
            </a:pPr>
            <a:r>
              <a:rPr lang="en-US" b="1" dirty="0" smtClean="0"/>
              <a:t>4) How long have people used money?</a:t>
            </a:r>
          </a:p>
          <a:p>
            <a:pPr marL="342900" indent="-342900">
              <a:buNone/>
            </a:pPr>
            <a:r>
              <a:rPr lang="en-US" dirty="0" smtClean="0"/>
              <a:t>  a. They started recently</a:t>
            </a:r>
          </a:p>
          <a:p>
            <a:pPr marL="342900" indent="-342900">
              <a:buNone/>
            </a:pPr>
            <a:r>
              <a:rPr lang="en-US" dirty="0" smtClean="0"/>
              <a:t>  b. Thousands of years</a:t>
            </a:r>
          </a:p>
          <a:p>
            <a:pPr marL="342900" indent="-342900">
              <a:buNone/>
            </a:pPr>
            <a:r>
              <a:rPr lang="en-US" dirty="0" smtClean="0"/>
              <a:t>  c. Hundreds of years</a:t>
            </a:r>
          </a:p>
          <a:p>
            <a:pPr marL="342900" indent="-342900">
              <a:buNone/>
            </a:pPr>
            <a:r>
              <a:rPr lang="en-US" dirty="0" smtClean="0"/>
              <a:t>  d. Since the beginning of time</a:t>
            </a:r>
          </a:p>
          <a:p>
            <a:endParaRPr lang="en-US" dirty="0" smtClean="0"/>
          </a:p>
          <a:p>
            <a:pPr>
              <a:buNone/>
            </a:pPr>
            <a:r>
              <a:rPr lang="en-US" b="1" dirty="0" smtClean="0"/>
              <a:t>5) What did people do before there was money?</a:t>
            </a:r>
          </a:p>
          <a:p>
            <a:pPr>
              <a:buNone/>
            </a:pPr>
            <a:r>
              <a:rPr lang="en-US" dirty="0" smtClean="0"/>
              <a:t>  a. They just never got what they needed</a:t>
            </a:r>
          </a:p>
          <a:p>
            <a:pPr>
              <a:buNone/>
            </a:pPr>
            <a:r>
              <a:rPr lang="en-US" dirty="0" smtClean="0"/>
              <a:t>  b. People traded to get what they needed</a:t>
            </a:r>
          </a:p>
          <a:p>
            <a:pPr>
              <a:buNone/>
            </a:pPr>
            <a:r>
              <a:rPr lang="en-US" dirty="0" smtClean="0"/>
              <a:t>  c. They made everything themselves</a:t>
            </a:r>
          </a:p>
          <a:p>
            <a:pPr>
              <a:buNone/>
            </a:pPr>
            <a:r>
              <a:rPr lang="en-US" dirty="0" smtClean="0"/>
              <a:t>  d. The story doesn't tell</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marL="342900" indent="-342900">
              <a:buNone/>
            </a:pPr>
            <a:r>
              <a:rPr lang="en-US" b="1" dirty="0" smtClean="0"/>
              <a:t>4) How long have people used money?</a:t>
            </a:r>
          </a:p>
          <a:p>
            <a:pPr marL="342900" indent="-342900">
              <a:buNone/>
            </a:pPr>
            <a:r>
              <a:rPr lang="en-US" dirty="0" smtClean="0"/>
              <a:t>  a. They started recently</a:t>
            </a:r>
          </a:p>
          <a:p>
            <a:pPr marL="342900" indent="-342900">
              <a:buNone/>
            </a:pPr>
            <a:r>
              <a:rPr lang="en-US" dirty="0" smtClean="0"/>
              <a:t>  b. Thousands of years</a:t>
            </a:r>
          </a:p>
          <a:p>
            <a:pPr marL="342900" indent="-342900">
              <a:buNone/>
            </a:pPr>
            <a:r>
              <a:rPr lang="en-US" dirty="0" smtClean="0"/>
              <a:t>  </a:t>
            </a:r>
            <a:r>
              <a:rPr lang="en-US" b="1" dirty="0" smtClean="0"/>
              <a:t>c. Hundreds of years</a:t>
            </a:r>
          </a:p>
          <a:p>
            <a:pPr marL="342900" indent="-342900">
              <a:buNone/>
            </a:pPr>
            <a:r>
              <a:rPr lang="en-US" dirty="0" smtClean="0"/>
              <a:t>  d. Since the beginning of time</a:t>
            </a:r>
          </a:p>
          <a:p>
            <a:endParaRPr lang="en-US" dirty="0" smtClean="0"/>
          </a:p>
          <a:p>
            <a:pPr>
              <a:buNone/>
            </a:pPr>
            <a:r>
              <a:rPr lang="en-US" b="1" dirty="0" smtClean="0"/>
              <a:t>5) What did people do before there was money?</a:t>
            </a:r>
          </a:p>
          <a:p>
            <a:pPr>
              <a:buNone/>
            </a:pPr>
            <a:r>
              <a:rPr lang="en-US" dirty="0" smtClean="0"/>
              <a:t>  a. They just never got what they needed</a:t>
            </a:r>
          </a:p>
          <a:p>
            <a:pPr>
              <a:buNone/>
            </a:pPr>
            <a:r>
              <a:rPr lang="en-US" dirty="0" smtClean="0"/>
              <a:t>  </a:t>
            </a:r>
            <a:r>
              <a:rPr lang="en-US" b="1" dirty="0" smtClean="0"/>
              <a:t>b. People traded to get what they needed</a:t>
            </a:r>
          </a:p>
          <a:p>
            <a:pPr>
              <a:buNone/>
            </a:pPr>
            <a:r>
              <a:rPr lang="en-US" dirty="0" smtClean="0"/>
              <a:t>  c. They made everything themselves</a:t>
            </a:r>
          </a:p>
          <a:p>
            <a:pPr>
              <a:buNone/>
            </a:pPr>
            <a:r>
              <a:rPr lang="en-US" dirty="0" smtClean="0"/>
              <a:t>  d. The story doesn't tell</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4624" y="692696"/>
            <a:ext cx="10188624" cy="1080120"/>
          </a:xfrm>
        </p:spPr>
        <p:txBody>
          <a:bodyPr/>
          <a:lstStyle/>
          <a:p>
            <a:pPr algn="l"/>
            <a:r>
              <a:rPr lang="en-US" sz="2400" dirty="0" smtClean="0">
                <a:solidFill>
                  <a:schemeClr val="accent2">
                    <a:lumMod val="75000"/>
                  </a:schemeClr>
                </a:solidFill>
              </a:rPr>
              <a:t>Read the passage </a:t>
            </a:r>
            <a:r>
              <a:rPr lang="en-US" sz="2400" dirty="0" smtClean="0">
                <a:solidFill>
                  <a:schemeClr val="accent2">
                    <a:lumMod val="75000"/>
                  </a:schemeClr>
                </a:solidFill>
              </a:rPr>
              <a:t>No:4 </a:t>
            </a:r>
            <a:r>
              <a:rPr lang="en-US" sz="2400" dirty="0" smtClean="0">
                <a:solidFill>
                  <a:schemeClr val="accent2">
                    <a:lumMod val="75000"/>
                  </a:schemeClr>
                </a:solidFill>
              </a:rPr>
              <a:t>and </a:t>
            </a:r>
            <a:r>
              <a:rPr lang="en-US" sz="2400" dirty="0" smtClean="0">
                <a:solidFill>
                  <a:schemeClr val="accent2">
                    <a:lumMod val="75000"/>
                  </a:schemeClr>
                </a:solidFill>
              </a:rPr>
              <a:t>answer </a:t>
            </a:r>
            <a:r>
              <a:rPr lang="en-US" sz="2400" dirty="0" smtClean="0">
                <a:solidFill>
                  <a:schemeClr val="accent2">
                    <a:lumMod val="75000"/>
                  </a:schemeClr>
                </a:solidFill>
              </a:rPr>
              <a:t>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251520" y="1412776"/>
            <a:ext cx="8568000" cy="6048000"/>
          </a:xfrm>
        </p:spPr>
        <p:txBody>
          <a:bodyPr/>
          <a:lstStyle/>
          <a:p>
            <a:endParaRPr lang="en-US" dirty="0" smtClean="0"/>
          </a:p>
          <a:p>
            <a:endParaRPr lang="en-US" dirty="0" smtClean="0"/>
          </a:p>
          <a:p>
            <a:pPr>
              <a:buNone/>
            </a:pPr>
            <a:r>
              <a:rPr lang="en-US" dirty="0" smtClean="0"/>
              <a:t>   Over ten past two years the company has spent $6 million, about half per year, on environmental improvements for plants and facilities. The company estimates that such expenditures will increase by approximately $2 million per year for the next two years. Future expenditures will be dependent to some extent upon pending environmental regulations.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1) About how much did the company spend on the environment this year?</a:t>
            </a:r>
          </a:p>
          <a:p>
            <a:pPr>
              <a:buNone/>
            </a:pPr>
            <a:r>
              <a:rPr lang="en-US" dirty="0" smtClean="0"/>
              <a:t>  a. $3 million</a:t>
            </a:r>
          </a:p>
          <a:p>
            <a:pPr>
              <a:buNone/>
            </a:pPr>
            <a:r>
              <a:rPr lang="en-US" dirty="0" smtClean="0"/>
              <a:t>  b. $5 million</a:t>
            </a:r>
          </a:p>
          <a:p>
            <a:pPr>
              <a:buNone/>
            </a:pPr>
            <a:r>
              <a:rPr lang="en-US" dirty="0" smtClean="0"/>
              <a:t>  c. $6 million</a:t>
            </a:r>
          </a:p>
          <a:p>
            <a:pPr>
              <a:buNone/>
            </a:pPr>
            <a:r>
              <a:rPr lang="en-US" dirty="0" smtClean="0"/>
              <a:t>  d. $8 million</a:t>
            </a:r>
            <a:br>
              <a:rPr lang="en-US" dirty="0" smtClean="0"/>
            </a:br>
            <a:endParaRPr lang="en-US" dirty="0" smtClean="0"/>
          </a:p>
          <a:p>
            <a:pPr>
              <a:buNone/>
            </a:pPr>
            <a:r>
              <a:rPr lang="en-US" b="1" dirty="0" smtClean="0"/>
              <a:t>2) How much do they expect to spend next year?</a:t>
            </a:r>
          </a:p>
          <a:p>
            <a:pPr>
              <a:buNone/>
            </a:pPr>
            <a:r>
              <a:rPr lang="en-US" dirty="0" smtClean="0"/>
              <a:t>  a. $3 million</a:t>
            </a:r>
          </a:p>
          <a:p>
            <a:pPr>
              <a:buNone/>
            </a:pPr>
            <a:r>
              <a:rPr lang="en-US" dirty="0" smtClean="0"/>
              <a:t>  b. $5 million</a:t>
            </a:r>
          </a:p>
          <a:p>
            <a:pPr>
              <a:buNone/>
            </a:pPr>
            <a:r>
              <a:rPr lang="en-US" dirty="0" smtClean="0"/>
              <a:t>  c. $6 million</a:t>
            </a:r>
          </a:p>
          <a:p>
            <a:pPr>
              <a:buNone/>
            </a:pPr>
            <a:r>
              <a:rPr lang="en-US" dirty="0" smtClean="0"/>
              <a:t>  d. $8 million</a:t>
            </a:r>
            <a:br>
              <a:rPr lang="en-US" dirty="0" smtClean="0"/>
            </a:br>
            <a:endParaRPr lang="en-US" dirty="0" smtClean="0"/>
          </a:p>
          <a:p>
            <a:pPr>
              <a:buNone/>
            </a:pPr>
            <a:r>
              <a:rPr lang="en-US" b="1" dirty="0" smtClean="0"/>
              <a:t>3) On what docs future spending depend?</a:t>
            </a:r>
          </a:p>
          <a:p>
            <a:pPr>
              <a:buNone/>
            </a:pPr>
            <a:r>
              <a:rPr lang="en-US" dirty="0" smtClean="0"/>
              <a:t>  a. Availability of funds</a:t>
            </a:r>
          </a:p>
          <a:p>
            <a:pPr>
              <a:buNone/>
            </a:pPr>
            <a:r>
              <a:rPr lang="en-US" dirty="0" smtClean="0"/>
              <a:t>  b. Quality of the environment</a:t>
            </a:r>
          </a:p>
          <a:p>
            <a:pPr>
              <a:buNone/>
            </a:pPr>
            <a:r>
              <a:rPr lang="en-US" dirty="0" smtClean="0"/>
              <a:t>  c. Possible rules</a:t>
            </a:r>
          </a:p>
          <a:p>
            <a:pPr>
              <a:buNone/>
            </a:pPr>
            <a:r>
              <a:rPr lang="en-US" dirty="0" smtClean="0"/>
              <a:t>  d. State of facilities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solidFill>
                  <a:schemeClr val="tx1"/>
                </a:solidFill>
              </a:rPr>
              <a:t>1) About how much did the company spend on the environment this year?</a:t>
            </a:r>
          </a:p>
          <a:p>
            <a:pPr>
              <a:buNone/>
            </a:pPr>
            <a:r>
              <a:rPr lang="en-US" dirty="0" smtClean="0"/>
              <a:t>  </a:t>
            </a:r>
            <a:r>
              <a:rPr lang="en-US" b="1" dirty="0" smtClean="0"/>
              <a:t>a. $3 million</a:t>
            </a:r>
          </a:p>
          <a:p>
            <a:pPr>
              <a:buNone/>
            </a:pPr>
            <a:r>
              <a:rPr lang="en-US" dirty="0" smtClean="0"/>
              <a:t>  b. $5 million</a:t>
            </a:r>
          </a:p>
          <a:p>
            <a:pPr>
              <a:buNone/>
            </a:pPr>
            <a:r>
              <a:rPr lang="en-US" dirty="0" smtClean="0"/>
              <a:t>  c. $6 million</a:t>
            </a:r>
          </a:p>
          <a:p>
            <a:pPr>
              <a:buNone/>
            </a:pPr>
            <a:r>
              <a:rPr lang="en-US" dirty="0" smtClean="0"/>
              <a:t>  d. $8 million</a:t>
            </a:r>
            <a:br>
              <a:rPr lang="en-US" dirty="0" smtClean="0"/>
            </a:br>
            <a:endParaRPr lang="en-US" dirty="0" smtClean="0"/>
          </a:p>
          <a:p>
            <a:pPr>
              <a:buNone/>
            </a:pPr>
            <a:r>
              <a:rPr lang="en-US" b="1" dirty="0" smtClean="0"/>
              <a:t>2) How much do they expect to spend next year?</a:t>
            </a:r>
          </a:p>
          <a:p>
            <a:pPr>
              <a:buNone/>
            </a:pPr>
            <a:r>
              <a:rPr lang="en-US" dirty="0" smtClean="0"/>
              <a:t>  a. $3 million</a:t>
            </a:r>
          </a:p>
          <a:p>
            <a:pPr>
              <a:buNone/>
            </a:pPr>
            <a:r>
              <a:rPr lang="en-US" b="1" dirty="0" smtClean="0"/>
              <a:t>  b. $5 million</a:t>
            </a:r>
          </a:p>
          <a:p>
            <a:pPr>
              <a:buNone/>
            </a:pPr>
            <a:r>
              <a:rPr lang="en-US" dirty="0" smtClean="0"/>
              <a:t>  c. $6 million</a:t>
            </a:r>
          </a:p>
          <a:p>
            <a:pPr>
              <a:buNone/>
            </a:pPr>
            <a:r>
              <a:rPr lang="en-US" dirty="0" smtClean="0"/>
              <a:t>  d. $8 million</a:t>
            </a:r>
            <a:br>
              <a:rPr lang="en-US" dirty="0" smtClean="0"/>
            </a:br>
            <a:endParaRPr lang="en-US" dirty="0" smtClean="0"/>
          </a:p>
          <a:p>
            <a:pPr>
              <a:buNone/>
            </a:pPr>
            <a:r>
              <a:rPr lang="en-US" b="1" dirty="0" smtClean="0"/>
              <a:t>3) On what docs future spending depend?</a:t>
            </a:r>
          </a:p>
          <a:p>
            <a:pPr>
              <a:buNone/>
            </a:pPr>
            <a:r>
              <a:rPr lang="en-US" dirty="0" smtClean="0"/>
              <a:t>  a. Availability of funds</a:t>
            </a:r>
          </a:p>
          <a:p>
            <a:pPr>
              <a:buNone/>
            </a:pPr>
            <a:r>
              <a:rPr lang="en-US" dirty="0" smtClean="0"/>
              <a:t>  b. Quality of the environment</a:t>
            </a:r>
          </a:p>
          <a:p>
            <a:pPr>
              <a:buNone/>
            </a:pPr>
            <a:r>
              <a:rPr lang="en-US" dirty="0" smtClean="0"/>
              <a:t>  </a:t>
            </a:r>
            <a:r>
              <a:rPr lang="en-US" b="1" dirty="0" smtClean="0"/>
              <a:t>c. Possible rules</a:t>
            </a:r>
          </a:p>
          <a:p>
            <a:pPr>
              <a:buNone/>
            </a:pPr>
            <a:r>
              <a:rPr lang="en-US" dirty="0" smtClean="0"/>
              <a:t>  d. State of facilities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810000"/>
            <a:ext cx="8568000" cy="3046988"/>
          </a:xfrm>
          <a:prstGeom prst="rect">
            <a:avLst/>
          </a:prstGeom>
          <a:noFill/>
        </p:spPr>
        <p:txBody>
          <a:bodyPr wrap="square" rtlCol="0">
            <a:spAutoFit/>
          </a:bodyPr>
          <a:lstStyle/>
          <a:p>
            <a:endParaRPr lang="en-US" sz="1600" dirty="0" smtClean="0"/>
          </a:p>
          <a:p>
            <a:endParaRPr lang="en-US" sz="1600" dirty="0"/>
          </a:p>
          <a:p>
            <a:endParaRPr lang="en-US" sz="1600" dirty="0" smtClean="0"/>
          </a:p>
          <a:p>
            <a:r>
              <a:rPr lang="en-US" sz="1600" dirty="0" smtClean="0"/>
              <a:t>Tampa </a:t>
            </a:r>
            <a:r>
              <a:rPr lang="en-US" sz="1600" dirty="0"/>
              <a:t>Florida, owes a great deal of its growth and prosperity to a Cuban cigar manufacturer named Vicente Martinez Ybor. When the Cuban Revolution, broke out in 1869, he was forced to flee his country and moved his business to south Florida. </a:t>
            </a:r>
            <a:endParaRPr lang="en-US" sz="1600" dirty="0" smtClean="0"/>
          </a:p>
          <a:p>
            <a:r>
              <a:rPr lang="en-US" sz="1600" dirty="0" smtClean="0"/>
              <a:t>Sixteen </a:t>
            </a:r>
            <a:r>
              <a:rPr lang="en-US" sz="1600" dirty="0"/>
              <a:t>years later, serious 5 problems caused him to seek a better location along the west coast of the state. </a:t>
            </a:r>
            <a:endParaRPr lang="en-US" sz="1600" dirty="0" smtClean="0"/>
          </a:p>
          <a:p>
            <a:endParaRPr lang="en-US" sz="1600" dirty="0"/>
          </a:p>
          <a:p>
            <a:r>
              <a:rPr lang="en-US" sz="1600" dirty="0" smtClean="0"/>
              <a:t>His </a:t>
            </a:r>
            <a:r>
              <a:rPr lang="en-US" sz="1600" dirty="0"/>
              <a:t>original land purchase of sixteen blocks expanded to more than one hundred acres near Tampa. This newly developed area was called Ybor City in his honor. With the demand for factory workers for Ybor's business, the surrounding areas expanded and thrived.</a:t>
            </a:r>
          </a:p>
        </p:txBody>
      </p:sp>
      <p:sp>
        <p:nvSpPr>
          <p:cNvPr id="3" name="Rectangle 2"/>
          <p:cNvSpPr/>
          <p:nvPr/>
        </p:nvSpPr>
        <p:spPr>
          <a:xfrm>
            <a:off x="800100" y="762000"/>
            <a:ext cx="7729800" cy="461665"/>
          </a:xfrm>
          <a:prstGeom prst="rect">
            <a:avLst/>
          </a:prstGeom>
        </p:spPr>
        <p:txBody>
          <a:bodyPr wrap="square">
            <a:spAutoFit/>
          </a:bodyPr>
          <a:lstStyle/>
          <a:p>
            <a:r>
              <a:rPr lang="en-US" sz="2400" b="1" dirty="0" smtClean="0">
                <a:solidFill>
                  <a:schemeClr val="accent2">
                    <a:lumMod val="75000"/>
                  </a:schemeClr>
                </a:solidFill>
              </a:rPr>
              <a:t>Read the </a:t>
            </a:r>
            <a:r>
              <a:rPr lang="en-US" sz="2400" b="1" dirty="0" smtClean="0">
                <a:solidFill>
                  <a:schemeClr val="accent2">
                    <a:lumMod val="75000"/>
                  </a:schemeClr>
                </a:solidFill>
              </a:rPr>
              <a:t>passage  No:1 </a:t>
            </a:r>
            <a:r>
              <a:rPr lang="en-US" sz="2400" b="1" dirty="0" smtClean="0">
                <a:solidFill>
                  <a:schemeClr val="accent2">
                    <a:lumMod val="75000"/>
                  </a:schemeClr>
                </a:solidFill>
              </a:rPr>
              <a:t>and answer the questions</a:t>
            </a:r>
            <a:endParaRPr lang="en-GB"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1) Where is Ybor City located?</a:t>
            </a:r>
          </a:p>
          <a:p>
            <a:pPr>
              <a:buNone/>
            </a:pPr>
            <a:r>
              <a:rPr lang="en-US" dirty="0" smtClean="0"/>
              <a:t>  a. South Florida</a:t>
            </a:r>
          </a:p>
          <a:p>
            <a:pPr>
              <a:buNone/>
            </a:pPr>
            <a:r>
              <a:rPr lang="en-US" dirty="0" smtClean="0"/>
              <a:t>  b. Cuba</a:t>
            </a:r>
          </a:p>
          <a:p>
            <a:pPr>
              <a:buNone/>
            </a:pPr>
            <a:r>
              <a:rPr lang="en-US" dirty="0" smtClean="0"/>
              <a:t>  c. West Florida</a:t>
            </a:r>
          </a:p>
          <a:p>
            <a:pPr>
              <a:buNone/>
            </a:pPr>
            <a:r>
              <a:rPr lang="en-US" dirty="0" smtClean="0"/>
              <a:t>  d. In the Florida countryside  </a:t>
            </a:r>
            <a:br>
              <a:rPr lang="en-US" dirty="0" smtClean="0"/>
            </a:br>
            <a:endParaRPr lang="en-US" dirty="0" smtClean="0"/>
          </a:p>
          <a:p>
            <a:pPr>
              <a:buNone/>
            </a:pPr>
            <a:r>
              <a:rPr lang="en-US" b="1" dirty="0" smtClean="0">
                <a:solidFill>
                  <a:schemeClr val="tx1"/>
                </a:solidFill>
              </a:rPr>
              <a:t>2) In what year was Ybor forced to leave south Florida?</a:t>
            </a:r>
          </a:p>
          <a:p>
            <a:pPr>
              <a:buNone/>
            </a:pPr>
            <a:r>
              <a:rPr lang="en-US" dirty="0" smtClean="0"/>
              <a:t>  a. 1854</a:t>
            </a:r>
          </a:p>
          <a:p>
            <a:pPr>
              <a:buNone/>
            </a:pPr>
            <a:r>
              <a:rPr lang="en-US" dirty="0" smtClean="0"/>
              <a:t>  b. 1869</a:t>
            </a:r>
          </a:p>
          <a:p>
            <a:pPr>
              <a:buNone/>
            </a:pPr>
            <a:r>
              <a:rPr lang="en-US" dirty="0" smtClean="0"/>
              <a:t>  c. 1885</a:t>
            </a:r>
          </a:p>
          <a:p>
            <a:pPr>
              <a:buNone/>
            </a:pPr>
            <a:r>
              <a:rPr lang="en-US" dirty="0" smtClean="0"/>
              <a:t>  d. 1895</a:t>
            </a:r>
            <a:br>
              <a:rPr lang="en-US" dirty="0" smtClean="0"/>
            </a:br>
            <a:endParaRPr lang="en-US" dirty="0" smtClean="0"/>
          </a:p>
          <a:p>
            <a:pPr>
              <a:buNone/>
            </a:pPr>
            <a:r>
              <a:rPr lang="en-US" b="1" dirty="0" smtClean="0">
                <a:solidFill>
                  <a:schemeClr val="tx1"/>
                </a:solidFill>
              </a:rPr>
              <a:t>3) Why will people probably continue to remember Ybor's name?</a:t>
            </a:r>
          </a:p>
          <a:p>
            <a:pPr>
              <a:buNone/>
            </a:pPr>
            <a:r>
              <a:rPr lang="en-US" dirty="0" smtClean="0"/>
              <a:t>  a. He suffered a great deal</a:t>
            </a:r>
          </a:p>
          <a:p>
            <a:pPr>
              <a:buNone/>
            </a:pPr>
            <a:r>
              <a:rPr lang="en-US" dirty="0" smtClean="0"/>
              <a:t>  b. An area was named in his honor</a:t>
            </a:r>
          </a:p>
          <a:p>
            <a:pPr>
              <a:buNone/>
            </a:pPr>
            <a:r>
              <a:rPr lang="en-US" dirty="0" smtClean="0"/>
              <a:t>  c. He was a Cuban revolutionary</a:t>
            </a:r>
          </a:p>
          <a:p>
            <a:pPr>
              <a:buNone/>
            </a:pPr>
            <a:r>
              <a:rPr lang="en-US" dirty="0" smtClean="0"/>
              <a:t>  d. He was forced to flee his homeland</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solidFill>
                  <a:schemeClr val="tx1"/>
                </a:solidFill>
              </a:rPr>
              <a:t>1) Where is Ybor City located?</a:t>
            </a:r>
          </a:p>
          <a:p>
            <a:pPr>
              <a:buNone/>
            </a:pPr>
            <a:r>
              <a:rPr lang="en-US" dirty="0" smtClean="0"/>
              <a:t>  a. South Florida</a:t>
            </a:r>
          </a:p>
          <a:p>
            <a:pPr>
              <a:buNone/>
            </a:pPr>
            <a:r>
              <a:rPr lang="en-US" dirty="0" smtClean="0"/>
              <a:t>  b. Cuba</a:t>
            </a:r>
          </a:p>
          <a:p>
            <a:pPr>
              <a:buNone/>
            </a:pPr>
            <a:r>
              <a:rPr lang="en-US" b="1" dirty="0" smtClean="0"/>
              <a:t>  c. West Florida</a:t>
            </a:r>
          </a:p>
          <a:p>
            <a:pPr>
              <a:buNone/>
            </a:pPr>
            <a:r>
              <a:rPr lang="en-US" dirty="0" smtClean="0"/>
              <a:t>  d. In the Florida countryside  </a:t>
            </a:r>
            <a:br>
              <a:rPr lang="en-US" dirty="0" smtClean="0"/>
            </a:br>
            <a:endParaRPr lang="en-US" dirty="0" smtClean="0"/>
          </a:p>
          <a:p>
            <a:pPr>
              <a:buNone/>
            </a:pPr>
            <a:r>
              <a:rPr lang="en-US" b="1" dirty="0" smtClean="0">
                <a:solidFill>
                  <a:schemeClr val="tx1"/>
                </a:solidFill>
              </a:rPr>
              <a:t>2) In what year was Ybor forced to leave south Florida?</a:t>
            </a:r>
          </a:p>
          <a:p>
            <a:pPr>
              <a:buNone/>
            </a:pPr>
            <a:r>
              <a:rPr lang="en-US" dirty="0" smtClean="0"/>
              <a:t>  a. 1854</a:t>
            </a:r>
          </a:p>
          <a:p>
            <a:pPr>
              <a:buNone/>
            </a:pPr>
            <a:r>
              <a:rPr lang="en-US" dirty="0" smtClean="0"/>
              <a:t>  </a:t>
            </a:r>
            <a:r>
              <a:rPr lang="en-US" b="1" dirty="0" smtClean="0"/>
              <a:t>b. 1869</a:t>
            </a:r>
          </a:p>
          <a:p>
            <a:pPr>
              <a:buNone/>
            </a:pPr>
            <a:r>
              <a:rPr lang="en-US" dirty="0" smtClean="0"/>
              <a:t>  c. 1885</a:t>
            </a:r>
          </a:p>
          <a:p>
            <a:pPr>
              <a:buNone/>
            </a:pPr>
            <a:r>
              <a:rPr lang="en-US" dirty="0" smtClean="0"/>
              <a:t>  d. 1895</a:t>
            </a:r>
            <a:br>
              <a:rPr lang="en-US" dirty="0" smtClean="0"/>
            </a:br>
            <a:endParaRPr lang="en-US" dirty="0" smtClean="0"/>
          </a:p>
          <a:p>
            <a:pPr>
              <a:buNone/>
            </a:pPr>
            <a:r>
              <a:rPr lang="en-US" b="1" dirty="0" smtClean="0">
                <a:solidFill>
                  <a:schemeClr val="tx1"/>
                </a:solidFill>
              </a:rPr>
              <a:t>3) Why will people probably continue to remember Ybor's name?</a:t>
            </a:r>
          </a:p>
          <a:p>
            <a:pPr>
              <a:buNone/>
            </a:pPr>
            <a:r>
              <a:rPr lang="en-US" dirty="0" smtClean="0"/>
              <a:t>  a. He suffered a great deal</a:t>
            </a:r>
          </a:p>
          <a:p>
            <a:pPr>
              <a:buNone/>
            </a:pPr>
            <a:r>
              <a:rPr lang="en-US" dirty="0" smtClean="0"/>
              <a:t>  </a:t>
            </a:r>
            <a:r>
              <a:rPr lang="en-US" b="1" dirty="0" smtClean="0"/>
              <a:t>b. An area was named in his honor</a:t>
            </a:r>
          </a:p>
          <a:p>
            <a:pPr>
              <a:buNone/>
            </a:pPr>
            <a:r>
              <a:rPr lang="en-US" dirty="0" smtClean="0"/>
              <a:t>  c. He was a Cuban revolutionary</a:t>
            </a:r>
          </a:p>
          <a:p>
            <a:pPr>
              <a:buNone/>
            </a:pPr>
            <a:r>
              <a:rPr lang="en-US" dirty="0" smtClean="0"/>
              <a:t>  d. He was forced to flee his homeland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9252" y="548680"/>
            <a:ext cx="8568000" cy="5509200"/>
          </a:xfrm>
          <a:prstGeom prst="rect">
            <a:avLst/>
          </a:prstGeom>
          <a:noFill/>
        </p:spPr>
        <p:txBody>
          <a:bodyPr wrap="square" rtlCol="0">
            <a:spAutoFit/>
          </a:bodyPr>
          <a:lstStyle/>
          <a:p>
            <a:endParaRPr lang="en-US" sz="1600" dirty="0" smtClean="0"/>
          </a:p>
          <a:p>
            <a:endParaRPr lang="en-US" sz="1600" dirty="0"/>
          </a:p>
          <a:p>
            <a:endParaRPr lang="en-US" sz="1600" dirty="0" smtClean="0"/>
          </a:p>
          <a:p>
            <a:r>
              <a:rPr lang="en-US" sz="1600" dirty="0" smtClean="0"/>
              <a:t>The </a:t>
            </a:r>
            <a:r>
              <a:rPr lang="en-US" sz="1600" dirty="0"/>
              <a:t>loss of jobs and persistent unemployment in the industrial countries is due mainly to changes in technology. It is thought to be misleading to blame job losses on the shift of corporations from the industrial countries to the Third World.</a:t>
            </a:r>
            <a:r>
              <a:rPr lang="en-US" sz="1600" dirty="0" smtClean="0"/>
              <a:t/>
            </a:r>
            <a:br>
              <a:rPr lang="en-US" sz="1600" dirty="0" smtClean="0"/>
            </a:br>
            <a:r>
              <a:rPr lang="en-US" sz="1600" dirty="0" smtClean="0"/>
              <a:t/>
            </a:r>
            <a:br>
              <a:rPr lang="en-US" sz="1600" dirty="0" smtClean="0"/>
            </a:br>
            <a:r>
              <a:rPr lang="en-US" sz="1600" dirty="0" smtClean="0"/>
              <a:t>The </a:t>
            </a:r>
            <a:r>
              <a:rPr lang="en-US" sz="1600" dirty="0"/>
              <a:t>present technological developments have been compared to a Third Industrial Revolution. The first, coming in the 19th century, was characterized by the steam engine and the use of coal. In the 1920s the second emerged with the use of oil and the electrodynamo. The </a:t>
            </a:r>
            <a:r>
              <a:rPr lang="en-US" sz="1600" dirty="0" smtClean="0"/>
              <a:t>third</a:t>
            </a:r>
            <a:r>
              <a:rPr lang="en-US" sz="1600" dirty="0"/>
              <a:t>, and present one, is driven by computers, biotechnology and information technology. </a:t>
            </a:r>
            <a:r>
              <a:rPr lang="en-US" sz="1600" dirty="0" smtClean="0"/>
              <a:t/>
            </a:r>
            <a:br>
              <a:rPr lang="en-US" sz="1600" dirty="0" smtClean="0"/>
            </a:br>
            <a:r>
              <a:rPr lang="en-US" sz="1600" dirty="0" smtClean="0"/>
              <a:t/>
            </a:r>
            <a:br>
              <a:rPr lang="en-US" sz="1600" dirty="0" smtClean="0"/>
            </a:br>
            <a:r>
              <a:rPr lang="en-US" sz="1600" dirty="0"/>
              <a:t>However, there can be seen weaknesses in the newest of industrial revolutions. The technology is advancing so fast and productivity </a:t>
            </a:r>
            <a:r>
              <a:rPr lang="en-US" sz="1600" dirty="0" smtClean="0"/>
              <a:t>is </a:t>
            </a:r>
            <a:r>
              <a:rPr lang="en-US" sz="1600" dirty="0"/>
              <a:t>rising so fast that we are left with a big problem. Because of the loss in jobs, caused largely by this new technology, there will not be enough people with money to buy all these products. </a:t>
            </a:r>
            <a:r>
              <a:rPr lang="en-US" sz="1600" dirty="0" smtClean="0"/>
              <a:t/>
            </a:r>
            <a:br>
              <a:rPr lang="en-US" sz="1600" dirty="0" smtClean="0"/>
            </a:br>
            <a:r>
              <a:rPr lang="en-US" sz="1600" dirty="0" smtClean="0"/>
              <a:t/>
            </a:r>
            <a:br>
              <a:rPr lang="en-US" sz="1600" dirty="0" smtClean="0"/>
            </a:br>
            <a:r>
              <a:rPr lang="en-US" sz="1600" dirty="0"/>
              <a:t>Technology has definitely enhanced our standard of living, even our </a:t>
            </a:r>
            <a:r>
              <a:rPr lang="en-US" sz="1600" dirty="0" smtClean="0"/>
              <a:t>quality </a:t>
            </a:r>
            <a:r>
              <a:rPr lang="en-US" sz="1600" dirty="0"/>
              <a:t>of life. But as the capacity to produce expands and the lack of purchasing power and consequent demand diminish, there can be overproduction and recession, and what happens to our standard of living?</a:t>
            </a:r>
          </a:p>
        </p:txBody>
      </p:sp>
      <p:sp>
        <p:nvSpPr>
          <p:cNvPr id="3" name="Rectangle 2"/>
          <p:cNvSpPr/>
          <p:nvPr/>
        </p:nvSpPr>
        <p:spPr>
          <a:xfrm>
            <a:off x="395536" y="748145"/>
            <a:ext cx="7577400" cy="461665"/>
          </a:xfrm>
          <a:prstGeom prst="rect">
            <a:avLst/>
          </a:prstGeom>
        </p:spPr>
        <p:txBody>
          <a:bodyPr wrap="square">
            <a:spAutoFit/>
          </a:bodyPr>
          <a:lstStyle/>
          <a:p>
            <a:pPr algn="ctr"/>
            <a:r>
              <a:rPr lang="en-US" sz="2400" b="1" dirty="0" smtClean="0">
                <a:solidFill>
                  <a:schemeClr val="accent2">
                    <a:lumMod val="75000"/>
                  </a:schemeClr>
                </a:solidFill>
              </a:rPr>
              <a:t>Read the </a:t>
            </a:r>
            <a:r>
              <a:rPr lang="en-US" sz="2400" b="1" dirty="0">
                <a:solidFill>
                  <a:schemeClr val="accent2">
                    <a:lumMod val="75000"/>
                  </a:schemeClr>
                </a:solidFill>
              </a:rPr>
              <a:t>passage </a:t>
            </a:r>
            <a:r>
              <a:rPr lang="en-US" sz="2400" b="1" dirty="0" smtClean="0">
                <a:solidFill>
                  <a:schemeClr val="accent2">
                    <a:lumMod val="75000"/>
                  </a:schemeClr>
                </a:solidFill>
              </a:rPr>
              <a:t>No:2 </a:t>
            </a:r>
            <a:r>
              <a:rPr lang="en-US" sz="2400" b="1" dirty="0" smtClean="0">
                <a:solidFill>
                  <a:schemeClr val="accent2">
                    <a:lumMod val="75000"/>
                  </a:schemeClr>
                </a:solidFill>
              </a:rPr>
              <a:t>and answer the questions</a:t>
            </a:r>
            <a:endParaRPr lang="en-GB" sz="24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1) What is the main point the author is making?</a:t>
            </a:r>
          </a:p>
          <a:p>
            <a:pPr>
              <a:buNone/>
            </a:pPr>
            <a:r>
              <a:rPr lang="en-US" dirty="0" smtClean="0"/>
              <a:t>  a. That technology is the main cause of unemployment</a:t>
            </a:r>
          </a:p>
          <a:p>
            <a:pPr>
              <a:buNone/>
            </a:pPr>
            <a:r>
              <a:rPr lang="en-US" dirty="0" smtClean="0"/>
              <a:t>  b. That the industrial countries have more unemployment than the Third World</a:t>
            </a:r>
          </a:p>
          <a:p>
            <a:pPr>
              <a:buNone/>
            </a:pPr>
            <a:r>
              <a:rPr lang="en-US" dirty="0" smtClean="0"/>
              <a:t>  c. That corporations have shifted to the Third World</a:t>
            </a:r>
          </a:p>
          <a:p>
            <a:pPr>
              <a:buNone/>
            </a:pPr>
            <a:r>
              <a:rPr lang="en-US" dirty="0" smtClean="0"/>
              <a:t>  d. That the present situation is like in the Industrial Revolution</a:t>
            </a:r>
            <a:br>
              <a:rPr lang="en-US" dirty="0" smtClean="0"/>
            </a:br>
            <a:endParaRPr lang="en-US" dirty="0" smtClean="0">
              <a:solidFill>
                <a:schemeClr val="accent2"/>
              </a:solidFill>
            </a:endParaRPr>
          </a:p>
          <a:p>
            <a:pPr>
              <a:buNone/>
            </a:pPr>
            <a:r>
              <a:rPr lang="en-US" b="1" dirty="0" smtClean="0">
                <a:solidFill>
                  <a:schemeClr val="tx1"/>
                </a:solidFill>
              </a:rPr>
              <a:t>2) Which of the following is NOT a characteristic of one of the industrial revolutions?</a:t>
            </a:r>
          </a:p>
          <a:p>
            <a:pPr>
              <a:buNone/>
            </a:pPr>
            <a:r>
              <a:rPr lang="en-US" dirty="0" smtClean="0"/>
              <a:t>  a. The use of oil</a:t>
            </a:r>
          </a:p>
          <a:p>
            <a:pPr>
              <a:buNone/>
            </a:pPr>
            <a:r>
              <a:rPr lang="en-US" dirty="0" smtClean="0"/>
              <a:t>  b. The use of the computer</a:t>
            </a:r>
          </a:p>
          <a:p>
            <a:pPr>
              <a:buNone/>
            </a:pPr>
            <a:r>
              <a:rPr lang="en-US" dirty="0" smtClean="0"/>
              <a:t>  c. The use of coal</a:t>
            </a:r>
          </a:p>
          <a:p>
            <a:pPr>
              <a:buNone/>
            </a:pPr>
            <a:r>
              <a:rPr lang="en-US" dirty="0" smtClean="0"/>
              <a:t>  d. The use of electricity.  </a:t>
            </a:r>
            <a:br>
              <a:rPr lang="en-US" dirty="0" smtClean="0"/>
            </a:br>
            <a:endParaRPr lang="en-US" dirty="0" smtClean="0"/>
          </a:p>
          <a:p>
            <a:pPr>
              <a:buNone/>
            </a:pPr>
            <a:r>
              <a:rPr lang="en-US" b="1" dirty="0" smtClean="0">
                <a:solidFill>
                  <a:schemeClr val="tx1"/>
                </a:solidFill>
              </a:rPr>
              <a:t>3) What is stated as being the main weakness of the Third Industrial Revolution?</a:t>
            </a:r>
          </a:p>
          <a:p>
            <a:pPr>
              <a:buNone/>
            </a:pPr>
            <a:r>
              <a:rPr lang="en-US" dirty="0" smtClean="0"/>
              <a:t>  a. There will not be enough money around</a:t>
            </a:r>
          </a:p>
          <a:p>
            <a:pPr>
              <a:buNone/>
            </a:pPr>
            <a:r>
              <a:rPr lang="en-US" dirty="0" smtClean="0"/>
              <a:t>  b. There won't be enough products for everyone to buy</a:t>
            </a:r>
          </a:p>
          <a:p>
            <a:pPr>
              <a:buNone/>
            </a:pPr>
            <a:r>
              <a:rPr lang="en-US" dirty="0" smtClean="0"/>
              <a:t>  c. There will be too few people who can afford to buy things</a:t>
            </a:r>
          </a:p>
          <a:p>
            <a:pPr>
              <a:buNone/>
            </a:pPr>
            <a:r>
              <a:rPr lang="en-US" dirty="0" smtClean="0"/>
              <a:t>  d. There will be too many machines in the factories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1) What is the main point the author is making?</a:t>
            </a:r>
          </a:p>
          <a:p>
            <a:pPr>
              <a:buNone/>
            </a:pPr>
            <a:r>
              <a:rPr lang="en-US" dirty="0" smtClean="0"/>
              <a:t>  </a:t>
            </a:r>
            <a:r>
              <a:rPr lang="en-US" b="1" dirty="0" smtClean="0"/>
              <a:t>a. That technology is the main cause of unemployment</a:t>
            </a:r>
          </a:p>
          <a:p>
            <a:pPr>
              <a:buNone/>
            </a:pPr>
            <a:r>
              <a:rPr lang="en-US" dirty="0" smtClean="0"/>
              <a:t>  b. That the industrial countries have more unemployment than the Third World</a:t>
            </a:r>
          </a:p>
          <a:p>
            <a:pPr>
              <a:buNone/>
            </a:pPr>
            <a:r>
              <a:rPr lang="en-US" dirty="0" smtClean="0"/>
              <a:t>  c. That corporations have shifted to the Third World</a:t>
            </a:r>
          </a:p>
          <a:p>
            <a:pPr>
              <a:buNone/>
            </a:pPr>
            <a:r>
              <a:rPr lang="en-US" dirty="0" smtClean="0"/>
              <a:t>  d. That the present situation is like in the Industrial Revolution</a:t>
            </a:r>
            <a:br>
              <a:rPr lang="en-US" dirty="0" smtClean="0"/>
            </a:br>
            <a:endParaRPr lang="en-US" dirty="0" smtClean="0">
              <a:solidFill>
                <a:schemeClr val="accent2"/>
              </a:solidFill>
            </a:endParaRPr>
          </a:p>
          <a:p>
            <a:pPr>
              <a:buNone/>
            </a:pPr>
            <a:r>
              <a:rPr lang="en-US" b="1" dirty="0" smtClean="0">
                <a:solidFill>
                  <a:schemeClr val="tx1"/>
                </a:solidFill>
              </a:rPr>
              <a:t>2) Which of the following is NOT a characteristic of one of the industrial revolutions?</a:t>
            </a:r>
          </a:p>
          <a:p>
            <a:pPr>
              <a:buNone/>
            </a:pPr>
            <a:r>
              <a:rPr lang="en-US" dirty="0" smtClean="0"/>
              <a:t>  a. The use of oil</a:t>
            </a:r>
          </a:p>
          <a:p>
            <a:pPr>
              <a:buNone/>
            </a:pPr>
            <a:r>
              <a:rPr lang="en-US" dirty="0" smtClean="0"/>
              <a:t>  b. The use of the computer</a:t>
            </a:r>
          </a:p>
          <a:p>
            <a:pPr>
              <a:buNone/>
            </a:pPr>
            <a:r>
              <a:rPr lang="en-US" dirty="0" smtClean="0"/>
              <a:t>  c. The use of coal</a:t>
            </a:r>
          </a:p>
          <a:p>
            <a:pPr>
              <a:buNone/>
            </a:pPr>
            <a:r>
              <a:rPr lang="en-US" b="1" dirty="0" smtClean="0"/>
              <a:t>  d. The use of electricity. </a:t>
            </a:r>
            <a:r>
              <a:rPr lang="en-US" dirty="0" smtClean="0"/>
              <a:t> </a:t>
            </a:r>
            <a:br>
              <a:rPr lang="en-US" dirty="0" smtClean="0"/>
            </a:br>
            <a:endParaRPr lang="en-US" dirty="0" smtClean="0"/>
          </a:p>
          <a:p>
            <a:pPr>
              <a:buNone/>
            </a:pPr>
            <a:r>
              <a:rPr lang="en-US" b="1" dirty="0" smtClean="0">
                <a:solidFill>
                  <a:schemeClr val="tx1"/>
                </a:solidFill>
              </a:rPr>
              <a:t>3) What is stated as being the main weakness of the Third Industrial Revolution?</a:t>
            </a:r>
          </a:p>
          <a:p>
            <a:pPr>
              <a:buNone/>
            </a:pPr>
            <a:r>
              <a:rPr lang="en-US" dirty="0" smtClean="0"/>
              <a:t>  a. There will not be enough money around</a:t>
            </a:r>
          </a:p>
          <a:p>
            <a:pPr>
              <a:buNone/>
            </a:pPr>
            <a:r>
              <a:rPr lang="en-US" dirty="0" smtClean="0"/>
              <a:t>  b. There won't be enough products for everyone to buy</a:t>
            </a:r>
          </a:p>
          <a:p>
            <a:pPr>
              <a:buNone/>
            </a:pPr>
            <a:r>
              <a:rPr lang="en-US" dirty="0" smtClean="0"/>
              <a:t>  </a:t>
            </a:r>
            <a:r>
              <a:rPr lang="en-US" b="1" dirty="0" smtClean="0"/>
              <a:t>c. There will be too few people who can afford to buy things</a:t>
            </a:r>
          </a:p>
          <a:p>
            <a:pPr>
              <a:buNone/>
            </a:pPr>
            <a:r>
              <a:rPr lang="en-US" dirty="0" smtClean="0"/>
              <a:t>  d. There will be too many machines in the factories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4) Why does the author think that there won't be enough people to buy the products?</a:t>
            </a:r>
          </a:p>
          <a:p>
            <a:pPr>
              <a:buNone/>
            </a:pPr>
            <a:r>
              <a:rPr lang="en-US" dirty="0" smtClean="0"/>
              <a:t>  a. People will not be able to keep up with technology</a:t>
            </a:r>
          </a:p>
          <a:p>
            <a:pPr>
              <a:buNone/>
            </a:pPr>
            <a:r>
              <a:rPr lang="en-US" dirty="0" smtClean="0"/>
              <a:t>  b. Many people will be unemployed</a:t>
            </a:r>
          </a:p>
          <a:p>
            <a:pPr>
              <a:buNone/>
            </a:pPr>
            <a:r>
              <a:rPr lang="en-US" dirty="0" smtClean="0"/>
              <a:t>  c. There will be too many products</a:t>
            </a:r>
          </a:p>
          <a:p>
            <a:pPr>
              <a:buNone/>
            </a:pPr>
            <a:r>
              <a:rPr lang="en-US" dirty="0" smtClean="0"/>
              <a:t>  d. Productivity will not be high enough</a:t>
            </a:r>
            <a:br>
              <a:rPr lang="en-US" dirty="0" smtClean="0"/>
            </a:br>
            <a:endParaRPr lang="en-US" dirty="0" smtClean="0"/>
          </a:p>
          <a:p>
            <a:pPr>
              <a:buNone/>
            </a:pPr>
            <a:r>
              <a:rPr lang="en-US" b="1" dirty="0" smtClean="0">
                <a:solidFill>
                  <a:schemeClr val="tx1"/>
                </a:solidFill>
              </a:rPr>
              <a:t>5) What do we infer is the author's attitude to technology?</a:t>
            </a:r>
          </a:p>
          <a:p>
            <a:pPr>
              <a:buNone/>
            </a:pPr>
            <a:r>
              <a:rPr lang="en-US" dirty="0" smtClean="0"/>
              <a:t>  a. It has improved our quality of life</a:t>
            </a:r>
          </a:p>
          <a:p>
            <a:pPr>
              <a:buNone/>
            </a:pPr>
            <a:r>
              <a:rPr lang="en-US" dirty="0" smtClean="0"/>
              <a:t>  b. It has improved our purchasing power</a:t>
            </a:r>
          </a:p>
          <a:p>
            <a:pPr>
              <a:buNone/>
            </a:pPr>
            <a:r>
              <a:rPr lang="en-US" dirty="0" smtClean="0"/>
              <a:t>  c. It has created more jobs</a:t>
            </a:r>
          </a:p>
          <a:p>
            <a:pPr>
              <a:buNone/>
            </a:pPr>
            <a:r>
              <a:rPr lang="en-US" dirty="0" smtClean="0"/>
              <a:t>  d. It is not responsible for the recession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8720"/>
            <a:ext cx="8568000" cy="6048000"/>
          </a:xfrm>
        </p:spPr>
        <p:txBody>
          <a:bodyPr/>
          <a:lstStyle/>
          <a:p>
            <a:pPr>
              <a:buNone/>
            </a:pPr>
            <a:r>
              <a:rPr lang="en-US" b="1" dirty="0" smtClean="0">
                <a:solidFill>
                  <a:schemeClr val="tx1"/>
                </a:solidFill>
              </a:rPr>
              <a:t>4) Why does the author think that there won't be enough people to buy the products?</a:t>
            </a:r>
          </a:p>
          <a:p>
            <a:pPr>
              <a:buNone/>
            </a:pPr>
            <a:r>
              <a:rPr lang="en-US" dirty="0" smtClean="0"/>
              <a:t>  a. People will not be able to keep up with technology</a:t>
            </a:r>
          </a:p>
          <a:p>
            <a:pPr>
              <a:buNone/>
            </a:pPr>
            <a:r>
              <a:rPr lang="en-US" dirty="0" smtClean="0"/>
              <a:t>  </a:t>
            </a:r>
            <a:r>
              <a:rPr lang="en-US" b="1" dirty="0" smtClean="0"/>
              <a:t>b. Many people will be unemployed</a:t>
            </a:r>
          </a:p>
          <a:p>
            <a:pPr>
              <a:buNone/>
            </a:pPr>
            <a:r>
              <a:rPr lang="en-US" dirty="0" smtClean="0"/>
              <a:t>  c. There will be too many products</a:t>
            </a:r>
          </a:p>
          <a:p>
            <a:pPr>
              <a:buNone/>
            </a:pPr>
            <a:r>
              <a:rPr lang="en-US" dirty="0" smtClean="0"/>
              <a:t>  d. Productivity will not be high enough</a:t>
            </a:r>
            <a:br>
              <a:rPr lang="en-US" dirty="0" smtClean="0"/>
            </a:br>
            <a:endParaRPr lang="en-US" dirty="0" smtClean="0"/>
          </a:p>
          <a:p>
            <a:pPr>
              <a:buNone/>
            </a:pPr>
            <a:r>
              <a:rPr lang="en-US" b="1" dirty="0" smtClean="0">
                <a:solidFill>
                  <a:schemeClr val="tx1"/>
                </a:solidFill>
              </a:rPr>
              <a:t>5) What do we infer is the author's attitude to technology?</a:t>
            </a:r>
          </a:p>
          <a:p>
            <a:pPr>
              <a:buNone/>
            </a:pPr>
            <a:r>
              <a:rPr lang="en-US" b="1" dirty="0" smtClean="0"/>
              <a:t>  a. It has improved our quality of life</a:t>
            </a:r>
          </a:p>
          <a:p>
            <a:pPr>
              <a:buNone/>
            </a:pPr>
            <a:r>
              <a:rPr lang="en-US" dirty="0" smtClean="0"/>
              <a:t>  b. It has improved our purchasing power</a:t>
            </a:r>
          </a:p>
          <a:p>
            <a:pPr>
              <a:buNone/>
            </a:pPr>
            <a:r>
              <a:rPr lang="en-US" dirty="0" smtClean="0"/>
              <a:t>  c. It has created more jobs</a:t>
            </a:r>
          </a:p>
          <a:p>
            <a:pPr>
              <a:buNone/>
            </a:pPr>
            <a:r>
              <a:rPr lang="en-US" dirty="0" smtClean="0"/>
              <a:t>  d. It is not responsible for the recession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126</TotalTime>
  <Words>1214</Words>
  <Application>Microsoft Office PowerPoint</Application>
  <PresentationFormat>On-screen Show (4:3)</PresentationFormat>
  <Paragraphs>191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Read the passage No:3 and answer the questions</vt:lpstr>
      <vt:lpstr>PowerPoint Presentation</vt:lpstr>
      <vt:lpstr>PowerPoint Presentation</vt:lpstr>
      <vt:lpstr>PowerPoint Presentation</vt:lpstr>
      <vt:lpstr>PowerPoint Presentation</vt:lpstr>
      <vt:lpstr>Read the passage No:4 and answer the questions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75</cp:revision>
  <dcterms:created xsi:type="dcterms:W3CDTF">2014-02-05T11:38:20Z</dcterms:created>
  <dcterms:modified xsi:type="dcterms:W3CDTF">2016-03-01T06:23:09Z</dcterms:modified>
</cp:coreProperties>
</file>