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258" r:id="rId3"/>
    <p:sldId id="259" r:id="rId4"/>
    <p:sldId id="269" r:id="rId5"/>
    <p:sldId id="260" r:id="rId6"/>
    <p:sldId id="261" r:id="rId7"/>
    <p:sldId id="270" r:id="rId8"/>
    <p:sldId id="262" r:id="rId9"/>
    <p:sldId id="271" r:id="rId10"/>
    <p:sldId id="263" r:id="rId11"/>
    <p:sldId id="264" r:id="rId12"/>
    <p:sldId id="266" r:id="rId13"/>
    <p:sldId id="272" r:id="rId14"/>
    <p:sldId id="267" r:id="rId15"/>
    <p:sldId id="273" r:id="rId16"/>
    <p:sldId id="268"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9D5B57-FE4F-47FE-9F81-E8A41701798D}" type="datetimeFigureOut">
              <a:rPr lang="en-US" smtClean="0"/>
              <a:pPr/>
              <a:t>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683A8E-7239-472C-8BE8-8D6C6F5460D8}" type="slidenum">
              <a:rPr lang="en-US" smtClean="0"/>
              <a:pPr/>
              <a:t>‹#›</a:t>
            </a:fld>
            <a:endParaRPr lang="en-US"/>
          </a:p>
        </p:txBody>
      </p:sp>
    </p:spTree>
    <p:extLst>
      <p:ext uri="{BB962C8B-B14F-4D97-AF65-F5344CB8AC3E}">
        <p14:creationId xmlns:p14="http://schemas.microsoft.com/office/powerpoint/2010/main" val="883007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d</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a:t>
            </a:r>
            <a:r>
              <a:rPr lang="en-US" dirty="0" err="1" smtClean="0"/>
              <a:t>c</a:t>
            </a:r>
            <a:r>
              <a:rPr lang="en-US" dirty="0" smtClean="0"/>
              <a:t> </a:t>
            </a:r>
            <a:r>
              <a:rPr lang="en-US" dirty="0" err="1" smtClean="0"/>
              <a:t>c</a:t>
            </a:r>
            <a:r>
              <a:rPr lang="en-US" dirty="0" smtClean="0"/>
              <a:t> </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 b</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 b</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d</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a:t>
            </a:r>
            <a:r>
              <a:rPr lang="en-US" dirty="0" err="1" smtClean="0"/>
              <a:t>b</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a:t>
            </a:r>
            <a:r>
              <a:rPr lang="en-US" dirty="0" err="1" smtClean="0"/>
              <a:t>b</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c</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c</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a:t>
            </a:r>
            <a:r>
              <a:rPr lang="en-US" dirty="0" err="1" smtClean="0"/>
              <a:t>acd</a:t>
            </a:r>
            <a:r>
              <a:rPr lang="en-US" dirty="0" smtClean="0"/>
              <a:t>)</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a:t>
            </a:r>
            <a:r>
              <a:rPr lang="en-US" dirty="0" err="1" smtClean="0"/>
              <a:t>acd</a:t>
            </a:r>
            <a:r>
              <a:rPr lang="en-US" dirty="0" smtClean="0"/>
              <a:t>)</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a:t>
            </a:r>
            <a:r>
              <a:rPr lang="en-US" dirty="0" err="1" smtClean="0"/>
              <a:t>c</a:t>
            </a:r>
            <a:r>
              <a:rPr lang="en-US" dirty="0" smtClean="0"/>
              <a:t> </a:t>
            </a:r>
            <a:r>
              <a:rPr lang="en-US" dirty="0" err="1" smtClean="0"/>
              <a:t>c</a:t>
            </a:r>
            <a:r>
              <a:rPr lang="en-US" dirty="0" smtClean="0"/>
              <a:t> </a:t>
            </a:r>
            <a:endParaRPr lang="en-US" dirty="0"/>
          </a:p>
        </p:txBody>
      </p:sp>
      <p:sp>
        <p:nvSpPr>
          <p:cNvPr id="4" name="Slide Number Placeholder 3"/>
          <p:cNvSpPr>
            <a:spLocks noGrp="1"/>
          </p:cNvSpPr>
          <p:nvPr>
            <p:ph type="sldNum" sz="quarter" idx="10"/>
          </p:nvPr>
        </p:nvSpPr>
        <p:spPr/>
        <p:txBody>
          <a:bodyPr/>
          <a:lstStyle/>
          <a:p>
            <a:fld id="{25683A8E-7239-472C-8BE8-8D6C6F5460D8}"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7" y="6575527"/>
            <a:ext cx="3873497"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smtClean="0">
                <a:solidFill>
                  <a:srgbClr val="FFFFFF"/>
                </a:solidFill>
              </a:rPr>
              <a:t>© 2016 </a:t>
            </a:r>
            <a:r>
              <a:rPr lang="en-US" sz="1100" dirty="0" smtClean="0">
                <a:solidFill>
                  <a:srgbClr val="FFFFFF"/>
                </a:solidFill>
              </a:rPr>
              <a:t>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
        <p:nvSpPr>
          <p:cNvPr id="2" name="TextBox 1"/>
          <p:cNvSpPr txBox="1"/>
          <p:nvPr userDrawn="1"/>
        </p:nvSpPr>
        <p:spPr>
          <a:xfrm>
            <a:off x="990600" y="0"/>
            <a:ext cx="5015155" cy="369332"/>
          </a:xfrm>
          <a:prstGeom prst="rect">
            <a:avLst/>
          </a:prstGeom>
          <a:noFill/>
        </p:spPr>
        <p:txBody>
          <a:bodyPr wrap="none" rtlCol="0">
            <a:spAutoFit/>
          </a:bodyPr>
          <a:lstStyle/>
          <a:p>
            <a:r>
              <a:rPr lang="en-US" b="1" dirty="0" smtClean="0">
                <a:solidFill>
                  <a:schemeClr val="bg1"/>
                </a:solidFill>
              </a:rPr>
              <a:t>TOEIC Reading Comprehension Exercise 24</a:t>
            </a:r>
            <a:endParaRPr lang="en-GB"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24</a:t>
            </a:r>
          </a:p>
          <a:p>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521730" cy="5230831"/>
          </a:xfrm>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No:3 </a:t>
            </a:r>
            <a:r>
              <a:rPr lang="en-US" sz="2400" b="1" dirty="0" smtClean="0">
                <a:solidFill>
                  <a:schemeClr val="accent2">
                    <a:lumMod val="75000"/>
                  </a:schemeClr>
                </a:solidFill>
              </a:rPr>
              <a:t>and answer the questions</a:t>
            </a:r>
          </a:p>
          <a:p>
            <a:pPr>
              <a:buNone/>
            </a:pPr>
            <a:r>
              <a:rPr lang="en-US" dirty="0" smtClean="0"/>
              <a:t>   </a:t>
            </a:r>
            <a:r>
              <a:rPr lang="en-US" dirty="0" smtClean="0"/>
              <a:t>Popcorn, also known as popping corn, is a special variety of corn (Zea mays everta). Each kernel contains a tiny drop of water. When it is heated, the water expands causing the kernel to explode and flip inside out. Most US popcorn is grown in Nebraska and Indiana, and increasingly in Texas. </a:t>
            </a:r>
            <a:endParaRPr lang="en-US" dirty="0" smtClean="0"/>
          </a:p>
          <a:p>
            <a:pPr>
              <a:buNone/>
            </a:pPr>
            <a:endParaRPr lang="en-US" dirty="0" smtClean="0"/>
          </a:p>
          <a:p>
            <a:pPr>
              <a:buNone/>
            </a:pPr>
            <a:r>
              <a:rPr lang="en-US" dirty="0" smtClean="0"/>
              <a:t>   Native Americans first discovered popcorn thousands of years ago in Guatemala or Mexico. It was popped in China during the Song Dynasty (960-279) as well as in Sumatra and India long before Columbus reached the Americas</a:t>
            </a:r>
            <a:r>
              <a:rPr lang="en-US" dirty="0" smtClean="0"/>
              <a:t>.</a:t>
            </a:r>
          </a:p>
          <a:p>
            <a:pPr>
              <a:buNone/>
            </a:pPr>
            <a:endParaRPr lang="en-US" dirty="0" smtClean="0"/>
          </a:p>
          <a:p>
            <a:pPr>
              <a:buNone/>
            </a:pPr>
            <a:r>
              <a:rPr lang="en-US" dirty="0" smtClean="0"/>
              <a:t>  </a:t>
            </a:r>
            <a:r>
              <a:rPr lang="en-US" dirty="0" smtClean="0"/>
              <a:t>In 1519 when he invaded Mexico, Spanish Conquistador Hernando Cortes first saw popcorn when he met the Aztecs. Popcorn was important to the Aztecs as food, as decoration for ceremonial headdresses and necklaces, and as ornaments on statues of their gods. Around 1612, French explorers around the Great Lakes met Iroquois who used heated sand in a pottery vessel to make popcorn. </a:t>
            </a:r>
            <a:endParaRPr lang="en-US" dirty="0" smtClean="0"/>
          </a:p>
          <a:p>
            <a:pPr>
              <a:buNone/>
            </a:pPr>
            <a:endParaRPr lang="en-US" dirty="0" smtClean="0"/>
          </a:p>
          <a:p>
            <a:pPr>
              <a:buNone/>
            </a:pPr>
            <a:r>
              <a:rPr lang="en-US" dirty="0" smtClean="0"/>
              <a:t>There </a:t>
            </a:r>
            <a:r>
              <a:rPr lang="en-US" dirty="0" smtClean="0"/>
              <a:t>is an unproven theory that an Indian named Quadequina brought a deerskin bag of popped corn for first Thanksgiving feast on October 15, 1621. In 1948 and 1950, anthropologist Herbert Dick and botanist Earle Smith discovered ears of popcorn in the Bat Cave of west central New Mexico. The ears measured from smaller than a penny to about 2 inches. They were determined to be about 5,600 years old.</a:t>
            </a:r>
          </a:p>
          <a:p>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Colonial housewives served popcorn with sugar and cream for breakfast. Some colonists used a cylinder of thin sheet-iron that revolved on an axle in front of the fireplace to make popped corn.</a:t>
            </a:r>
          </a:p>
          <a:p>
            <a:pPr>
              <a:buNone/>
            </a:pPr>
            <a:r>
              <a:rPr lang="en-US" dirty="0" smtClean="0"/>
              <a:t>   In 1885, Charles Cretors of Chicago, Illinois, invented the first popcorn machine. Street vendors were soon pushing steam or gas-powered poppers through fairs, parks, and expositions.</a:t>
            </a:r>
          </a:p>
          <a:p>
            <a:pPr>
              <a:buNone/>
            </a:pPr>
            <a:r>
              <a:rPr lang="en-US" dirty="0" smtClean="0"/>
              <a:t>   Today much of the popcorn you buy at movies and fairs is popped in machines manufactured by the Cretors family.</a:t>
            </a:r>
          </a:p>
          <a:p>
            <a:pPr>
              <a:buNone/>
            </a:pPr>
            <a:r>
              <a:rPr lang="en-US" dirty="0" smtClean="0"/>
              <a:t>   In 1914, in Sioux City, Iowa, Cloid H. Smith created America's first branded popcorn (Jolly Time), and for the first time, popcorn was available in grocery stores.</a:t>
            </a:r>
          </a:p>
          <a:p>
            <a:pPr>
              <a:buNone/>
            </a:pPr>
            <a:r>
              <a:rPr lang="en-US" smtClean="0"/>
              <a:t>    Americans </a:t>
            </a:r>
            <a:r>
              <a:rPr lang="en-US" dirty="0" smtClean="0"/>
              <a:t>eat more than 17 billion quarts of popcorn a year, an average of 60 quarts per person per year. As the result of an elementary school project, popcorn became the official state snack food of Illinois. January 19 is National Popcorn Day, and October is National Popcorn Month.</a:t>
            </a:r>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What happened first?</a:t>
            </a:r>
          </a:p>
          <a:p>
            <a:pPr marL="342900" indent="-342900">
              <a:buNone/>
            </a:pPr>
            <a:r>
              <a:rPr lang="en-US" dirty="0" smtClean="0"/>
              <a:t>  a. Jolly Time Popcorn became the first brand of popcorn.</a:t>
            </a:r>
          </a:p>
          <a:p>
            <a:pPr marL="342900" indent="-342900">
              <a:buNone/>
            </a:pPr>
            <a:r>
              <a:rPr lang="en-US" dirty="0" smtClean="0"/>
              <a:t>  b. Ears of popcorn over 5,600 years old were discovered in a New Mexico cave</a:t>
            </a:r>
          </a:p>
          <a:p>
            <a:pPr marL="342900" indent="-342900">
              <a:buNone/>
            </a:pPr>
            <a:r>
              <a:rPr lang="en-US" dirty="0" smtClean="0"/>
              <a:t>  c. The popcorn machine was invented</a:t>
            </a:r>
          </a:p>
          <a:p>
            <a:pPr marL="342900" indent="-342900">
              <a:buNone/>
            </a:pPr>
            <a:r>
              <a:rPr lang="en-US" dirty="0" smtClean="0"/>
              <a:t>  d. October became National Popcorn Month</a:t>
            </a:r>
          </a:p>
          <a:p>
            <a:pPr marL="342900" indent="-342900">
              <a:buNone/>
            </a:pPr>
            <a:endParaRPr lang="en-US" dirty="0" smtClean="0"/>
          </a:p>
          <a:p>
            <a:pPr>
              <a:buNone/>
            </a:pPr>
            <a:r>
              <a:rPr lang="en-US" b="1" dirty="0" smtClean="0"/>
              <a:t>2) Popcorn is ....</a:t>
            </a:r>
          </a:p>
          <a:p>
            <a:pPr>
              <a:buNone/>
            </a:pPr>
            <a:r>
              <a:rPr lang="en-US" dirty="0" smtClean="0"/>
              <a:t>  a. Hundreds of years old</a:t>
            </a:r>
          </a:p>
          <a:p>
            <a:pPr>
              <a:buNone/>
            </a:pPr>
            <a:r>
              <a:rPr lang="en-US" dirty="0" smtClean="0"/>
              <a:t>  b. A newer invention</a:t>
            </a:r>
          </a:p>
          <a:p>
            <a:pPr>
              <a:buNone/>
            </a:pPr>
            <a:r>
              <a:rPr lang="en-US" dirty="0" smtClean="0"/>
              <a:t>  c. Thousands of years old</a:t>
            </a:r>
          </a:p>
          <a:p>
            <a:pPr>
              <a:buNone/>
            </a:pPr>
            <a:r>
              <a:rPr lang="en-US" dirty="0" smtClean="0"/>
              <a:t>  d. About 50 years old</a:t>
            </a:r>
          </a:p>
          <a:p>
            <a:pPr>
              <a:buNone/>
            </a:pPr>
            <a:endParaRPr lang="en-US" dirty="0" smtClean="0"/>
          </a:p>
          <a:p>
            <a:pPr>
              <a:buNone/>
            </a:pPr>
            <a:r>
              <a:rPr lang="en-US" b="1" dirty="0" smtClean="0"/>
              <a:t>3) The Aztec Indians used popcorn as....</a:t>
            </a:r>
            <a:r>
              <a:rPr lang="en-US" dirty="0" smtClean="0"/>
              <a:t/>
            </a:r>
            <a:br>
              <a:rPr lang="en-US" dirty="0" smtClean="0"/>
            </a:br>
            <a:r>
              <a:rPr lang="en-US" dirty="0" smtClean="0"/>
              <a:t>Select all that are true</a:t>
            </a:r>
          </a:p>
          <a:p>
            <a:pPr>
              <a:buNone/>
            </a:pPr>
            <a:r>
              <a:rPr lang="en-US" dirty="0" smtClean="0"/>
              <a:t>  a. Ornaments for jewelry</a:t>
            </a:r>
          </a:p>
          <a:p>
            <a:pPr>
              <a:buNone/>
            </a:pPr>
            <a:r>
              <a:rPr lang="en-US" dirty="0" smtClean="0"/>
              <a:t>  b. A weapon against enemies</a:t>
            </a:r>
          </a:p>
          <a:p>
            <a:pPr>
              <a:buNone/>
            </a:pPr>
            <a:r>
              <a:rPr lang="en-US" dirty="0" smtClean="0"/>
              <a:t>  c. Food</a:t>
            </a:r>
          </a:p>
          <a:p>
            <a:pPr>
              <a:buNone/>
            </a:pPr>
            <a:r>
              <a:rPr lang="en-US" dirty="0" smtClean="0"/>
              <a:t>  d. Decorations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What happened first?</a:t>
            </a:r>
          </a:p>
          <a:p>
            <a:pPr marL="342900" indent="-342900">
              <a:buNone/>
            </a:pPr>
            <a:r>
              <a:rPr lang="en-US" dirty="0" smtClean="0"/>
              <a:t>  a. Jolly Time Popcorn became the first brand of popcorn.</a:t>
            </a:r>
          </a:p>
          <a:p>
            <a:pPr marL="342900" indent="-342900">
              <a:buNone/>
            </a:pPr>
            <a:r>
              <a:rPr lang="en-US" dirty="0" smtClean="0"/>
              <a:t>  b. Ears of popcorn over 5,600 years old were discovered in a New Mexico cave</a:t>
            </a:r>
          </a:p>
          <a:p>
            <a:pPr marL="342900" indent="-342900">
              <a:buNone/>
            </a:pPr>
            <a:r>
              <a:rPr lang="en-US" dirty="0" smtClean="0"/>
              <a:t>  </a:t>
            </a:r>
            <a:r>
              <a:rPr lang="en-US" b="1" dirty="0" smtClean="0"/>
              <a:t>c. The popcorn machine was invented</a:t>
            </a:r>
          </a:p>
          <a:p>
            <a:pPr marL="342900" indent="-342900">
              <a:buNone/>
            </a:pPr>
            <a:r>
              <a:rPr lang="en-US" dirty="0" smtClean="0"/>
              <a:t>  d. October became National Popcorn Month</a:t>
            </a:r>
          </a:p>
          <a:p>
            <a:pPr marL="342900" indent="-342900">
              <a:buNone/>
            </a:pPr>
            <a:endParaRPr lang="en-US" dirty="0" smtClean="0"/>
          </a:p>
          <a:p>
            <a:pPr>
              <a:buNone/>
            </a:pPr>
            <a:r>
              <a:rPr lang="en-US" b="1" dirty="0" smtClean="0"/>
              <a:t>2) Popcorn is ....</a:t>
            </a:r>
          </a:p>
          <a:p>
            <a:pPr>
              <a:buNone/>
            </a:pPr>
            <a:r>
              <a:rPr lang="en-US" dirty="0" smtClean="0"/>
              <a:t>  a. Hundreds of years old</a:t>
            </a:r>
          </a:p>
          <a:p>
            <a:pPr>
              <a:buNone/>
            </a:pPr>
            <a:r>
              <a:rPr lang="en-US" dirty="0" smtClean="0"/>
              <a:t>  b. A newer invention</a:t>
            </a:r>
          </a:p>
          <a:p>
            <a:pPr>
              <a:buNone/>
            </a:pPr>
            <a:r>
              <a:rPr lang="en-US" dirty="0" smtClean="0"/>
              <a:t>  </a:t>
            </a:r>
            <a:r>
              <a:rPr lang="en-US" b="1" dirty="0" smtClean="0"/>
              <a:t>c. Thousands of years old</a:t>
            </a:r>
          </a:p>
          <a:p>
            <a:pPr>
              <a:buNone/>
            </a:pPr>
            <a:r>
              <a:rPr lang="en-US" dirty="0" smtClean="0"/>
              <a:t>  d. About 50 years old</a:t>
            </a:r>
          </a:p>
          <a:p>
            <a:pPr>
              <a:buNone/>
            </a:pPr>
            <a:endParaRPr lang="en-US" dirty="0" smtClean="0"/>
          </a:p>
          <a:p>
            <a:pPr>
              <a:buNone/>
            </a:pPr>
            <a:r>
              <a:rPr lang="en-US" b="1" dirty="0" smtClean="0"/>
              <a:t>3) The Aztec Indians used popcorn as....</a:t>
            </a:r>
            <a:r>
              <a:rPr lang="en-US" dirty="0" smtClean="0"/>
              <a:t/>
            </a:r>
            <a:br>
              <a:rPr lang="en-US" dirty="0" smtClean="0"/>
            </a:br>
            <a:r>
              <a:rPr lang="en-US" dirty="0" smtClean="0"/>
              <a:t>Select all that are true</a:t>
            </a:r>
          </a:p>
          <a:p>
            <a:pPr>
              <a:buNone/>
            </a:pPr>
            <a:r>
              <a:rPr lang="en-US" dirty="0" smtClean="0"/>
              <a:t>  </a:t>
            </a:r>
            <a:r>
              <a:rPr lang="en-US" b="1" dirty="0" smtClean="0"/>
              <a:t>a. Ornaments for jewelry</a:t>
            </a:r>
          </a:p>
          <a:p>
            <a:pPr>
              <a:buNone/>
            </a:pPr>
            <a:r>
              <a:rPr lang="en-US" dirty="0" smtClean="0"/>
              <a:t>  b. A weapon against enemies</a:t>
            </a:r>
          </a:p>
          <a:p>
            <a:pPr>
              <a:buNone/>
            </a:pPr>
            <a:r>
              <a:rPr lang="en-US" b="1" dirty="0" smtClean="0"/>
              <a:t>  c. Food</a:t>
            </a:r>
          </a:p>
          <a:p>
            <a:pPr>
              <a:buNone/>
            </a:pPr>
            <a:r>
              <a:rPr lang="en-US" b="1" dirty="0" smtClean="0"/>
              <a:t>  d. Decorations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is NOT true?</a:t>
            </a:r>
          </a:p>
          <a:p>
            <a:pPr>
              <a:buNone/>
            </a:pPr>
            <a:r>
              <a:rPr lang="en-US" dirty="0" smtClean="0"/>
              <a:t>  a. Popcorn was popped by Colonial Housewives</a:t>
            </a:r>
          </a:p>
          <a:p>
            <a:pPr>
              <a:buNone/>
            </a:pPr>
            <a:r>
              <a:rPr lang="en-US" dirty="0" smtClean="0"/>
              <a:t>  b. Popcorn was popped at the first Thanksgiving</a:t>
            </a:r>
          </a:p>
          <a:p>
            <a:pPr>
              <a:buNone/>
            </a:pPr>
            <a:r>
              <a:rPr lang="en-US" dirty="0" smtClean="0"/>
              <a:t>  c. Popcorn has been available in grocery stores for hundreds of years.</a:t>
            </a:r>
          </a:p>
          <a:p>
            <a:pPr>
              <a:buNone/>
            </a:pPr>
            <a:r>
              <a:rPr lang="en-US" dirty="0" smtClean="0"/>
              <a:t>  d. The Popcorn Machine was invented by Charles Cretors.</a:t>
            </a:r>
          </a:p>
          <a:p>
            <a:pPr>
              <a:buNone/>
            </a:pPr>
            <a:endParaRPr lang="en-US" dirty="0" smtClean="0"/>
          </a:p>
          <a:p>
            <a:pPr>
              <a:buNone/>
            </a:pPr>
            <a:r>
              <a:rPr lang="en-US" b="1" dirty="0" smtClean="0"/>
              <a:t>5) Which of the following can be inferred from the passage?</a:t>
            </a:r>
          </a:p>
          <a:p>
            <a:pPr>
              <a:buNone/>
            </a:pPr>
            <a:r>
              <a:rPr lang="en-US" dirty="0" smtClean="0"/>
              <a:t>  a. You should only buy Jolly Time Popcorn</a:t>
            </a:r>
          </a:p>
          <a:p>
            <a:pPr>
              <a:buNone/>
            </a:pPr>
            <a:r>
              <a:rPr lang="en-US" dirty="0" smtClean="0"/>
              <a:t>  b. Schools are closed on National Popcorn Day</a:t>
            </a:r>
          </a:p>
          <a:p>
            <a:pPr>
              <a:buNone/>
            </a:pPr>
            <a:r>
              <a:rPr lang="en-US" dirty="0" smtClean="0"/>
              <a:t>  c. Americans eat a lot of popcorn every year.</a:t>
            </a:r>
          </a:p>
          <a:p>
            <a:pPr>
              <a:buNone/>
            </a:pPr>
            <a:r>
              <a:rPr lang="en-US" dirty="0" smtClean="0"/>
              <a:t>  d. Movies are not fun unless you have popcorn.</a:t>
            </a:r>
          </a:p>
          <a:p>
            <a:pPr>
              <a:buNone/>
            </a:pPr>
            <a:endParaRPr lang="en-US" dirty="0" smtClean="0"/>
          </a:p>
          <a:p>
            <a:pPr>
              <a:buNone/>
            </a:pPr>
            <a:r>
              <a:rPr lang="en-US" b="1" dirty="0" smtClean="0"/>
              <a:t>6) What could be a title for the second paragraph?</a:t>
            </a:r>
          </a:p>
          <a:p>
            <a:pPr>
              <a:buNone/>
            </a:pPr>
            <a:r>
              <a:rPr lang="en-US" dirty="0" smtClean="0"/>
              <a:t>  a. Popcorn in America!</a:t>
            </a:r>
          </a:p>
          <a:p>
            <a:pPr>
              <a:buNone/>
            </a:pPr>
            <a:r>
              <a:rPr lang="en-US" dirty="0" smtClean="0"/>
              <a:t>  b. How Popcorn is Made Today</a:t>
            </a:r>
          </a:p>
          <a:p>
            <a:pPr>
              <a:buNone/>
            </a:pPr>
            <a:r>
              <a:rPr lang="en-US" dirty="0" smtClean="0"/>
              <a:t>  c. How Past Cultures Made and Used Popcorn</a:t>
            </a:r>
          </a:p>
          <a:p>
            <a:pPr>
              <a:buNone/>
            </a:pPr>
            <a:r>
              <a:rPr lang="en-US" dirty="0" smtClean="0"/>
              <a:t>  d. How Popcorn Changed World History</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is NOT true?</a:t>
            </a:r>
          </a:p>
          <a:p>
            <a:pPr>
              <a:buNone/>
            </a:pPr>
            <a:r>
              <a:rPr lang="en-US" dirty="0" smtClean="0"/>
              <a:t>  a. Popcorn was popped by Colonial Housewives</a:t>
            </a:r>
          </a:p>
          <a:p>
            <a:pPr>
              <a:buNone/>
            </a:pPr>
            <a:r>
              <a:rPr lang="en-US" dirty="0" smtClean="0"/>
              <a:t>  b. Popcorn was popped at the first Thanksgiving</a:t>
            </a:r>
          </a:p>
          <a:p>
            <a:pPr>
              <a:buNone/>
            </a:pPr>
            <a:r>
              <a:rPr lang="en-US" dirty="0" smtClean="0"/>
              <a:t>  </a:t>
            </a:r>
            <a:r>
              <a:rPr lang="en-US" b="1" dirty="0" smtClean="0"/>
              <a:t>c. Popcorn has been available in grocery stores for hundreds of years.</a:t>
            </a:r>
          </a:p>
          <a:p>
            <a:pPr>
              <a:buNone/>
            </a:pPr>
            <a:r>
              <a:rPr lang="en-US" dirty="0" smtClean="0"/>
              <a:t>  d. The Popcorn Machine was invented by Charles Cretors.</a:t>
            </a:r>
          </a:p>
          <a:p>
            <a:pPr>
              <a:buNone/>
            </a:pPr>
            <a:endParaRPr lang="en-US" dirty="0" smtClean="0"/>
          </a:p>
          <a:p>
            <a:pPr>
              <a:buNone/>
            </a:pPr>
            <a:r>
              <a:rPr lang="en-US" b="1" dirty="0" smtClean="0"/>
              <a:t>5) Which of the following can be inferred from the passage?</a:t>
            </a:r>
          </a:p>
          <a:p>
            <a:pPr>
              <a:buNone/>
            </a:pPr>
            <a:r>
              <a:rPr lang="en-US" dirty="0" smtClean="0"/>
              <a:t>  a. You should only buy Jolly Time Popcorn</a:t>
            </a:r>
          </a:p>
          <a:p>
            <a:pPr>
              <a:buNone/>
            </a:pPr>
            <a:r>
              <a:rPr lang="en-US" dirty="0" smtClean="0"/>
              <a:t>  b. Schools are closed on National Popcorn Day</a:t>
            </a:r>
          </a:p>
          <a:p>
            <a:pPr>
              <a:buNone/>
            </a:pPr>
            <a:r>
              <a:rPr lang="en-US" dirty="0" smtClean="0"/>
              <a:t>  </a:t>
            </a:r>
            <a:r>
              <a:rPr lang="en-US" b="1" dirty="0" smtClean="0"/>
              <a:t>c. Americans eat a lot of popcorn every year.</a:t>
            </a:r>
          </a:p>
          <a:p>
            <a:pPr>
              <a:buNone/>
            </a:pPr>
            <a:r>
              <a:rPr lang="en-US" dirty="0" smtClean="0"/>
              <a:t>  d. Movies are not fun unless you have popcorn.</a:t>
            </a:r>
          </a:p>
          <a:p>
            <a:pPr>
              <a:buNone/>
            </a:pPr>
            <a:endParaRPr lang="en-US" dirty="0" smtClean="0"/>
          </a:p>
          <a:p>
            <a:pPr>
              <a:buNone/>
            </a:pPr>
            <a:r>
              <a:rPr lang="en-US" b="1" dirty="0" smtClean="0"/>
              <a:t>6) What could be a title for the second paragraph?</a:t>
            </a:r>
          </a:p>
          <a:p>
            <a:pPr>
              <a:buNone/>
            </a:pPr>
            <a:r>
              <a:rPr lang="en-US" dirty="0" smtClean="0"/>
              <a:t>  a. Popcorn in America!</a:t>
            </a:r>
          </a:p>
          <a:p>
            <a:pPr>
              <a:buNone/>
            </a:pPr>
            <a:r>
              <a:rPr lang="en-US" dirty="0" smtClean="0"/>
              <a:t>  b. How Popcorn is Made Today</a:t>
            </a:r>
          </a:p>
          <a:p>
            <a:pPr>
              <a:buNone/>
            </a:pPr>
            <a:r>
              <a:rPr lang="en-US" b="1" dirty="0" smtClean="0"/>
              <a:t>  c. How Past Cultures Made and Used Popcorn</a:t>
            </a:r>
          </a:p>
          <a:p>
            <a:pPr>
              <a:buNone/>
            </a:pPr>
            <a:r>
              <a:rPr lang="en-US" dirty="0" smtClean="0"/>
              <a:t>  d. How Popcorn Changed World History</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According to the passage.....</a:t>
            </a:r>
          </a:p>
          <a:p>
            <a:pPr>
              <a:buNone/>
            </a:pPr>
            <a:r>
              <a:rPr lang="en-US" dirty="0" smtClean="0"/>
              <a:t>  a. The popcorn machine was invented by the Aztec Indians.</a:t>
            </a:r>
          </a:p>
          <a:p>
            <a:pPr>
              <a:buNone/>
            </a:pPr>
            <a:r>
              <a:rPr lang="en-US" dirty="0" smtClean="0"/>
              <a:t>  b. Colonial housewives served popcorn for dinner with sugar and cream.</a:t>
            </a:r>
          </a:p>
          <a:p>
            <a:pPr>
              <a:buNone/>
            </a:pPr>
            <a:r>
              <a:rPr lang="en-US" dirty="0" smtClean="0"/>
              <a:t>  c. Ears of popcorn 3,000 years old were found in a New Mexico cave.</a:t>
            </a:r>
          </a:p>
          <a:p>
            <a:pPr>
              <a:buNone/>
            </a:pPr>
            <a:r>
              <a:rPr lang="en-US" dirty="0" smtClean="0"/>
              <a:t>  d. Popcorn may have been served at the first Thaksgiving.</a:t>
            </a:r>
          </a:p>
          <a:p>
            <a:pPr>
              <a:buNone/>
            </a:pPr>
            <a:endParaRPr lang="en-US" dirty="0" smtClean="0"/>
          </a:p>
          <a:p>
            <a:pPr>
              <a:buNone/>
            </a:pPr>
            <a:r>
              <a:rPr lang="en-US" b="1" dirty="0" smtClean="0"/>
              <a:t>8) Which question is answered in the first paragraph?</a:t>
            </a:r>
          </a:p>
          <a:p>
            <a:pPr>
              <a:buNone/>
            </a:pPr>
            <a:r>
              <a:rPr lang="en-US" dirty="0" smtClean="0"/>
              <a:t>  a. What is the right temperature to cook popcorn?</a:t>
            </a:r>
          </a:p>
          <a:p>
            <a:pPr>
              <a:buNone/>
            </a:pPr>
            <a:r>
              <a:rPr lang="en-US" dirty="0" smtClean="0"/>
              <a:t>  b. How does a kenel of corn turn into popcorn?</a:t>
            </a:r>
          </a:p>
          <a:p>
            <a:pPr>
              <a:buNone/>
            </a:pPr>
            <a:r>
              <a:rPr lang="en-US" dirty="0" smtClean="0"/>
              <a:t>  c. Where was popcorn first popped?</a:t>
            </a:r>
          </a:p>
          <a:p>
            <a:pPr>
              <a:buNone/>
            </a:pPr>
            <a:r>
              <a:rPr lang="en-US" dirty="0" smtClean="0"/>
              <a:t>  d. Who likes popcorn?</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According to the passage.....</a:t>
            </a:r>
          </a:p>
          <a:p>
            <a:pPr>
              <a:buNone/>
            </a:pPr>
            <a:r>
              <a:rPr lang="en-US" dirty="0" smtClean="0"/>
              <a:t>  a. The popcorn machine was invented by the Aztec Indians.</a:t>
            </a:r>
          </a:p>
          <a:p>
            <a:pPr>
              <a:buNone/>
            </a:pPr>
            <a:r>
              <a:rPr lang="en-US" dirty="0" smtClean="0"/>
              <a:t>  b. Colonial housewives served popcorn for dinner with sugar and cream.</a:t>
            </a:r>
          </a:p>
          <a:p>
            <a:pPr>
              <a:buNone/>
            </a:pPr>
            <a:r>
              <a:rPr lang="en-US" dirty="0" smtClean="0"/>
              <a:t>  c. Ears of popcorn 3,000 years old were found in a New Mexico cave.</a:t>
            </a:r>
          </a:p>
          <a:p>
            <a:pPr>
              <a:buNone/>
            </a:pPr>
            <a:r>
              <a:rPr lang="en-US" b="1" dirty="0" smtClean="0"/>
              <a:t>  d. Popcorn may have been served at the first Thaksgiving.</a:t>
            </a:r>
          </a:p>
          <a:p>
            <a:pPr>
              <a:buNone/>
            </a:pPr>
            <a:endParaRPr lang="en-US" dirty="0" smtClean="0"/>
          </a:p>
          <a:p>
            <a:pPr>
              <a:buNone/>
            </a:pPr>
            <a:r>
              <a:rPr lang="en-US" b="1" dirty="0" smtClean="0"/>
              <a:t>8) Which question is answered in the first paragraph?</a:t>
            </a:r>
          </a:p>
          <a:p>
            <a:pPr>
              <a:buNone/>
            </a:pPr>
            <a:r>
              <a:rPr lang="en-US" dirty="0" smtClean="0"/>
              <a:t>  a. What is the right temperature to cook popcorn?</a:t>
            </a:r>
          </a:p>
          <a:p>
            <a:pPr>
              <a:buNone/>
            </a:pPr>
            <a:r>
              <a:rPr lang="en-US" b="1" dirty="0" smtClean="0"/>
              <a:t>  b. How does a kenel of corn turn into popcorn?</a:t>
            </a:r>
          </a:p>
          <a:p>
            <a:pPr>
              <a:buNone/>
            </a:pPr>
            <a:r>
              <a:rPr lang="en-US" dirty="0" smtClean="0"/>
              <a:t>  c. Where was popcorn first popped?</a:t>
            </a:r>
          </a:p>
          <a:p>
            <a:pPr>
              <a:buNone/>
            </a:pPr>
            <a:r>
              <a:rPr lang="en-US" dirty="0" smtClean="0"/>
              <a:t>  d. Who likes popcorn?</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521730" cy="5230831"/>
          </a:xfrm>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No:1 </a:t>
            </a:r>
            <a:r>
              <a:rPr lang="en-US" sz="2400" b="1" dirty="0" smtClean="0">
                <a:solidFill>
                  <a:schemeClr val="accent2">
                    <a:lumMod val="75000"/>
                  </a:schemeClr>
                </a:solidFill>
              </a:rPr>
              <a:t>and answer the questions</a:t>
            </a:r>
          </a:p>
          <a:p>
            <a:pPr>
              <a:buNone/>
            </a:pPr>
            <a:endParaRPr lang="en-US" sz="2400" b="1" dirty="0" smtClean="0">
              <a:solidFill>
                <a:schemeClr val="accent2">
                  <a:lumMod val="75000"/>
                </a:schemeClr>
              </a:solidFill>
            </a:endParaRPr>
          </a:p>
          <a:p>
            <a:pPr>
              <a:buNone/>
            </a:pPr>
            <a:r>
              <a:rPr lang="en-US" smtClean="0"/>
              <a:t> </a:t>
            </a:r>
            <a:r>
              <a:rPr lang="en-US" dirty="0" smtClean="0"/>
              <a:t>In 1274, Italian explorers Marco and Niccolo Polo set out on a 24 year journey in which they traveled the famous Silk Road from Italy, through brutal deserts and towering mountains to eastern China. They traveled over 4,000 miles in all. Marco and Niccolo were among the very first Europeans to explore the fabled empire of China. </a:t>
            </a:r>
            <a:endParaRPr lang="en-US" dirty="0" smtClean="0"/>
          </a:p>
          <a:p>
            <a:pPr>
              <a:buNone/>
            </a:pPr>
            <a:endParaRPr lang="en-US" dirty="0" smtClean="0"/>
          </a:p>
          <a:p>
            <a:pPr>
              <a:buNone/>
            </a:pPr>
            <a:r>
              <a:rPr lang="en-US" dirty="0" smtClean="0"/>
              <a:t>In </a:t>
            </a:r>
            <a:r>
              <a:rPr lang="en-US" dirty="0" smtClean="0"/>
              <a:t>China, Marco Polo even worked for ruler Kublai Khan. Polo detailed his experiences and findings in China by writing a book. Polo described materials and inventions never before seen in Europe. Paper money, a printing press, porcelain, gunpowder and coal were among the products he wrote about. </a:t>
            </a:r>
            <a:endParaRPr lang="en-US" dirty="0" smtClean="0"/>
          </a:p>
          <a:p>
            <a:pPr>
              <a:buNone/>
            </a:pPr>
            <a:endParaRPr lang="en-US" dirty="0" smtClean="0"/>
          </a:p>
          <a:p>
            <a:pPr>
              <a:buNone/>
            </a:pPr>
            <a:r>
              <a:rPr lang="en-US" dirty="0" smtClean="0"/>
              <a:t>He </a:t>
            </a:r>
            <a:r>
              <a:rPr lang="en-US" dirty="0" smtClean="0"/>
              <a:t>also described the vast wealth of Kublai Khan, as well as the geography of northern and southern China. European rulers were very interested in the products Polo described. However, trading for them along the Silk Road was dangerous, expensive and impractical. European rulers began to wonder if there was a sea route to the east to get the products they wanted at a reasonable price.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578850" cy="5402263"/>
          </a:xfrm>
        </p:spPr>
        <p:txBody>
          <a:bodyPr/>
          <a:lstStyle/>
          <a:p>
            <a:pPr marL="342900" indent="-342900">
              <a:buNone/>
            </a:pPr>
            <a:r>
              <a:rPr lang="en-US" b="1" dirty="0" smtClean="0"/>
              <a:t>1) Marco Polo came to China from what country?</a:t>
            </a:r>
          </a:p>
          <a:p>
            <a:pPr marL="342900" indent="-342900">
              <a:buNone/>
            </a:pPr>
            <a:r>
              <a:rPr lang="en-US" dirty="0" smtClean="0"/>
              <a:t>  a. China</a:t>
            </a:r>
          </a:p>
          <a:p>
            <a:pPr marL="342900" indent="-342900">
              <a:buNone/>
            </a:pPr>
            <a:r>
              <a:rPr lang="en-US" dirty="0" smtClean="0"/>
              <a:t>  b. Europe</a:t>
            </a:r>
          </a:p>
          <a:p>
            <a:pPr marL="342900" indent="-342900">
              <a:buNone/>
            </a:pPr>
            <a:r>
              <a:rPr lang="en-US" dirty="0" smtClean="0"/>
              <a:t>  c. Italy</a:t>
            </a:r>
          </a:p>
          <a:p>
            <a:pPr marL="342900" indent="-342900">
              <a:buNone/>
            </a:pPr>
            <a:r>
              <a:rPr lang="en-US" dirty="0" smtClean="0"/>
              <a:t>  d. England</a:t>
            </a:r>
          </a:p>
          <a:p>
            <a:pPr marL="342900" indent="-342900">
              <a:buNone/>
            </a:pPr>
            <a:endParaRPr lang="en-US" dirty="0" smtClean="0"/>
          </a:p>
          <a:p>
            <a:pPr>
              <a:buNone/>
            </a:pPr>
            <a:r>
              <a:rPr lang="en-US" b="1" dirty="0" smtClean="0"/>
              <a:t>2) While traveling in China, Marco Polo observed many new discoveries. Which of the following is not one of the discoveries?</a:t>
            </a:r>
          </a:p>
          <a:p>
            <a:pPr>
              <a:buNone/>
            </a:pPr>
            <a:r>
              <a:rPr lang="en-US" dirty="0" smtClean="0"/>
              <a:t>  a. Coal</a:t>
            </a:r>
          </a:p>
          <a:p>
            <a:pPr>
              <a:buNone/>
            </a:pPr>
            <a:r>
              <a:rPr lang="en-US" dirty="0" smtClean="0"/>
              <a:t>  b. Cigarettes</a:t>
            </a:r>
          </a:p>
          <a:p>
            <a:pPr>
              <a:buNone/>
            </a:pPr>
            <a:r>
              <a:rPr lang="en-US" dirty="0" smtClean="0"/>
              <a:t>  c. Gunpowder</a:t>
            </a:r>
          </a:p>
          <a:p>
            <a:pPr>
              <a:buNone/>
            </a:pPr>
            <a:r>
              <a:rPr lang="en-US" dirty="0" smtClean="0"/>
              <a:t>  d. Paper money</a:t>
            </a:r>
          </a:p>
          <a:p>
            <a:pPr>
              <a:buNone/>
            </a:pPr>
            <a:endParaRPr lang="en-US" b="1" dirty="0" smtClean="0"/>
          </a:p>
          <a:p>
            <a:pPr>
              <a:buNone/>
            </a:pPr>
            <a:r>
              <a:rPr lang="en-US" b="1" dirty="0" smtClean="0"/>
              <a:t>3) What word below best captures the meaning of "impractical" in the sentence:</a:t>
            </a:r>
            <a:br>
              <a:rPr lang="en-US" b="1" dirty="0" smtClean="0"/>
            </a:br>
            <a:r>
              <a:rPr lang="en-US" b="1" dirty="0" smtClean="0"/>
              <a:t>However, trading for them along the Silk Road was dangerous, expensive and impractical.</a:t>
            </a:r>
          </a:p>
          <a:p>
            <a:pPr>
              <a:buNone/>
            </a:pPr>
            <a:r>
              <a:rPr lang="en-US" dirty="0" smtClean="0"/>
              <a:t>  a. Not funny</a:t>
            </a:r>
          </a:p>
          <a:p>
            <a:pPr>
              <a:buNone/>
            </a:pPr>
            <a:r>
              <a:rPr lang="en-US" dirty="0" smtClean="0"/>
              <a:t>  b. Ridiculous</a:t>
            </a:r>
          </a:p>
          <a:p>
            <a:pPr>
              <a:buNone/>
            </a:pPr>
            <a:r>
              <a:rPr lang="en-US" dirty="0" smtClean="0"/>
              <a:t>  c. Positive</a:t>
            </a:r>
          </a:p>
          <a:p>
            <a:pPr>
              <a:buNone/>
            </a:pPr>
            <a:r>
              <a:rPr lang="en-US" dirty="0" smtClean="0"/>
              <a:t>  d. Too difficult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578850" cy="5402263"/>
          </a:xfrm>
        </p:spPr>
        <p:txBody>
          <a:bodyPr/>
          <a:lstStyle/>
          <a:p>
            <a:pPr marL="342900" indent="-342900">
              <a:buNone/>
            </a:pPr>
            <a:r>
              <a:rPr lang="en-US" b="1" dirty="0" smtClean="0"/>
              <a:t>1) Marco Polo came to China from what country?</a:t>
            </a:r>
          </a:p>
          <a:p>
            <a:pPr marL="342900" indent="-342900">
              <a:buNone/>
            </a:pPr>
            <a:r>
              <a:rPr lang="en-US" dirty="0" smtClean="0"/>
              <a:t>  a. China</a:t>
            </a:r>
          </a:p>
          <a:p>
            <a:pPr marL="342900" indent="-342900">
              <a:buNone/>
            </a:pPr>
            <a:r>
              <a:rPr lang="en-US" dirty="0" smtClean="0"/>
              <a:t>  b. Europe</a:t>
            </a:r>
          </a:p>
          <a:p>
            <a:pPr marL="342900" indent="-342900">
              <a:buNone/>
            </a:pPr>
            <a:r>
              <a:rPr lang="en-US" b="1" dirty="0" smtClean="0"/>
              <a:t>  c. Italy</a:t>
            </a:r>
          </a:p>
          <a:p>
            <a:pPr marL="342900" indent="-342900">
              <a:buNone/>
            </a:pPr>
            <a:r>
              <a:rPr lang="en-US" dirty="0" smtClean="0"/>
              <a:t>  d. England</a:t>
            </a:r>
          </a:p>
          <a:p>
            <a:pPr marL="342900" indent="-342900">
              <a:buNone/>
            </a:pPr>
            <a:endParaRPr lang="en-US" dirty="0" smtClean="0"/>
          </a:p>
          <a:p>
            <a:pPr>
              <a:buNone/>
            </a:pPr>
            <a:r>
              <a:rPr lang="en-US" b="1" dirty="0" smtClean="0"/>
              <a:t>2) While traveling in China, Marco Polo observed many new discoveries. Which of the following is not one of the discoveries?</a:t>
            </a:r>
          </a:p>
          <a:p>
            <a:pPr>
              <a:buNone/>
            </a:pPr>
            <a:r>
              <a:rPr lang="en-US" dirty="0" smtClean="0"/>
              <a:t>  a. Coal</a:t>
            </a:r>
          </a:p>
          <a:p>
            <a:pPr>
              <a:buNone/>
            </a:pPr>
            <a:r>
              <a:rPr lang="en-US" dirty="0" smtClean="0"/>
              <a:t> </a:t>
            </a:r>
            <a:r>
              <a:rPr lang="en-US" b="1" dirty="0" smtClean="0"/>
              <a:t> b. Cigarettes</a:t>
            </a:r>
          </a:p>
          <a:p>
            <a:pPr>
              <a:buNone/>
            </a:pPr>
            <a:r>
              <a:rPr lang="en-US" dirty="0" smtClean="0"/>
              <a:t>  c. Gunpowder</a:t>
            </a:r>
          </a:p>
          <a:p>
            <a:pPr>
              <a:buNone/>
            </a:pPr>
            <a:r>
              <a:rPr lang="en-US" dirty="0" smtClean="0"/>
              <a:t>  d. Paper money</a:t>
            </a:r>
          </a:p>
          <a:p>
            <a:pPr>
              <a:buNone/>
            </a:pPr>
            <a:endParaRPr lang="en-US" b="1" dirty="0" smtClean="0"/>
          </a:p>
          <a:p>
            <a:pPr>
              <a:buNone/>
            </a:pPr>
            <a:r>
              <a:rPr lang="en-US" b="1" dirty="0" smtClean="0"/>
              <a:t>3) What word below best captures the meaning of "impractical" in the sentence:</a:t>
            </a:r>
            <a:br>
              <a:rPr lang="en-US" b="1" dirty="0" smtClean="0"/>
            </a:br>
            <a:r>
              <a:rPr lang="en-US" b="1" dirty="0" smtClean="0"/>
              <a:t>However, trading for them along the Silk Road was dangerous, expensive and impractical.</a:t>
            </a:r>
          </a:p>
          <a:p>
            <a:pPr>
              <a:buNone/>
            </a:pPr>
            <a:r>
              <a:rPr lang="en-US" dirty="0" smtClean="0"/>
              <a:t>  a. Not funny</a:t>
            </a:r>
          </a:p>
          <a:p>
            <a:pPr>
              <a:buNone/>
            </a:pPr>
            <a:r>
              <a:rPr lang="en-US" dirty="0" smtClean="0"/>
              <a:t>  b. Ridiculous</a:t>
            </a:r>
          </a:p>
          <a:p>
            <a:pPr>
              <a:buNone/>
            </a:pPr>
            <a:r>
              <a:rPr lang="en-US" dirty="0" smtClean="0"/>
              <a:t>  c. Positive</a:t>
            </a:r>
          </a:p>
          <a:p>
            <a:pPr>
              <a:buNone/>
            </a:pPr>
            <a:r>
              <a:rPr lang="en-US" b="1" dirty="0" smtClean="0"/>
              <a:t>  d. Too difficult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521730" cy="5230831"/>
          </a:xfrm>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No:2 </a:t>
            </a:r>
            <a:r>
              <a:rPr lang="en-US" sz="2400" b="1" dirty="0" smtClean="0">
                <a:solidFill>
                  <a:schemeClr val="accent2">
                    <a:lumMod val="75000"/>
                  </a:schemeClr>
                </a:solidFill>
              </a:rPr>
              <a:t>and answer the </a:t>
            </a:r>
            <a:r>
              <a:rPr lang="en-US" sz="2400" b="1" dirty="0" smtClean="0">
                <a:solidFill>
                  <a:schemeClr val="accent2">
                    <a:lumMod val="75000"/>
                  </a:schemeClr>
                </a:solidFill>
              </a:rPr>
              <a:t>questions</a:t>
            </a:r>
            <a:endParaRPr lang="en-US" sz="2400" dirty="0"/>
          </a:p>
          <a:p>
            <a:pPr>
              <a:buNone/>
            </a:pPr>
            <a:r>
              <a:rPr lang="en-US" dirty="0" smtClean="0"/>
              <a:t> </a:t>
            </a:r>
            <a:r>
              <a:rPr lang="en-US" dirty="0" smtClean="0"/>
              <a:t>Versailles is the site of the Palace of Versailles, one of the most storied buildings in the history of France . It was originally built as a hunting chateau by King Louis VIII in 1624. In 1669, King Louis XIV began searching for a grand site where he could conduct the affairs of France and control the government. He settled on the hunting palace and expanded it into the world’s largest palace. In addition, the King hoped to build a governmental center apart from Paris . </a:t>
            </a:r>
            <a:endParaRPr lang="en-US" dirty="0" smtClean="0"/>
          </a:p>
          <a:p>
            <a:pPr>
              <a:buNone/>
            </a:pPr>
            <a:r>
              <a:rPr lang="en-US" dirty="0" smtClean="0"/>
              <a:t>The </a:t>
            </a:r>
            <a:r>
              <a:rPr lang="en-US" dirty="0" smtClean="0"/>
              <a:t>palace took 36,000 workers fifty years to build. The palace is spread out over 280 acres and can house 20,000 people! The palace features over 700 rooms and 67 staircases. There are dozens of unique rooms, features, gardens, and halls. One of the most renowned rooms of the Palace of Versailles is the Hall of Mirrors. Recently restored, the Hall of Mirrors is the centerpiece of the dazzling building. </a:t>
            </a:r>
            <a:endParaRPr lang="en-US" dirty="0" smtClean="0"/>
          </a:p>
          <a:p>
            <a:pPr>
              <a:buNone/>
            </a:pPr>
            <a:r>
              <a:rPr lang="en-US" dirty="0" smtClean="0"/>
              <a:t>Originally </a:t>
            </a:r>
            <a:r>
              <a:rPr lang="en-US" dirty="0" smtClean="0"/>
              <a:t>added to the palace in 1684, the Hall of Mirrors was built to be a dazzling display of the power and wealth of the French Monarchy. The hall, which measures 73 meters in length, features 357 gold-coated stucco mirrors, ornate paintings, crystal chandeliers, marble fixtures, a parquet floor, and ceilings with colorful murals painted by artist Charles Le </a:t>
            </a:r>
            <a:r>
              <a:rPr lang="en-US" dirty="0" err="1" smtClean="0"/>
              <a:t>Brun</a:t>
            </a:r>
            <a:r>
              <a:rPr lang="en-US" dirty="0" smtClean="0"/>
              <a:t>. The Hall of Mirrors has also played a prominent role in history. </a:t>
            </a:r>
            <a:endParaRPr lang="en-US" dirty="0" smtClean="0"/>
          </a:p>
          <a:p>
            <a:pPr>
              <a:buNone/>
            </a:pPr>
            <a:r>
              <a:rPr lang="en-US" dirty="0" smtClean="0"/>
              <a:t>Both </a:t>
            </a:r>
            <a:r>
              <a:rPr lang="en-US" dirty="0" smtClean="0"/>
              <a:t>the Proclamation of the German Empire in 1871 after the Franco-Prussian War, and the signing of the Treaty of Versailles that formally ended World War One were signed there.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When was the Palace of Versailles originally built?</a:t>
            </a:r>
          </a:p>
          <a:p>
            <a:pPr marL="342900" indent="-342900">
              <a:buNone/>
            </a:pPr>
            <a:r>
              <a:rPr lang="en-US" dirty="0" smtClean="0"/>
              <a:t>  a. 1669</a:t>
            </a:r>
          </a:p>
          <a:p>
            <a:pPr marL="342900" indent="-342900">
              <a:buNone/>
            </a:pPr>
            <a:r>
              <a:rPr lang="en-US" dirty="0" smtClean="0"/>
              <a:t>  b. 1786</a:t>
            </a:r>
          </a:p>
          <a:p>
            <a:pPr marL="342900" indent="-342900">
              <a:buNone/>
            </a:pPr>
            <a:r>
              <a:rPr lang="en-US" dirty="0" smtClean="0"/>
              <a:t>  c. 1624</a:t>
            </a:r>
          </a:p>
          <a:p>
            <a:pPr marL="342900" indent="-342900">
              <a:buNone/>
            </a:pPr>
            <a:r>
              <a:rPr lang="en-US" dirty="0" smtClean="0"/>
              <a:t>  d. 1684</a:t>
            </a:r>
          </a:p>
          <a:p>
            <a:pPr marL="342900" indent="-342900">
              <a:buNone/>
            </a:pPr>
            <a:endParaRPr lang="en-US" dirty="0" smtClean="0"/>
          </a:p>
          <a:p>
            <a:pPr>
              <a:buNone/>
            </a:pPr>
            <a:r>
              <a:rPr lang="en-US" b="1" dirty="0" smtClean="0"/>
              <a:t>2) Why did King Louis XIV want a grand palace?</a:t>
            </a:r>
          </a:p>
          <a:p>
            <a:pPr>
              <a:buNone/>
            </a:pPr>
            <a:r>
              <a:rPr lang="en-US" dirty="0" smtClean="0"/>
              <a:t>  a. So he and his queen could retire comfortably.</a:t>
            </a:r>
          </a:p>
          <a:p>
            <a:pPr>
              <a:buNone/>
            </a:pPr>
            <a:r>
              <a:rPr lang="en-US" dirty="0" smtClean="0"/>
              <a:t>  b. As a place to conduct his nation's business.</a:t>
            </a:r>
          </a:p>
          <a:p>
            <a:pPr>
              <a:buNone/>
            </a:pPr>
            <a:r>
              <a:rPr lang="en-US" dirty="0" smtClean="0"/>
              <a:t>  c. As a hunting chateau.</a:t>
            </a:r>
          </a:p>
          <a:p>
            <a:pPr>
              <a:buNone/>
            </a:pPr>
            <a:r>
              <a:rPr lang="en-US" dirty="0" smtClean="0"/>
              <a:t>  d. He wanted to impress his wife.</a:t>
            </a:r>
          </a:p>
          <a:p>
            <a:pPr>
              <a:buNone/>
            </a:pPr>
            <a:endParaRPr lang="en-US" b="1" dirty="0" smtClean="0"/>
          </a:p>
          <a:p>
            <a:pPr>
              <a:buNone/>
            </a:pPr>
            <a:r>
              <a:rPr lang="en-US" b="1" dirty="0" smtClean="0"/>
              <a:t>3) How many palaces were larger than the Palace of Versailles after it was built?</a:t>
            </a:r>
          </a:p>
          <a:p>
            <a:pPr>
              <a:buNone/>
            </a:pPr>
            <a:r>
              <a:rPr lang="en-US" dirty="0" smtClean="0"/>
              <a:t>  a. 2</a:t>
            </a:r>
          </a:p>
          <a:p>
            <a:pPr>
              <a:buNone/>
            </a:pPr>
            <a:r>
              <a:rPr lang="en-US" dirty="0" smtClean="0"/>
              <a:t>  b. 0</a:t>
            </a:r>
          </a:p>
          <a:p>
            <a:pPr>
              <a:buNone/>
            </a:pPr>
            <a:r>
              <a:rPr lang="en-US" dirty="0" smtClean="0"/>
              <a:t>  c. 3</a:t>
            </a:r>
          </a:p>
          <a:p>
            <a:pPr>
              <a:buNone/>
            </a:pPr>
            <a:r>
              <a:rPr lang="en-US" dirty="0" smtClean="0"/>
              <a:t>  d. 1</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When was the Palace of Versailles originally built?</a:t>
            </a:r>
          </a:p>
          <a:p>
            <a:pPr marL="342900" indent="-342900">
              <a:buNone/>
            </a:pPr>
            <a:r>
              <a:rPr lang="en-US" dirty="0" smtClean="0"/>
              <a:t>  a. 1669</a:t>
            </a:r>
          </a:p>
          <a:p>
            <a:pPr marL="342900" indent="-342900">
              <a:buNone/>
            </a:pPr>
            <a:r>
              <a:rPr lang="en-US" dirty="0" smtClean="0"/>
              <a:t>  b. 1786</a:t>
            </a:r>
          </a:p>
          <a:p>
            <a:pPr marL="342900" indent="-342900">
              <a:buNone/>
            </a:pPr>
            <a:r>
              <a:rPr lang="en-US" b="1" dirty="0" smtClean="0"/>
              <a:t>  c. 1624</a:t>
            </a:r>
          </a:p>
          <a:p>
            <a:pPr marL="342900" indent="-342900">
              <a:buNone/>
            </a:pPr>
            <a:r>
              <a:rPr lang="en-US" dirty="0" smtClean="0"/>
              <a:t>  d. 1684</a:t>
            </a:r>
          </a:p>
          <a:p>
            <a:pPr marL="342900" indent="-342900">
              <a:buNone/>
            </a:pPr>
            <a:endParaRPr lang="en-US" dirty="0" smtClean="0"/>
          </a:p>
          <a:p>
            <a:pPr>
              <a:buNone/>
            </a:pPr>
            <a:r>
              <a:rPr lang="en-US" b="1" dirty="0" smtClean="0"/>
              <a:t>2) Why did King Louis XIV want a grand palace?</a:t>
            </a:r>
          </a:p>
          <a:p>
            <a:pPr>
              <a:buNone/>
            </a:pPr>
            <a:r>
              <a:rPr lang="en-US" dirty="0" smtClean="0"/>
              <a:t>  a. So he and his queen could retire comfortably.</a:t>
            </a:r>
          </a:p>
          <a:p>
            <a:pPr>
              <a:buNone/>
            </a:pPr>
            <a:r>
              <a:rPr lang="en-US" b="1" dirty="0" smtClean="0"/>
              <a:t>  b. As a place to conduct his nation's business.</a:t>
            </a:r>
          </a:p>
          <a:p>
            <a:pPr>
              <a:buNone/>
            </a:pPr>
            <a:r>
              <a:rPr lang="en-US" dirty="0" smtClean="0"/>
              <a:t>  c. As a hunting chateau.</a:t>
            </a:r>
          </a:p>
          <a:p>
            <a:pPr>
              <a:buNone/>
            </a:pPr>
            <a:r>
              <a:rPr lang="en-US" dirty="0" smtClean="0"/>
              <a:t>  d. He wanted to impress his wife.</a:t>
            </a:r>
          </a:p>
          <a:p>
            <a:pPr>
              <a:buNone/>
            </a:pPr>
            <a:endParaRPr lang="en-US" b="1" dirty="0" smtClean="0"/>
          </a:p>
          <a:p>
            <a:pPr>
              <a:buNone/>
            </a:pPr>
            <a:r>
              <a:rPr lang="en-US" b="1" dirty="0" smtClean="0"/>
              <a:t>3) How many palaces were larger than the Palace of Versailles after it was built?</a:t>
            </a:r>
          </a:p>
          <a:p>
            <a:pPr>
              <a:buNone/>
            </a:pPr>
            <a:r>
              <a:rPr lang="en-US" dirty="0" smtClean="0"/>
              <a:t>  a. 2</a:t>
            </a:r>
          </a:p>
          <a:p>
            <a:pPr>
              <a:buNone/>
            </a:pPr>
            <a:r>
              <a:rPr lang="en-US" b="1" dirty="0" smtClean="0"/>
              <a:t>  b. 0</a:t>
            </a:r>
          </a:p>
          <a:p>
            <a:pPr>
              <a:buNone/>
            </a:pPr>
            <a:r>
              <a:rPr lang="en-US" dirty="0" smtClean="0"/>
              <a:t>  c. 3</a:t>
            </a:r>
          </a:p>
          <a:p>
            <a:pPr>
              <a:buNone/>
            </a:pPr>
            <a:r>
              <a:rPr lang="en-US" dirty="0" smtClean="0"/>
              <a:t>  d. 1</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What would you NOT find at the Palace of Versailles?</a:t>
            </a:r>
          </a:p>
          <a:p>
            <a:pPr>
              <a:buNone/>
            </a:pPr>
            <a:r>
              <a:rPr lang="en-US" dirty="0" smtClean="0"/>
              <a:t>  a. Stairwells</a:t>
            </a:r>
          </a:p>
          <a:p>
            <a:pPr>
              <a:buNone/>
            </a:pPr>
            <a:r>
              <a:rPr lang="en-US" dirty="0" smtClean="0"/>
              <a:t>  b. Mirrors</a:t>
            </a:r>
          </a:p>
          <a:p>
            <a:pPr>
              <a:buNone/>
            </a:pPr>
            <a:r>
              <a:rPr lang="en-US" dirty="0" smtClean="0"/>
              <a:t>  c. Beaches</a:t>
            </a:r>
          </a:p>
          <a:p>
            <a:pPr>
              <a:buNone/>
            </a:pPr>
            <a:r>
              <a:rPr lang="en-US" dirty="0" smtClean="0"/>
              <a:t>  d. Gardens</a:t>
            </a:r>
          </a:p>
          <a:p>
            <a:pPr>
              <a:buNone/>
            </a:pPr>
            <a:endParaRPr lang="en-US" dirty="0" smtClean="0"/>
          </a:p>
          <a:p>
            <a:pPr>
              <a:buNone/>
            </a:pPr>
            <a:r>
              <a:rPr lang="en-US" b="1" dirty="0" smtClean="0"/>
              <a:t>5) Which of the following is NOT true?</a:t>
            </a:r>
          </a:p>
          <a:p>
            <a:pPr>
              <a:buNone/>
            </a:pPr>
            <a:r>
              <a:rPr lang="en-US" dirty="0" smtClean="0"/>
              <a:t>  a. The Hall of Mirrors is considered the centerpiece of the Palace of Versailles.</a:t>
            </a:r>
          </a:p>
          <a:p>
            <a:pPr>
              <a:buNone/>
            </a:pPr>
            <a:r>
              <a:rPr lang="en-US" dirty="0" smtClean="0"/>
              <a:t>  b. The Hall of Mirrors has not been restored since 1684.</a:t>
            </a:r>
          </a:p>
          <a:p>
            <a:pPr>
              <a:buNone/>
            </a:pPr>
            <a:r>
              <a:rPr lang="en-US" dirty="0" smtClean="0"/>
              <a:t>  c. The Hall of Mirrors features a parquet floor.</a:t>
            </a:r>
          </a:p>
          <a:p>
            <a:pPr>
              <a:buNone/>
            </a:pPr>
            <a:r>
              <a:rPr lang="en-US" dirty="0" smtClean="0"/>
              <a:t>  d. Two major treaties were signed in the Hall of Mirrors.</a:t>
            </a:r>
          </a:p>
          <a:p>
            <a:pPr>
              <a:buNone/>
            </a:pPr>
            <a:endParaRPr lang="en-US" b="1" dirty="0" smtClean="0"/>
          </a:p>
          <a:p>
            <a:pPr>
              <a:buNone/>
            </a:pPr>
            <a:r>
              <a:rPr lang="en-US" b="1" dirty="0" smtClean="0"/>
              <a:t>6) Which of the following is NOT true?</a:t>
            </a:r>
          </a:p>
          <a:p>
            <a:pPr>
              <a:buNone/>
            </a:pPr>
            <a:r>
              <a:rPr lang="en-US" dirty="0" smtClean="0"/>
              <a:t>  a. The Hall of Mirrors is considered the centerpiece of the Palace of Versailles.</a:t>
            </a:r>
          </a:p>
          <a:p>
            <a:pPr>
              <a:buNone/>
            </a:pPr>
            <a:r>
              <a:rPr lang="en-US" dirty="0" smtClean="0"/>
              <a:t>  b. The Hall of Mirrors has not been restored since 1684.</a:t>
            </a:r>
          </a:p>
          <a:p>
            <a:pPr>
              <a:buNone/>
            </a:pPr>
            <a:r>
              <a:rPr lang="en-US" dirty="0" smtClean="0"/>
              <a:t>  c. The Hall of Mirrors features a parquet floor.</a:t>
            </a:r>
          </a:p>
          <a:p>
            <a:pPr>
              <a:buNone/>
            </a:pPr>
            <a:r>
              <a:rPr lang="en-US" dirty="0" smtClean="0"/>
              <a:t>  d. Two major treaties were signed in the Hall of Mirrors.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What would you NOT find at the Palace of Versailles?</a:t>
            </a:r>
          </a:p>
          <a:p>
            <a:pPr>
              <a:buNone/>
            </a:pPr>
            <a:r>
              <a:rPr lang="en-US" dirty="0" smtClean="0"/>
              <a:t>  a. Stairwells</a:t>
            </a:r>
          </a:p>
          <a:p>
            <a:pPr>
              <a:buNone/>
            </a:pPr>
            <a:r>
              <a:rPr lang="en-US" dirty="0" smtClean="0"/>
              <a:t>  b. Mirrors</a:t>
            </a:r>
          </a:p>
          <a:p>
            <a:pPr>
              <a:buNone/>
            </a:pPr>
            <a:r>
              <a:rPr lang="en-US" dirty="0" smtClean="0"/>
              <a:t>  </a:t>
            </a:r>
            <a:r>
              <a:rPr lang="en-US" b="1" dirty="0" smtClean="0"/>
              <a:t>c. Beaches</a:t>
            </a:r>
          </a:p>
          <a:p>
            <a:pPr>
              <a:buNone/>
            </a:pPr>
            <a:r>
              <a:rPr lang="en-US" dirty="0" smtClean="0"/>
              <a:t>  d. Gardens</a:t>
            </a:r>
          </a:p>
          <a:p>
            <a:pPr>
              <a:buNone/>
            </a:pPr>
            <a:endParaRPr lang="en-US" dirty="0" smtClean="0"/>
          </a:p>
          <a:p>
            <a:pPr>
              <a:buNone/>
            </a:pPr>
            <a:r>
              <a:rPr lang="en-US" b="1" dirty="0" smtClean="0"/>
              <a:t>5) Which of the following is NOT true?</a:t>
            </a:r>
          </a:p>
          <a:p>
            <a:pPr>
              <a:buNone/>
            </a:pPr>
            <a:r>
              <a:rPr lang="en-US" dirty="0" smtClean="0"/>
              <a:t>  a. The Hall of Mirrors is considered the centerpiece of the Palace of Versailles.</a:t>
            </a:r>
          </a:p>
          <a:p>
            <a:pPr>
              <a:buNone/>
            </a:pPr>
            <a:r>
              <a:rPr lang="en-US" b="1" dirty="0" smtClean="0"/>
              <a:t>  b. The Hall of Mirrors has not been restored since 1684.</a:t>
            </a:r>
          </a:p>
          <a:p>
            <a:pPr>
              <a:buNone/>
            </a:pPr>
            <a:r>
              <a:rPr lang="en-US" dirty="0" smtClean="0"/>
              <a:t>  c. The Hall of Mirrors features a parquet floor.</a:t>
            </a:r>
          </a:p>
          <a:p>
            <a:pPr>
              <a:buNone/>
            </a:pPr>
            <a:r>
              <a:rPr lang="en-US" dirty="0" smtClean="0"/>
              <a:t>  d. Two major treaties were signed in the Hall of Mirrors.</a:t>
            </a:r>
          </a:p>
          <a:p>
            <a:pPr>
              <a:buNone/>
            </a:pPr>
            <a:endParaRPr lang="en-US" b="1" dirty="0" smtClean="0"/>
          </a:p>
          <a:p>
            <a:pPr>
              <a:buNone/>
            </a:pPr>
            <a:r>
              <a:rPr lang="en-US" b="1" dirty="0" smtClean="0"/>
              <a:t>6) Which of the following is NOT true?</a:t>
            </a:r>
          </a:p>
          <a:p>
            <a:pPr>
              <a:buNone/>
            </a:pPr>
            <a:r>
              <a:rPr lang="en-US" dirty="0" smtClean="0"/>
              <a:t>  a. The Hall of Mirrors is considered the centerpiece of the Palace of Versailles.</a:t>
            </a:r>
          </a:p>
          <a:p>
            <a:pPr>
              <a:buNone/>
            </a:pPr>
            <a:r>
              <a:rPr lang="en-US" dirty="0" smtClean="0"/>
              <a:t>  b. The Hall of Mirrors has not been restored since 1684.</a:t>
            </a:r>
          </a:p>
          <a:p>
            <a:pPr>
              <a:buNone/>
            </a:pPr>
            <a:r>
              <a:rPr lang="en-US" b="1" dirty="0" smtClean="0"/>
              <a:t>  c. The Hall of Mirrors features a parquet floor.</a:t>
            </a:r>
          </a:p>
          <a:p>
            <a:pPr>
              <a:buNone/>
            </a:pPr>
            <a:r>
              <a:rPr lang="en-US" dirty="0" smtClean="0"/>
              <a:t>  d. Two major treaties were signed in the Hall of Mirrors.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206</TotalTime>
  <Words>1923</Words>
  <Application>Microsoft Office PowerPoint</Application>
  <PresentationFormat>On-screen Show (4:3)</PresentationFormat>
  <Paragraphs>244</Paragraphs>
  <Slides>17</Slides>
  <Notes>12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abc</cp:lastModifiedBy>
  <cp:revision>19</cp:revision>
  <dcterms:created xsi:type="dcterms:W3CDTF">2014-03-05T07:14:18Z</dcterms:created>
  <dcterms:modified xsi:type="dcterms:W3CDTF">2016-03-01T07:05:56Z</dcterms:modified>
</cp:coreProperties>
</file>