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8" r:id="rId2"/>
    <p:sldId id="257" r:id="rId3"/>
    <p:sldId id="258" r:id="rId4"/>
    <p:sldId id="269" r:id="rId5"/>
    <p:sldId id="259" r:id="rId6"/>
    <p:sldId id="270" r:id="rId7"/>
    <p:sldId id="260" r:id="rId8"/>
    <p:sldId id="261" r:id="rId9"/>
    <p:sldId id="271" r:id="rId10"/>
    <p:sldId id="262" r:id="rId11"/>
    <p:sldId id="272" r:id="rId12"/>
    <p:sldId id="263" r:id="rId13"/>
    <p:sldId id="264" r:id="rId14"/>
    <p:sldId id="273" r:id="rId15"/>
    <p:sldId id="265"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85720" y="1"/>
            <a:ext cx="8453437" cy="357166"/>
          </a:xfrm>
          <a:prstGeom prst="rect">
            <a:avLst/>
          </a:prstGeom>
        </p:spPr>
        <p:txBody>
          <a:bodyPr/>
          <a:lstStyle>
            <a:lvl1pPr>
              <a:defRPr/>
            </a:lvl1pPr>
          </a:lstStyle>
          <a:p>
            <a:r>
              <a:rPr lang="en-US" dirty="0" smtClean="0"/>
              <a:t>Click </a:t>
            </a:r>
            <a:r>
              <a:rPr lang="en-US" dirty="0" err="1" smtClean="0"/>
              <a:t>toTOEIC</a:t>
            </a:r>
            <a:r>
              <a:rPr lang="en-US" dirty="0" smtClean="0"/>
              <a:t> TESTIN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285720" y="857232"/>
            <a:ext cx="8521730" cy="5230831"/>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endParaRPr lang="en-GB" dirty="0" smtClean="0"/>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5000627" y="6575527"/>
            <a:ext cx="3873497"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2016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dirty="0"/>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TextBox 10"/>
          <p:cNvSpPr txBox="1"/>
          <p:nvPr userDrawn="1"/>
        </p:nvSpPr>
        <p:spPr>
          <a:xfrm>
            <a:off x="971600" y="0"/>
            <a:ext cx="5616624" cy="369332"/>
          </a:xfrm>
          <a:prstGeom prst="rect">
            <a:avLst/>
          </a:prstGeom>
          <a:noFill/>
        </p:spPr>
        <p:txBody>
          <a:bodyPr wrap="square" rtlCol="0">
            <a:spAutoFit/>
          </a:bodyPr>
          <a:lstStyle/>
          <a:p>
            <a:r>
              <a:rPr lang="en-US" sz="1800" b="1" dirty="0" smtClean="0">
                <a:solidFill>
                  <a:schemeClr val="bg1"/>
                </a:solidFill>
              </a:rPr>
              <a:t>TOEIC Reading Comprehension Exercise 30</a:t>
            </a:r>
            <a:endParaRPr lang="en-US" sz="1800" b="1" dirty="0">
              <a:solidFill>
                <a:schemeClr val="bg1"/>
              </a:solidFill>
            </a:endParaRPr>
          </a:p>
        </p:txBody>
      </p:sp>
      <p:pic>
        <p:nvPicPr>
          <p:cNvPr id="12" name="Picture 11"/>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772400"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solidFill>
                  <a:schemeClr val="accent6">
                    <a:lumMod val="50000"/>
                  </a:schemeClr>
                </a:solidFill>
              </a:rPr>
              <a:t>READING COMPREHENSION</a:t>
            </a:r>
          </a:p>
          <a:p>
            <a:r>
              <a:rPr lang="en-US" sz="4000" dirty="0" smtClean="0">
                <a:solidFill>
                  <a:schemeClr val="accent6">
                    <a:lumMod val="50000"/>
                  </a:schemeClr>
                </a:solidFill>
              </a:rPr>
              <a:t>READING COMPREHENSION </a:t>
            </a:r>
          </a:p>
          <a:p>
            <a:r>
              <a:rPr lang="en-US" sz="4000" smtClean="0">
                <a:solidFill>
                  <a:schemeClr val="accent6">
                    <a:lumMod val="50000"/>
                  </a:schemeClr>
                </a:solidFill>
              </a:rPr>
              <a:t>EXERCISE 30</a:t>
            </a:r>
          </a:p>
          <a:p>
            <a:endParaRPr lang="en-US" sz="4000" dirty="0" smtClean="0">
              <a:solidFill>
                <a:schemeClr val="accent6">
                  <a:lumMod val="50000"/>
                </a:schemeClr>
              </a:solidFill>
            </a:endParaRPr>
          </a:p>
          <a:p>
            <a:endParaRPr lang="en-US" dirty="0"/>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What according to the passage might be the final result of the simplification of natural ecosystems?</a:t>
            </a:r>
          </a:p>
          <a:p>
            <a:pPr>
              <a:buNone/>
            </a:pPr>
            <a:r>
              <a:rPr lang="en-US" dirty="0" smtClean="0"/>
              <a:t>  a. The basic processes are altered</a:t>
            </a:r>
          </a:p>
          <a:p>
            <a:pPr>
              <a:buNone/>
            </a:pPr>
            <a:r>
              <a:rPr lang="en-US" dirty="0" smtClean="0"/>
              <a:t>  b. There is loss of biodiversity</a:t>
            </a:r>
          </a:p>
          <a:p>
            <a:pPr>
              <a:buNone/>
            </a:pPr>
            <a:r>
              <a:rPr lang="en-US" dirty="0" smtClean="0"/>
              <a:t>  c. There is global warming</a:t>
            </a:r>
          </a:p>
          <a:p>
            <a:pPr>
              <a:buNone/>
            </a:pPr>
            <a:r>
              <a:rPr lang="en-US" dirty="0" smtClean="0"/>
              <a:t>  d. There is a change in the climate</a:t>
            </a:r>
            <a:br>
              <a:rPr lang="en-US" dirty="0" smtClean="0"/>
            </a:br>
            <a:endParaRPr lang="en-US" dirty="0" smtClean="0"/>
          </a:p>
          <a:p>
            <a:pPr>
              <a:buNone/>
            </a:pPr>
            <a:r>
              <a:rPr lang="en-US" b="1" dirty="0" smtClean="0"/>
              <a:t>5) What is the author's attitude to the loss of biodiversity?</a:t>
            </a:r>
          </a:p>
          <a:p>
            <a:pPr>
              <a:buNone/>
            </a:pPr>
            <a:r>
              <a:rPr lang="en-US" dirty="0" smtClean="0"/>
              <a:t>  a. Indifferent</a:t>
            </a:r>
          </a:p>
          <a:p>
            <a:pPr>
              <a:buNone/>
            </a:pPr>
            <a:r>
              <a:rPr lang="en-US" dirty="0" smtClean="0"/>
              <a:t>  b. Negative</a:t>
            </a:r>
          </a:p>
          <a:p>
            <a:pPr>
              <a:buNone/>
            </a:pPr>
            <a:r>
              <a:rPr lang="en-US" dirty="0" smtClean="0"/>
              <a:t>  c. Neutral</a:t>
            </a:r>
          </a:p>
          <a:p>
            <a:pPr>
              <a:buNone/>
            </a:pPr>
            <a:r>
              <a:rPr lang="en-US" dirty="0" smtClean="0"/>
              <a:t>  d. Positive</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What according to the passage might be the final result of the simplification of natural ecosystems?</a:t>
            </a:r>
          </a:p>
          <a:p>
            <a:pPr>
              <a:buNone/>
            </a:pPr>
            <a:r>
              <a:rPr lang="en-US" dirty="0" smtClean="0"/>
              <a:t>  a. The basic processes are altered</a:t>
            </a:r>
          </a:p>
          <a:p>
            <a:pPr>
              <a:buNone/>
            </a:pPr>
            <a:r>
              <a:rPr lang="en-US" dirty="0" smtClean="0"/>
              <a:t>  b. There is loss of biodiversity</a:t>
            </a:r>
          </a:p>
          <a:p>
            <a:pPr>
              <a:buNone/>
            </a:pPr>
            <a:r>
              <a:rPr lang="en-US" dirty="0" smtClean="0"/>
              <a:t>  c. There is global warming</a:t>
            </a:r>
          </a:p>
          <a:p>
            <a:pPr>
              <a:buNone/>
            </a:pPr>
            <a:r>
              <a:rPr lang="en-US" dirty="0" smtClean="0"/>
              <a:t>  </a:t>
            </a:r>
            <a:r>
              <a:rPr lang="en-US" b="1" dirty="0" smtClean="0"/>
              <a:t>d. There is a change in the climate</a:t>
            </a:r>
            <a:br>
              <a:rPr lang="en-US" b="1" dirty="0" smtClean="0"/>
            </a:br>
            <a:endParaRPr lang="en-US" b="1" dirty="0" smtClean="0"/>
          </a:p>
          <a:p>
            <a:pPr>
              <a:buNone/>
            </a:pPr>
            <a:r>
              <a:rPr lang="en-US" b="1" dirty="0" smtClean="0"/>
              <a:t>5) What is the author's attitude to the loss of biodiversity?</a:t>
            </a:r>
          </a:p>
          <a:p>
            <a:pPr>
              <a:buNone/>
            </a:pPr>
            <a:r>
              <a:rPr lang="en-US" dirty="0" smtClean="0"/>
              <a:t>  a. Indifferent</a:t>
            </a:r>
          </a:p>
          <a:p>
            <a:pPr>
              <a:buNone/>
            </a:pPr>
            <a:r>
              <a:rPr lang="en-US" dirty="0" smtClean="0"/>
              <a:t>  b. Negative</a:t>
            </a:r>
          </a:p>
          <a:p>
            <a:pPr>
              <a:buNone/>
            </a:pPr>
            <a:r>
              <a:rPr lang="en-US" dirty="0" smtClean="0"/>
              <a:t>  c. Neutral</a:t>
            </a:r>
          </a:p>
          <a:p>
            <a:pPr>
              <a:buNone/>
            </a:pPr>
            <a:r>
              <a:rPr lang="en-US" dirty="0" smtClean="0"/>
              <a:t>  </a:t>
            </a:r>
            <a:r>
              <a:rPr lang="en-US" b="1" dirty="0" smtClean="0"/>
              <a:t>d. Positive</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a:t>
            </a:r>
            <a:r>
              <a:rPr lang="en-US" sz="2000" b="1" dirty="0" smtClean="0">
                <a:solidFill>
                  <a:schemeClr val="accent2">
                    <a:lumMod val="75000"/>
                  </a:schemeClr>
                </a:solidFill>
              </a:rPr>
              <a:t>Read the </a:t>
            </a:r>
            <a:r>
              <a:rPr lang="en-US" sz="2000" b="1" dirty="0">
                <a:solidFill>
                  <a:schemeClr val="accent2">
                    <a:lumMod val="75000"/>
                  </a:schemeClr>
                </a:solidFill>
              </a:rPr>
              <a:t>passage </a:t>
            </a:r>
            <a:r>
              <a:rPr lang="en-US" sz="2000" b="1" dirty="0" smtClean="0">
                <a:solidFill>
                  <a:schemeClr val="accent2">
                    <a:lumMod val="75000"/>
                  </a:schemeClr>
                </a:solidFill>
              </a:rPr>
              <a:t>No:3 </a:t>
            </a:r>
            <a:r>
              <a:rPr lang="en-US" sz="2000" b="1" dirty="0" smtClean="0">
                <a:solidFill>
                  <a:schemeClr val="accent2">
                    <a:lumMod val="75000"/>
                  </a:schemeClr>
                </a:solidFill>
              </a:rPr>
              <a:t>and answer the questions </a:t>
            </a:r>
          </a:p>
          <a:p>
            <a:endParaRPr lang="en-US" dirty="0" smtClean="0"/>
          </a:p>
          <a:p>
            <a:pPr>
              <a:buNone/>
            </a:pPr>
            <a:r>
              <a:rPr lang="en-US" dirty="0" smtClean="0"/>
              <a:t>   According to top executives in the industry, cigarette smoking is merely a nice habit, to be compared with chewing gum or drinking your morning cup of coffee, and is no more addictive than eating candies. But what is in fact the difference between eating donuts and smoking cigarettes? It is one of possible obesity or possible death.</a:t>
            </a:r>
            <a:br>
              <a:rPr lang="en-US" dirty="0" smtClean="0"/>
            </a:br>
            <a:r>
              <a:rPr lang="en-US" dirty="0" smtClean="0"/>
              <a:t/>
            </a:r>
            <a:br>
              <a:rPr lang="en-US" dirty="0" smtClean="0"/>
            </a:br>
            <a:r>
              <a:rPr lang="en-US" dirty="0" smtClean="0"/>
              <a:t>In the U.S. about 400,000 deaths a year can be attributed to cigarette smoking. Cigarette makers insist that there is no proof that heart disease, even lung cancer, or any other disease, is actually caused by cigarettes. They deny adding nicotine to cigarettes; they even deny nicotine is addictive. They say that if it was, how could 40 million Americans have given up smoking in the last 20 years. They compare it to coffee drinking and ask if coffee manufacturers are accused of adding caffeine to their coffee.</a:t>
            </a:r>
            <a:br>
              <a:rPr lang="en-US" dirty="0" smtClean="0"/>
            </a:br>
            <a:r>
              <a:rPr lang="en-US" dirty="0" smtClean="0"/>
              <a:t/>
            </a:r>
            <a:br>
              <a:rPr lang="en-US" dirty="0" smtClean="0"/>
            </a:br>
            <a:r>
              <a:rPr lang="en-US" dirty="0" smtClean="0"/>
              <a:t>Whatever the facts are, there is no doubt however that cigarette manufacturers do try to entice young people, even in their teens, to smoke, by advertisements and promotions that create an image even more addictive than the nicotine in cigarettes.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What is the best title for the passage?</a:t>
            </a:r>
          </a:p>
          <a:p>
            <a:pPr>
              <a:buNone/>
            </a:pPr>
            <a:r>
              <a:rPr lang="en-US" dirty="0" smtClean="0"/>
              <a:t>  a. The Habits of Americans</a:t>
            </a:r>
          </a:p>
          <a:p>
            <a:pPr>
              <a:buNone/>
            </a:pPr>
            <a:r>
              <a:rPr lang="en-US" dirty="0" smtClean="0"/>
              <a:t>  b. Comparisons between Eating and Smoking</a:t>
            </a:r>
          </a:p>
          <a:p>
            <a:pPr>
              <a:buNone/>
            </a:pPr>
            <a:r>
              <a:rPr lang="en-US" dirty="0" smtClean="0"/>
              <a:t>  c. Death from Smoking</a:t>
            </a:r>
          </a:p>
          <a:p>
            <a:pPr>
              <a:buNone/>
            </a:pPr>
            <a:r>
              <a:rPr lang="en-US" dirty="0" smtClean="0"/>
              <a:t>  d. How Addictive Cigarette Smoking Is</a:t>
            </a:r>
            <a:br>
              <a:rPr lang="en-US" dirty="0" smtClean="0"/>
            </a:br>
            <a:endParaRPr lang="en-US" dirty="0" smtClean="0"/>
          </a:p>
          <a:p>
            <a:pPr>
              <a:buNone/>
            </a:pPr>
            <a:r>
              <a:rPr lang="en-US" b="1" dirty="0" smtClean="0"/>
              <a:t>2) What is the attitude of cigarette manufacturers to nicotine?</a:t>
            </a:r>
          </a:p>
          <a:p>
            <a:pPr>
              <a:buNone/>
            </a:pPr>
            <a:r>
              <a:rPr lang="en-US" dirty="0" smtClean="0"/>
              <a:t>  a. It has to be added to cigarettes</a:t>
            </a:r>
          </a:p>
          <a:p>
            <a:pPr>
              <a:buNone/>
            </a:pPr>
            <a:r>
              <a:rPr lang="en-US" dirty="0" smtClean="0"/>
              <a:t>  b. It is not addictive</a:t>
            </a:r>
          </a:p>
          <a:p>
            <a:pPr>
              <a:buNone/>
            </a:pPr>
            <a:r>
              <a:rPr lang="en-US" dirty="0" smtClean="0"/>
              <a:t>  c. It is better than caffeine</a:t>
            </a:r>
          </a:p>
          <a:p>
            <a:pPr>
              <a:buNone/>
            </a:pPr>
            <a:r>
              <a:rPr lang="en-US" dirty="0" smtClean="0"/>
              <a:t>  d. It is not as good as advertising</a:t>
            </a:r>
            <a:br>
              <a:rPr lang="en-US" dirty="0" smtClean="0"/>
            </a:br>
            <a:endParaRPr lang="en-US" dirty="0" smtClean="0"/>
          </a:p>
          <a:p>
            <a:pPr>
              <a:buNone/>
            </a:pPr>
            <a:r>
              <a:rPr lang="en-US" b="1" dirty="0" smtClean="0"/>
              <a:t>3) Why do cigarette makers compare cigarette smoking with coffee drinking?</a:t>
            </a:r>
          </a:p>
          <a:p>
            <a:pPr>
              <a:buNone/>
            </a:pPr>
            <a:r>
              <a:rPr lang="en-US" dirty="0" smtClean="0"/>
              <a:t>  a. Because both are customary practices people do</a:t>
            </a:r>
          </a:p>
          <a:p>
            <a:pPr>
              <a:buNone/>
            </a:pPr>
            <a:r>
              <a:rPr lang="en-US" dirty="0" smtClean="0"/>
              <a:t>  b. Because they are both better than eating donuts</a:t>
            </a:r>
          </a:p>
          <a:p>
            <a:pPr>
              <a:buNone/>
            </a:pPr>
            <a:r>
              <a:rPr lang="en-US" dirty="0" smtClean="0"/>
              <a:t>  c. Because neither are really nice habits</a:t>
            </a:r>
          </a:p>
          <a:p>
            <a:pPr>
              <a:buNone/>
            </a:pPr>
            <a:r>
              <a:rPr lang="en-US" dirty="0" smtClean="0"/>
              <a:t>  d. Because both add an addictive substance to their product</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What is the best title for the passage?</a:t>
            </a:r>
          </a:p>
          <a:p>
            <a:pPr>
              <a:buNone/>
            </a:pPr>
            <a:r>
              <a:rPr lang="en-US" dirty="0" smtClean="0"/>
              <a:t>  a. The Habits of Americans</a:t>
            </a:r>
          </a:p>
          <a:p>
            <a:pPr>
              <a:buNone/>
            </a:pPr>
            <a:r>
              <a:rPr lang="en-US" dirty="0" smtClean="0"/>
              <a:t>  b. Comparisons between Eating and Smoking</a:t>
            </a:r>
          </a:p>
          <a:p>
            <a:pPr>
              <a:buNone/>
            </a:pPr>
            <a:r>
              <a:rPr lang="en-US" dirty="0" smtClean="0"/>
              <a:t>  c. Death from Smoking</a:t>
            </a:r>
          </a:p>
          <a:p>
            <a:pPr>
              <a:buNone/>
            </a:pPr>
            <a:r>
              <a:rPr lang="en-US" dirty="0" smtClean="0"/>
              <a:t>  </a:t>
            </a:r>
            <a:r>
              <a:rPr lang="en-US" b="1" dirty="0" smtClean="0"/>
              <a:t>d. How Addictive Cigarette Smoking Is</a:t>
            </a:r>
            <a:r>
              <a:rPr lang="en-US" dirty="0" smtClean="0"/>
              <a:t/>
            </a:r>
            <a:br>
              <a:rPr lang="en-US" dirty="0" smtClean="0"/>
            </a:br>
            <a:endParaRPr lang="en-US" dirty="0" smtClean="0"/>
          </a:p>
          <a:p>
            <a:pPr>
              <a:buNone/>
            </a:pPr>
            <a:r>
              <a:rPr lang="en-US" b="1" dirty="0" smtClean="0"/>
              <a:t>2) What is the attitude of cigarette manufacturers to nicotine?</a:t>
            </a:r>
          </a:p>
          <a:p>
            <a:pPr>
              <a:buNone/>
            </a:pPr>
            <a:r>
              <a:rPr lang="en-US" dirty="0" smtClean="0"/>
              <a:t>  a. It has to be added to cigarettes</a:t>
            </a:r>
          </a:p>
          <a:p>
            <a:pPr>
              <a:buNone/>
            </a:pPr>
            <a:r>
              <a:rPr lang="en-US" b="1" dirty="0" smtClean="0"/>
              <a:t>  b. It is not addictive</a:t>
            </a:r>
          </a:p>
          <a:p>
            <a:pPr>
              <a:buNone/>
            </a:pPr>
            <a:r>
              <a:rPr lang="en-US" dirty="0" smtClean="0"/>
              <a:t>  c. It is better than caffeine</a:t>
            </a:r>
          </a:p>
          <a:p>
            <a:pPr>
              <a:buNone/>
            </a:pPr>
            <a:r>
              <a:rPr lang="en-US" dirty="0" smtClean="0"/>
              <a:t>  d. It is not as good as advertising</a:t>
            </a:r>
            <a:br>
              <a:rPr lang="en-US" dirty="0" smtClean="0"/>
            </a:br>
            <a:endParaRPr lang="en-US" dirty="0" smtClean="0"/>
          </a:p>
          <a:p>
            <a:pPr>
              <a:buNone/>
            </a:pPr>
            <a:r>
              <a:rPr lang="en-US" b="1" dirty="0" smtClean="0"/>
              <a:t>3) Why do cigarette makers compare cigarette smoking with coffee drinking?</a:t>
            </a:r>
          </a:p>
          <a:p>
            <a:pPr>
              <a:buNone/>
            </a:pPr>
            <a:r>
              <a:rPr lang="en-US" dirty="0" smtClean="0"/>
              <a:t>  </a:t>
            </a:r>
            <a:r>
              <a:rPr lang="en-US" b="1" dirty="0" smtClean="0"/>
              <a:t>a. Because both are customary practices people do</a:t>
            </a:r>
          </a:p>
          <a:p>
            <a:pPr>
              <a:buNone/>
            </a:pPr>
            <a:r>
              <a:rPr lang="en-US" dirty="0" smtClean="0"/>
              <a:t>  b. Because they are both better than eating donuts</a:t>
            </a:r>
          </a:p>
          <a:p>
            <a:pPr>
              <a:buNone/>
            </a:pPr>
            <a:r>
              <a:rPr lang="en-US" dirty="0" smtClean="0"/>
              <a:t>  c. Because neither are really nice habits</a:t>
            </a:r>
          </a:p>
          <a:p>
            <a:pPr>
              <a:buNone/>
            </a:pPr>
            <a:r>
              <a:rPr lang="en-US" dirty="0" smtClean="0"/>
              <a:t>  d. Because both add an addictive substance to their product</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As used in line 18 the word "entice" means?</a:t>
            </a:r>
          </a:p>
          <a:p>
            <a:pPr>
              <a:buNone/>
            </a:pPr>
            <a:r>
              <a:rPr lang="en-US" dirty="0" smtClean="0"/>
              <a:t>  a. To offer free</a:t>
            </a:r>
          </a:p>
          <a:p>
            <a:pPr>
              <a:buNone/>
            </a:pPr>
            <a:r>
              <a:rPr lang="en-US" dirty="0" smtClean="0"/>
              <a:t>  b. To attract</a:t>
            </a:r>
          </a:p>
          <a:p>
            <a:pPr>
              <a:buNone/>
            </a:pPr>
            <a:r>
              <a:rPr lang="en-US" dirty="0" smtClean="0"/>
              <a:t>  c. To addict</a:t>
            </a:r>
          </a:p>
          <a:p>
            <a:pPr>
              <a:buNone/>
            </a:pPr>
            <a:r>
              <a:rPr lang="en-US" dirty="0" smtClean="0"/>
              <a:t>  d. To show</a:t>
            </a:r>
            <a:br>
              <a:rPr lang="en-US" dirty="0" smtClean="0"/>
            </a:br>
            <a:endParaRPr lang="en-US" dirty="0" smtClean="0"/>
          </a:p>
          <a:p>
            <a:pPr>
              <a:buNone/>
            </a:pPr>
            <a:r>
              <a:rPr lang="en-US" b="1" dirty="0" smtClean="0"/>
              <a:t>5) The author implies in the passage that cigarette manufacturers do?</a:t>
            </a:r>
          </a:p>
          <a:p>
            <a:pPr>
              <a:buNone/>
            </a:pPr>
            <a:r>
              <a:rPr lang="en-US" dirty="0" smtClean="0"/>
              <a:t>  a. Try to avoid making cigarettes addictive</a:t>
            </a:r>
          </a:p>
          <a:p>
            <a:pPr>
              <a:buNone/>
            </a:pPr>
            <a:r>
              <a:rPr lang="en-US" dirty="0" smtClean="0"/>
              <a:t>  b. Succeed in making cigarette smoking like eating donuts</a:t>
            </a:r>
          </a:p>
          <a:p>
            <a:pPr>
              <a:buNone/>
            </a:pPr>
            <a:r>
              <a:rPr lang="en-US" dirty="0" smtClean="0"/>
              <a:t>  c. Have an addictive product</a:t>
            </a:r>
          </a:p>
          <a:p>
            <a:pPr>
              <a:buNone/>
            </a:pPr>
            <a:r>
              <a:rPr lang="en-US" dirty="0" smtClean="0"/>
              <a:t>  d. Worry about how addictive their products are</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As used in line 18 the word "entice" means?</a:t>
            </a:r>
          </a:p>
          <a:p>
            <a:pPr>
              <a:buNone/>
            </a:pPr>
            <a:r>
              <a:rPr lang="en-US" dirty="0" smtClean="0"/>
              <a:t>  a. To offer free</a:t>
            </a:r>
          </a:p>
          <a:p>
            <a:pPr>
              <a:buNone/>
            </a:pPr>
            <a:r>
              <a:rPr lang="en-US" b="1" dirty="0" smtClean="0"/>
              <a:t>  b. To attract</a:t>
            </a:r>
          </a:p>
          <a:p>
            <a:pPr>
              <a:buNone/>
            </a:pPr>
            <a:r>
              <a:rPr lang="en-US" dirty="0" smtClean="0"/>
              <a:t>  c. To addict</a:t>
            </a:r>
          </a:p>
          <a:p>
            <a:pPr>
              <a:buNone/>
            </a:pPr>
            <a:r>
              <a:rPr lang="en-US" dirty="0" smtClean="0"/>
              <a:t>  d. To show</a:t>
            </a:r>
            <a:br>
              <a:rPr lang="en-US" dirty="0" smtClean="0"/>
            </a:br>
            <a:endParaRPr lang="en-US" dirty="0" smtClean="0"/>
          </a:p>
          <a:p>
            <a:pPr>
              <a:buNone/>
            </a:pPr>
            <a:r>
              <a:rPr lang="en-US" b="1" dirty="0" smtClean="0"/>
              <a:t>5) The author implies in the passage that cigarette manufacturers do?</a:t>
            </a:r>
          </a:p>
          <a:p>
            <a:pPr>
              <a:buNone/>
            </a:pPr>
            <a:r>
              <a:rPr lang="en-US" dirty="0" smtClean="0"/>
              <a:t>  a. Try to avoid making cigarettes addictive</a:t>
            </a:r>
          </a:p>
          <a:p>
            <a:pPr>
              <a:buNone/>
            </a:pPr>
            <a:r>
              <a:rPr lang="en-US" dirty="0" smtClean="0"/>
              <a:t>  b. Succeed in making cigarette smoking like eating donuts</a:t>
            </a:r>
          </a:p>
          <a:p>
            <a:pPr>
              <a:buNone/>
            </a:pPr>
            <a:r>
              <a:rPr lang="en-US" dirty="0" smtClean="0"/>
              <a:t>  </a:t>
            </a:r>
            <a:r>
              <a:rPr lang="en-US" b="1" dirty="0" smtClean="0"/>
              <a:t>c. Have an addictive product</a:t>
            </a:r>
          </a:p>
          <a:p>
            <a:pPr>
              <a:buNone/>
            </a:pPr>
            <a:r>
              <a:rPr lang="en-US" dirty="0" smtClean="0"/>
              <a:t>  d. Worry about how addictive their products are</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a:t>
            </a:r>
            <a:r>
              <a:rPr lang="en-US" sz="2000" b="1" dirty="0" smtClean="0">
                <a:solidFill>
                  <a:schemeClr val="accent2">
                    <a:lumMod val="75000"/>
                  </a:schemeClr>
                </a:solidFill>
              </a:rPr>
              <a:t>Read the </a:t>
            </a:r>
            <a:r>
              <a:rPr lang="en-US" sz="2000" b="1" dirty="0" smtClean="0">
                <a:solidFill>
                  <a:schemeClr val="accent2">
                    <a:lumMod val="75000"/>
                  </a:schemeClr>
                </a:solidFill>
              </a:rPr>
              <a:t>passage No:1  </a:t>
            </a:r>
            <a:r>
              <a:rPr lang="en-US" sz="2000" b="1" dirty="0" smtClean="0">
                <a:solidFill>
                  <a:schemeClr val="accent2">
                    <a:lumMod val="75000"/>
                  </a:schemeClr>
                </a:solidFill>
              </a:rPr>
              <a:t>and answer the questions</a:t>
            </a:r>
          </a:p>
          <a:p>
            <a:pPr>
              <a:buNone/>
            </a:pPr>
            <a:endParaRPr lang="en-US" dirty="0" smtClean="0"/>
          </a:p>
          <a:p>
            <a:pPr>
              <a:buNone/>
            </a:pPr>
            <a:r>
              <a:rPr lang="en-US" dirty="0" smtClean="0"/>
              <a:t>   Another common blues instrument that flourished in the rural South during the 1920s and 1930s was the blues harp or harmonica. It was played mainly in bands called jug bands that commonly performed on street corners, in saloons, and at country stores. </a:t>
            </a:r>
            <a:endParaRPr lang="en-US" dirty="0" smtClean="0"/>
          </a:p>
          <a:p>
            <a:pPr>
              <a:buNone/>
            </a:pPr>
            <a:endParaRPr lang="en-US" dirty="0"/>
          </a:p>
          <a:p>
            <a:pPr>
              <a:buNone/>
            </a:pPr>
            <a:r>
              <a:rPr lang="en-US" dirty="0" smtClean="0"/>
              <a:t>Jug </a:t>
            </a:r>
            <a:r>
              <a:rPr lang="en-US" dirty="0" smtClean="0"/>
              <a:t>bands used a variety of instruments including the banjo, guitar, washboard, kazoo, fiddle, jugs, and blues harp. In these bands, the blues harp was used primarily for melodic and rhythmic support. </a:t>
            </a:r>
            <a:endParaRPr lang="en-US" dirty="0" smtClean="0"/>
          </a:p>
          <a:p>
            <a:pPr>
              <a:buNone/>
            </a:pPr>
            <a:endParaRPr lang="en-US" dirty="0"/>
          </a:p>
          <a:p>
            <a:pPr>
              <a:buNone/>
            </a:pPr>
            <a:r>
              <a:rPr lang="en-US" dirty="0" smtClean="0"/>
              <a:t>The </a:t>
            </a:r>
            <a:r>
              <a:rPr lang="en-US" dirty="0" smtClean="0"/>
              <a:t>earliest evidence of the harp used as a solo or lead instrument in the jug bands was in the late 1920s, as heard in the recordings of George  "Bullet" Williams. Other good harpmen, such as Sonny Terry, Little Walter, and Sonny Boy Williamson, followed Williams, revolutionizing the harp's role as a lead instrument.</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What does the passage mainly discuss?</a:t>
            </a:r>
          </a:p>
          <a:p>
            <a:pPr>
              <a:buNone/>
            </a:pPr>
            <a:r>
              <a:rPr lang="en-US" dirty="0" smtClean="0"/>
              <a:t>  a. Twentieth-century music of the South</a:t>
            </a:r>
          </a:p>
          <a:p>
            <a:pPr>
              <a:buNone/>
            </a:pPr>
            <a:r>
              <a:rPr lang="en-US" dirty="0" smtClean="0"/>
              <a:t>  b. A change in the role of the blues harp</a:t>
            </a:r>
          </a:p>
          <a:p>
            <a:pPr>
              <a:buNone/>
            </a:pPr>
            <a:r>
              <a:rPr lang="en-US" dirty="0" smtClean="0"/>
              <a:t>  c. Good harpmen of the traditional blues harp</a:t>
            </a:r>
          </a:p>
          <a:p>
            <a:pPr>
              <a:buNone/>
            </a:pPr>
            <a:r>
              <a:rPr lang="en-US" dirty="0" smtClean="0"/>
              <a:t>  d. The variety of instruments in jug bands</a:t>
            </a:r>
            <a:br>
              <a:rPr lang="en-US" dirty="0" smtClean="0"/>
            </a:br>
            <a:endParaRPr lang="en-US" dirty="0" smtClean="0"/>
          </a:p>
          <a:p>
            <a:pPr>
              <a:buNone/>
            </a:pPr>
            <a:r>
              <a:rPr lang="en-US" b="1" dirty="0" smtClean="0"/>
              <a:t>2) The blues harp is another name for the</a:t>
            </a:r>
          </a:p>
          <a:p>
            <a:pPr>
              <a:buNone/>
            </a:pPr>
            <a:r>
              <a:rPr lang="en-US" dirty="0" smtClean="0"/>
              <a:t>  a. Harpsichord</a:t>
            </a:r>
          </a:p>
          <a:p>
            <a:pPr>
              <a:buNone/>
            </a:pPr>
            <a:r>
              <a:rPr lang="en-US" dirty="0" smtClean="0"/>
              <a:t>  b. Guitar</a:t>
            </a:r>
          </a:p>
          <a:p>
            <a:pPr>
              <a:buNone/>
            </a:pPr>
            <a:r>
              <a:rPr lang="en-US" dirty="0" smtClean="0"/>
              <a:t>  c. Harmonica</a:t>
            </a:r>
          </a:p>
          <a:p>
            <a:pPr>
              <a:buNone/>
            </a:pPr>
            <a:r>
              <a:rPr lang="en-US" dirty="0" smtClean="0"/>
              <a:t>  d. Banjo</a:t>
            </a:r>
            <a:br>
              <a:rPr lang="en-US" dirty="0" smtClean="0"/>
            </a:br>
            <a:endParaRPr lang="en-US" dirty="0" smtClean="0"/>
          </a:p>
          <a:p>
            <a:pPr>
              <a:buNone/>
            </a:pPr>
            <a:r>
              <a:rPr lang="en-US" b="1" dirty="0" smtClean="0"/>
              <a:t>3) The word "flourished" as used in line 1 could best be replaced by which of the following?</a:t>
            </a:r>
          </a:p>
          <a:p>
            <a:pPr>
              <a:buNone/>
            </a:pPr>
            <a:r>
              <a:rPr lang="en-US" dirty="0" smtClean="0"/>
              <a:t>  a. Began to burgeon</a:t>
            </a:r>
          </a:p>
          <a:p>
            <a:pPr>
              <a:buNone/>
            </a:pPr>
            <a:r>
              <a:rPr lang="en-US" dirty="0" smtClean="0"/>
              <a:t>  b. Was profound</a:t>
            </a:r>
          </a:p>
          <a:p>
            <a:pPr>
              <a:buNone/>
            </a:pPr>
            <a:r>
              <a:rPr lang="en-US" dirty="0" smtClean="0"/>
              <a:t>  c. Appeared</a:t>
            </a:r>
          </a:p>
          <a:p>
            <a:pPr>
              <a:buNone/>
            </a:pPr>
            <a:r>
              <a:rPr lang="en-US" dirty="0" smtClean="0"/>
              <a:t>  d. Entertained</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What does the passage mainly discuss?</a:t>
            </a:r>
          </a:p>
          <a:p>
            <a:pPr>
              <a:buNone/>
            </a:pPr>
            <a:r>
              <a:rPr lang="en-US" dirty="0" smtClean="0"/>
              <a:t>  a. Twentieth-century music of the South</a:t>
            </a:r>
          </a:p>
          <a:p>
            <a:pPr>
              <a:buNone/>
            </a:pPr>
            <a:r>
              <a:rPr lang="en-US" dirty="0" smtClean="0"/>
              <a:t>  </a:t>
            </a:r>
            <a:r>
              <a:rPr lang="en-US" b="1" dirty="0" smtClean="0"/>
              <a:t>b. A change in the role of the blues harp</a:t>
            </a:r>
          </a:p>
          <a:p>
            <a:pPr>
              <a:buNone/>
            </a:pPr>
            <a:r>
              <a:rPr lang="en-US" dirty="0" smtClean="0"/>
              <a:t>  c. Good harpmen of the traditional blues harp</a:t>
            </a:r>
          </a:p>
          <a:p>
            <a:pPr>
              <a:buNone/>
            </a:pPr>
            <a:r>
              <a:rPr lang="en-US" dirty="0" smtClean="0"/>
              <a:t>  d. The variety of instruments in jug bands</a:t>
            </a:r>
            <a:br>
              <a:rPr lang="en-US" dirty="0" smtClean="0"/>
            </a:br>
            <a:endParaRPr lang="en-US" dirty="0" smtClean="0"/>
          </a:p>
          <a:p>
            <a:pPr>
              <a:buNone/>
            </a:pPr>
            <a:r>
              <a:rPr lang="en-US" b="1" dirty="0" smtClean="0"/>
              <a:t>2) The blues harp is another name for the</a:t>
            </a:r>
          </a:p>
          <a:p>
            <a:pPr>
              <a:buNone/>
            </a:pPr>
            <a:r>
              <a:rPr lang="en-US" dirty="0" smtClean="0"/>
              <a:t>  a. Harpsichord</a:t>
            </a:r>
          </a:p>
          <a:p>
            <a:pPr>
              <a:buNone/>
            </a:pPr>
            <a:r>
              <a:rPr lang="en-US" dirty="0" smtClean="0"/>
              <a:t>  b. Guitar</a:t>
            </a:r>
          </a:p>
          <a:p>
            <a:pPr>
              <a:buNone/>
            </a:pPr>
            <a:r>
              <a:rPr lang="en-US" b="1" dirty="0" smtClean="0"/>
              <a:t>  c. Harmonica</a:t>
            </a:r>
          </a:p>
          <a:p>
            <a:pPr>
              <a:buNone/>
            </a:pPr>
            <a:r>
              <a:rPr lang="en-US" dirty="0" smtClean="0"/>
              <a:t>  d. Banjo</a:t>
            </a:r>
            <a:br>
              <a:rPr lang="en-US" dirty="0" smtClean="0"/>
            </a:br>
            <a:endParaRPr lang="en-US" dirty="0" smtClean="0"/>
          </a:p>
          <a:p>
            <a:pPr>
              <a:buNone/>
            </a:pPr>
            <a:r>
              <a:rPr lang="en-US" b="1" dirty="0" smtClean="0"/>
              <a:t>3) The word "flourished" as used in line 1 could best be replaced by which of the following?</a:t>
            </a:r>
          </a:p>
          <a:p>
            <a:pPr>
              <a:buNone/>
            </a:pPr>
            <a:r>
              <a:rPr lang="en-US" dirty="0" smtClean="0"/>
              <a:t>  </a:t>
            </a:r>
            <a:r>
              <a:rPr lang="en-US" b="1" dirty="0" smtClean="0"/>
              <a:t>a. Began to burgeon</a:t>
            </a:r>
          </a:p>
          <a:p>
            <a:pPr>
              <a:buNone/>
            </a:pPr>
            <a:r>
              <a:rPr lang="en-US" dirty="0" smtClean="0"/>
              <a:t>  b. Was profound</a:t>
            </a:r>
          </a:p>
          <a:p>
            <a:pPr>
              <a:buNone/>
            </a:pPr>
            <a:r>
              <a:rPr lang="en-US" dirty="0" smtClean="0"/>
              <a:t>  c. Appeared</a:t>
            </a:r>
          </a:p>
          <a:p>
            <a:pPr>
              <a:buNone/>
            </a:pPr>
            <a:r>
              <a:rPr lang="en-US" dirty="0" smtClean="0"/>
              <a:t>  d. Entertained</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According to the author, when was the harp first used as a lead instrument?</a:t>
            </a:r>
          </a:p>
          <a:p>
            <a:pPr>
              <a:buNone/>
            </a:pPr>
            <a:r>
              <a:rPr lang="en-US" dirty="0" smtClean="0"/>
              <a:t>  a. 1920-1925</a:t>
            </a:r>
          </a:p>
          <a:p>
            <a:pPr>
              <a:buNone/>
            </a:pPr>
            <a:r>
              <a:rPr lang="en-US" dirty="0" smtClean="0"/>
              <a:t>  b. 1925-1930</a:t>
            </a:r>
          </a:p>
          <a:p>
            <a:pPr>
              <a:buNone/>
            </a:pPr>
            <a:r>
              <a:rPr lang="en-US" dirty="0" smtClean="0"/>
              <a:t>  c. 1930-1935</a:t>
            </a:r>
          </a:p>
          <a:p>
            <a:pPr>
              <a:buNone/>
            </a:pPr>
            <a:r>
              <a:rPr lang="en-US" dirty="0" smtClean="0"/>
              <a:t>  d. 1935-1940</a:t>
            </a:r>
          </a:p>
          <a:p>
            <a:endParaRPr lang="en-US" dirty="0" smtClean="0"/>
          </a:p>
          <a:p>
            <a:pPr>
              <a:buNone/>
            </a:pPr>
            <a:r>
              <a:rPr lang="en-US" b="1" dirty="0" smtClean="0"/>
              <a:t>5) Which of the following would most likely be the topic of the previous paragraph?</a:t>
            </a:r>
          </a:p>
          <a:p>
            <a:pPr>
              <a:buNone/>
            </a:pPr>
            <a:r>
              <a:rPr lang="en-US" dirty="0" smtClean="0"/>
              <a:t>  a. The use of instruments for rhythmic support in rural southern music in the 1920s</a:t>
            </a:r>
          </a:p>
          <a:p>
            <a:pPr>
              <a:buNone/>
            </a:pPr>
            <a:r>
              <a:rPr lang="en-US" dirty="0" smtClean="0"/>
              <a:t>  b. Lead instruments in rural southern music of the 1920s</a:t>
            </a:r>
          </a:p>
          <a:p>
            <a:pPr>
              <a:buNone/>
            </a:pPr>
            <a:r>
              <a:rPr lang="en-US" dirty="0" smtClean="0"/>
              <a:t>  c. Music in the American rural South before 1920</a:t>
            </a:r>
          </a:p>
          <a:p>
            <a:pPr>
              <a:buNone/>
            </a:pPr>
            <a:r>
              <a:rPr lang="en-US" dirty="0" smtClean="0"/>
              <a:t>  d. Jug bands and their role in 1920s southern music</a:t>
            </a:r>
            <a:br>
              <a:rPr lang="en-US" dirty="0" smtClean="0"/>
            </a:br>
            <a:endParaRPr lang="en-US" dirty="0" smtClean="0"/>
          </a:p>
          <a:p>
            <a:pPr>
              <a:buNone/>
            </a:pPr>
            <a:r>
              <a:rPr lang="en-US" b="1" dirty="0" smtClean="0"/>
              <a:t>6) According to the passage, jug bands were likely to perform in all of the following places EXCEPT</a:t>
            </a:r>
          </a:p>
          <a:p>
            <a:pPr>
              <a:buNone/>
            </a:pPr>
            <a:r>
              <a:rPr lang="en-US" dirty="0" smtClean="0"/>
              <a:t>  a. On street corners</a:t>
            </a:r>
          </a:p>
          <a:p>
            <a:pPr>
              <a:buNone/>
            </a:pPr>
            <a:r>
              <a:rPr lang="en-US" dirty="0" smtClean="0"/>
              <a:t>  b. At country suppers</a:t>
            </a:r>
          </a:p>
          <a:p>
            <a:pPr>
              <a:buNone/>
            </a:pPr>
            <a:r>
              <a:rPr lang="en-US" dirty="0" smtClean="0"/>
              <a:t>  c. In concert halls</a:t>
            </a:r>
          </a:p>
          <a:p>
            <a:pPr>
              <a:buNone/>
            </a:pPr>
            <a:r>
              <a:rPr lang="en-US" dirty="0" smtClean="0"/>
              <a:t>  d. In saloons</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4) According to the author, when was the harp first used as a lead instrument?</a:t>
            </a:r>
          </a:p>
          <a:p>
            <a:pPr>
              <a:buNone/>
            </a:pPr>
            <a:r>
              <a:rPr lang="en-US" dirty="0" smtClean="0"/>
              <a:t>  a. 1920-1925</a:t>
            </a:r>
          </a:p>
          <a:p>
            <a:pPr>
              <a:buNone/>
            </a:pPr>
            <a:r>
              <a:rPr lang="en-US" dirty="0" smtClean="0"/>
              <a:t>  </a:t>
            </a:r>
            <a:r>
              <a:rPr lang="en-US" b="1" dirty="0" smtClean="0"/>
              <a:t>b. 1925-1930</a:t>
            </a:r>
          </a:p>
          <a:p>
            <a:pPr>
              <a:buNone/>
            </a:pPr>
            <a:r>
              <a:rPr lang="en-US" dirty="0" smtClean="0"/>
              <a:t>  c. 1930-1935</a:t>
            </a:r>
          </a:p>
          <a:p>
            <a:pPr>
              <a:buNone/>
            </a:pPr>
            <a:r>
              <a:rPr lang="en-US" dirty="0" smtClean="0"/>
              <a:t>  d. 1935-1940</a:t>
            </a:r>
          </a:p>
          <a:p>
            <a:endParaRPr lang="en-US" dirty="0" smtClean="0"/>
          </a:p>
          <a:p>
            <a:pPr>
              <a:buNone/>
            </a:pPr>
            <a:r>
              <a:rPr lang="en-US" b="1" dirty="0" smtClean="0"/>
              <a:t>5) Which of the following would most likely be the topic of the previous paragraph?</a:t>
            </a:r>
          </a:p>
          <a:p>
            <a:pPr>
              <a:buNone/>
            </a:pPr>
            <a:r>
              <a:rPr lang="en-US" dirty="0" smtClean="0"/>
              <a:t>  a. The use of instruments for rhythmic support in rural southern music in the 1920s</a:t>
            </a:r>
          </a:p>
          <a:p>
            <a:pPr>
              <a:buNone/>
            </a:pPr>
            <a:r>
              <a:rPr lang="en-US" b="1" dirty="0" smtClean="0"/>
              <a:t>  b. Lead instruments in rural southern music of the 1920s</a:t>
            </a:r>
          </a:p>
          <a:p>
            <a:pPr>
              <a:buNone/>
            </a:pPr>
            <a:r>
              <a:rPr lang="en-US" dirty="0" smtClean="0"/>
              <a:t>  c. Music in the American rural South before 1920</a:t>
            </a:r>
          </a:p>
          <a:p>
            <a:pPr>
              <a:buNone/>
            </a:pPr>
            <a:r>
              <a:rPr lang="en-US" dirty="0" smtClean="0"/>
              <a:t>  d. Jug bands and their role in 1920s southern music</a:t>
            </a:r>
            <a:br>
              <a:rPr lang="en-US" dirty="0" smtClean="0"/>
            </a:br>
            <a:endParaRPr lang="en-US" dirty="0" smtClean="0"/>
          </a:p>
          <a:p>
            <a:pPr>
              <a:buNone/>
            </a:pPr>
            <a:r>
              <a:rPr lang="en-US" b="1" dirty="0" smtClean="0"/>
              <a:t>6) According to the passage, jug bands were likely to perform in all of the following places EXCEPT</a:t>
            </a:r>
          </a:p>
          <a:p>
            <a:pPr>
              <a:buNone/>
            </a:pPr>
            <a:r>
              <a:rPr lang="en-US" dirty="0" smtClean="0"/>
              <a:t>  a. On street corners</a:t>
            </a:r>
          </a:p>
          <a:p>
            <a:pPr>
              <a:buNone/>
            </a:pPr>
            <a:r>
              <a:rPr lang="en-US" dirty="0" smtClean="0"/>
              <a:t>  b. At country suppers</a:t>
            </a:r>
          </a:p>
          <a:p>
            <a:pPr>
              <a:buNone/>
            </a:pPr>
            <a:r>
              <a:rPr lang="en-US" b="1" dirty="0" smtClean="0"/>
              <a:t>  c. In concert halls</a:t>
            </a:r>
          </a:p>
          <a:p>
            <a:pPr>
              <a:buNone/>
            </a:pPr>
            <a:r>
              <a:rPr lang="en-US" dirty="0" smtClean="0"/>
              <a:t>  d. In saloons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dirty="0" smtClean="0"/>
              <a:t>                              </a:t>
            </a:r>
            <a:r>
              <a:rPr lang="en-US" sz="2000" b="1" dirty="0" smtClean="0">
                <a:solidFill>
                  <a:schemeClr val="accent2">
                    <a:lumMod val="75000"/>
                  </a:schemeClr>
                </a:solidFill>
              </a:rPr>
              <a:t>Read the </a:t>
            </a:r>
            <a:r>
              <a:rPr lang="en-US" sz="2000" b="1" dirty="0" smtClean="0">
                <a:solidFill>
                  <a:schemeClr val="accent2">
                    <a:lumMod val="75000"/>
                  </a:schemeClr>
                </a:solidFill>
              </a:rPr>
              <a:t>passage No:2  </a:t>
            </a:r>
            <a:r>
              <a:rPr lang="en-US" sz="2000" b="1" dirty="0" smtClean="0">
                <a:solidFill>
                  <a:schemeClr val="accent2">
                    <a:lumMod val="75000"/>
                  </a:schemeClr>
                </a:solidFill>
              </a:rPr>
              <a:t>and answer the questions </a:t>
            </a:r>
          </a:p>
          <a:p>
            <a:pPr>
              <a:buNone/>
            </a:pPr>
            <a:r>
              <a:rPr lang="en-US" dirty="0" smtClean="0"/>
              <a:t> Scientists </a:t>
            </a:r>
            <a:r>
              <a:rPr lang="en-US" dirty="0" smtClean="0"/>
              <a:t>believe they now have scientific evidence to prove that ecosystems work better when there is a greater variety of species within them. This bio-diversity is being lost destroying natural mechanisms that could repair the damage caused by </a:t>
            </a:r>
            <a:r>
              <a:rPr lang="en-US" dirty="0" smtClean="0"/>
              <a:t>man.</a:t>
            </a:r>
          </a:p>
          <a:p>
            <a:pPr>
              <a:buNone/>
            </a:pPr>
            <a:endParaRPr lang="en-US" dirty="0" smtClean="0"/>
          </a:p>
          <a:p>
            <a:pPr>
              <a:buNone/>
            </a:pPr>
            <a:r>
              <a:rPr lang="en-US" dirty="0" smtClean="0"/>
              <a:t>Findings </a:t>
            </a:r>
            <a:r>
              <a:rPr lang="en-US" dirty="0" smtClean="0"/>
              <a:t>show that losing plants and animals is not only reducing our quality of life but actually endangering our very existence. We cut down rich rain-forests and replace them with one species plantations, such as pine and eucalyptus. </a:t>
            </a:r>
            <a:endParaRPr lang="en-US" dirty="0" smtClean="0"/>
          </a:p>
          <a:p>
            <a:pPr>
              <a:buNone/>
            </a:pPr>
            <a:endParaRPr lang="en-US" dirty="0"/>
          </a:p>
          <a:p>
            <a:pPr>
              <a:buNone/>
            </a:pPr>
            <a:r>
              <a:rPr lang="en-US" dirty="0" smtClean="0"/>
              <a:t>We </a:t>
            </a:r>
            <a:r>
              <a:rPr lang="en-US" dirty="0" smtClean="0"/>
              <a:t>plough up meadows rich in different  grasses and herbs and replace them with one grass, for instance rye or wheat.</a:t>
            </a:r>
            <a:br>
              <a:rPr lang="en-US" dirty="0" smtClean="0"/>
            </a:br>
            <a:r>
              <a:rPr lang="en-US" dirty="0" smtClean="0"/>
              <a:t/>
            </a:r>
            <a:br>
              <a:rPr lang="en-US" dirty="0" smtClean="0"/>
            </a:br>
            <a:r>
              <a:rPr lang="en-US" dirty="0" smtClean="0"/>
              <a:t>When a natural ecosystem is simplified the basic processes in the ecosystem are altered and even damaged. Without their bio-diversity they are not able to serve as the natural cleaners of our planet. No longer are they able to absorb the carbon dioxide that is being produced in excess. </a:t>
            </a:r>
            <a:endParaRPr lang="en-US" dirty="0" smtClean="0"/>
          </a:p>
          <a:p>
            <a:pPr>
              <a:buNone/>
            </a:pPr>
            <a:endParaRPr lang="en-US" dirty="0" smtClean="0"/>
          </a:p>
          <a:p>
            <a:pPr>
              <a:buNone/>
            </a:pPr>
            <a:r>
              <a:rPr lang="en-US" dirty="0" smtClean="0"/>
              <a:t>The </a:t>
            </a:r>
            <a:r>
              <a:rPr lang="en-US" dirty="0" smtClean="0"/>
              <a:t>result is global warming, caused by the increase in the "greenhouse effect", and ultimately, or even sooner, there will be a change in the world's climate.</a:t>
            </a:r>
            <a:endParaRPr lang="en-US" b="1" dirty="0" smtClean="0">
              <a:solidFill>
                <a:schemeClr val="accent2">
                  <a:lumMod val="75000"/>
                </a:schemeClr>
              </a:solidFill>
            </a:endParaRPr>
          </a:p>
          <a:p>
            <a:pPr>
              <a:buNone/>
            </a:pPr>
            <a:endParaRPr lang="en-US" sz="2000" b="1" dirty="0" smtClean="0">
              <a:solidFill>
                <a:schemeClr val="accent2">
                  <a:lumMod val="75000"/>
                </a:schemeClr>
              </a:solidFill>
            </a:endParaRPr>
          </a:p>
          <a:p>
            <a:pPr>
              <a:buNone/>
            </a:pPr>
            <a:endParaRPr lang="en-US" sz="2000" b="1" dirty="0">
              <a:solidFill>
                <a:schemeClr val="accent2">
                  <a:lumMod val="75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Which of the following is the best title for the passage?</a:t>
            </a:r>
          </a:p>
          <a:p>
            <a:pPr>
              <a:buNone/>
            </a:pPr>
            <a:r>
              <a:rPr lang="en-US" dirty="0" smtClean="0"/>
              <a:t>  a. How Ecosystems Work Better</a:t>
            </a:r>
          </a:p>
          <a:p>
            <a:pPr>
              <a:buNone/>
            </a:pPr>
            <a:r>
              <a:rPr lang="en-US" dirty="0" smtClean="0"/>
              <a:t>  b. The Variety of Species</a:t>
            </a:r>
          </a:p>
          <a:p>
            <a:pPr>
              <a:buNone/>
            </a:pPr>
            <a:r>
              <a:rPr lang="en-US" dirty="0" smtClean="0"/>
              <a:t>  c. The Loss of Biodiversity</a:t>
            </a:r>
          </a:p>
          <a:p>
            <a:pPr>
              <a:buNone/>
            </a:pPr>
            <a:r>
              <a:rPr lang="en-US" dirty="0" smtClean="0"/>
              <a:t>  d. Natural Mechanisms</a:t>
            </a:r>
            <a:br>
              <a:rPr lang="en-US" dirty="0" smtClean="0"/>
            </a:br>
            <a:endParaRPr lang="en-US" dirty="0" smtClean="0"/>
          </a:p>
          <a:p>
            <a:pPr>
              <a:buNone/>
            </a:pPr>
            <a:r>
              <a:rPr lang="en-US" b="1" dirty="0" smtClean="0"/>
              <a:t>2) Which of the following is NOT a species used to replace a rich ecosystem?</a:t>
            </a:r>
          </a:p>
          <a:p>
            <a:pPr>
              <a:buNone/>
            </a:pPr>
            <a:r>
              <a:rPr lang="en-US" dirty="0" smtClean="0"/>
              <a:t>  a. Pine</a:t>
            </a:r>
          </a:p>
          <a:p>
            <a:pPr>
              <a:buNone/>
            </a:pPr>
            <a:r>
              <a:rPr lang="en-US" dirty="0" smtClean="0"/>
              <a:t>  b. Herbs</a:t>
            </a:r>
          </a:p>
          <a:p>
            <a:pPr>
              <a:buNone/>
            </a:pPr>
            <a:r>
              <a:rPr lang="en-US" dirty="0" smtClean="0"/>
              <a:t>  c. Eucalyptus</a:t>
            </a:r>
          </a:p>
          <a:p>
            <a:pPr>
              <a:buNone/>
            </a:pPr>
            <a:r>
              <a:rPr lang="en-US" dirty="0" smtClean="0"/>
              <a:t>  d. Rye</a:t>
            </a:r>
            <a:br>
              <a:rPr lang="en-US" dirty="0" smtClean="0"/>
            </a:br>
            <a:endParaRPr lang="en-US" dirty="0" smtClean="0"/>
          </a:p>
          <a:p>
            <a:pPr>
              <a:buNone/>
            </a:pPr>
            <a:r>
              <a:rPr lang="en-US" b="1" dirty="0" smtClean="0"/>
              <a:t>3) What is the purpose of paragraph 2?</a:t>
            </a:r>
          </a:p>
          <a:p>
            <a:pPr>
              <a:buNone/>
            </a:pPr>
            <a:r>
              <a:rPr lang="en-US" dirty="0" smtClean="0"/>
              <a:t>  a. To give examples of the loss of biodiversity</a:t>
            </a:r>
          </a:p>
          <a:p>
            <a:pPr>
              <a:buNone/>
            </a:pPr>
            <a:r>
              <a:rPr lang="en-US" dirty="0" smtClean="0"/>
              <a:t>  b. To show natural mechanisms at work</a:t>
            </a:r>
          </a:p>
          <a:p>
            <a:pPr>
              <a:buNone/>
            </a:pPr>
            <a:r>
              <a:rPr lang="en-US" dirty="0" smtClean="0"/>
              <a:t>  c. To give examples of varieties of species</a:t>
            </a:r>
          </a:p>
          <a:p>
            <a:pPr>
              <a:buNone/>
            </a:pPr>
            <a:r>
              <a:rPr lang="en-US" dirty="0" smtClean="0"/>
              <a:t>  d. To show how ecosystems can work better</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r>
              <a:rPr lang="en-US" b="1" dirty="0" smtClean="0"/>
              <a:t>1) Which of the following is the best title for the passage?</a:t>
            </a:r>
          </a:p>
          <a:p>
            <a:pPr>
              <a:buNone/>
            </a:pPr>
            <a:r>
              <a:rPr lang="en-US" dirty="0" smtClean="0"/>
              <a:t>  a. How Ecosystems Work Better</a:t>
            </a:r>
          </a:p>
          <a:p>
            <a:pPr>
              <a:buNone/>
            </a:pPr>
            <a:r>
              <a:rPr lang="en-US" dirty="0" smtClean="0"/>
              <a:t>  b. The Variety of Species</a:t>
            </a:r>
          </a:p>
          <a:p>
            <a:pPr>
              <a:buNone/>
            </a:pPr>
            <a:r>
              <a:rPr lang="en-US" dirty="0" smtClean="0"/>
              <a:t>  </a:t>
            </a:r>
            <a:r>
              <a:rPr lang="en-US" b="1" dirty="0" smtClean="0"/>
              <a:t>c. The Loss of Biodiversity</a:t>
            </a:r>
          </a:p>
          <a:p>
            <a:pPr>
              <a:buNone/>
            </a:pPr>
            <a:r>
              <a:rPr lang="en-US" dirty="0" smtClean="0"/>
              <a:t>  d. Natural Mechanisms</a:t>
            </a:r>
            <a:br>
              <a:rPr lang="en-US" dirty="0" smtClean="0"/>
            </a:br>
            <a:endParaRPr lang="en-US" dirty="0" smtClean="0"/>
          </a:p>
          <a:p>
            <a:pPr>
              <a:buNone/>
            </a:pPr>
            <a:r>
              <a:rPr lang="en-US" b="1" dirty="0" smtClean="0"/>
              <a:t>2) Which of the following is NOT a species used to replace a rich ecosystem?</a:t>
            </a:r>
          </a:p>
          <a:p>
            <a:pPr>
              <a:buNone/>
            </a:pPr>
            <a:r>
              <a:rPr lang="en-US" dirty="0" smtClean="0"/>
              <a:t>  a. Pine</a:t>
            </a:r>
          </a:p>
          <a:p>
            <a:pPr>
              <a:buNone/>
            </a:pPr>
            <a:r>
              <a:rPr lang="en-US" dirty="0" smtClean="0"/>
              <a:t>  </a:t>
            </a:r>
            <a:r>
              <a:rPr lang="en-US" b="1" dirty="0" smtClean="0"/>
              <a:t>b. Herbs</a:t>
            </a:r>
          </a:p>
          <a:p>
            <a:pPr>
              <a:buNone/>
            </a:pPr>
            <a:r>
              <a:rPr lang="en-US" dirty="0" smtClean="0"/>
              <a:t>  c. Eucalyptus</a:t>
            </a:r>
          </a:p>
          <a:p>
            <a:pPr>
              <a:buNone/>
            </a:pPr>
            <a:r>
              <a:rPr lang="en-US" dirty="0" smtClean="0"/>
              <a:t>  d. Rye</a:t>
            </a:r>
            <a:br>
              <a:rPr lang="en-US" dirty="0" smtClean="0"/>
            </a:br>
            <a:endParaRPr lang="en-US" dirty="0" smtClean="0"/>
          </a:p>
          <a:p>
            <a:pPr>
              <a:buNone/>
            </a:pPr>
            <a:r>
              <a:rPr lang="en-US" b="1" dirty="0" smtClean="0"/>
              <a:t>3) What is the purpose of paragraph 2?</a:t>
            </a:r>
          </a:p>
          <a:p>
            <a:pPr>
              <a:buNone/>
            </a:pPr>
            <a:r>
              <a:rPr lang="en-US" dirty="0" smtClean="0"/>
              <a:t>  </a:t>
            </a:r>
            <a:r>
              <a:rPr lang="en-US" b="1" dirty="0" smtClean="0"/>
              <a:t>a. To give examples of the loss of biodiversity</a:t>
            </a:r>
          </a:p>
          <a:p>
            <a:pPr>
              <a:buNone/>
            </a:pPr>
            <a:r>
              <a:rPr lang="en-US" dirty="0" smtClean="0"/>
              <a:t>  b. To show natural mechanisms at work</a:t>
            </a:r>
          </a:p>
          <a:p>
            <a:pPr>
              <a:buNone/>
            </a:pPr>
            <a:r>
              <a:rPr lang="en-US" dirty="0" smtClean="0"/>
              <a:t>  c. To give examples of varieties of species</a:t>
            </a:r>
          </a:p>
          <a:p>
            <a:pPr>
              <a:buNone/>
            </a:pPr>
            <a:r>
              <a:rPr lang="en-US" dirty="0" smtClean="0"/>
              <a:t>  d. To show how ecosystems can work better</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72</TotalTime>
  <Words>993</Words>
  <Application>Microsoft Office PowerPoint</Application>
  <PresentationFormat>On-screen Show (4:3)</PresentationFormat>
  <Paragraphs>183</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3_Default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abc</cp:lastModifiedBy>
  <cp:revision>32</cp:revision>
  <dcterms:created xsi:type="dcterms:W3CDTF">2014-03-03T12:59:14Z</dcterms:created>
  <dcterms:modified xsi:type="dcterms:W3CDTF">2016-03-07T07:06:34Z</dcterms:modified>
</cp:coreProperties>
</file>