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69" r:id="rId5"/>
    <p:sldId id="259" r:id="rId6"/>
    <p:sldId id="270" r:id="rId7"/>
    <p:sldId id="260" r:id="rId8"/>
    <p:sldId id="261" r:id="rId9"/>
    <p:sldId id="271" r:id="rId10"/>
    <p:sldId id="262" r:id="rId11"/>
    <p:sldId id="272" r:id="rId12"/>
    <p:sldId id="263" r:id="rId13"/>
    <p:sldId id="264" r:id="rId14"/>
    <p:sldId id="273" r:id="rId15"/>
    <p:sldId id="265"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616802"/>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2016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4400" y="0"/>
            <a:ext cx="6313904" cy="369332"/>
          </a:xfrm>
          <a:prstGeom prst="rect">
            <a:avLst/>
          </a:prstGeom>
          <a:noFill/>
        </p:spPr>
        <p:txBody>
          <a:bodyPr wrap="square" rtlCol="0">
            <a:spAutoFit/>
          </a:bodyPr>
          <a:lstStyle/>
          <a:p>
            <a:r>
              <a:rPr lang="en-US" sz="1800" b="1" dirty="0" smtClean="0">
                <a:solidFill>
                  <a:schemeClr val="bg1"/>
                </a:solidFill>
              </a:rPr>
              <a:t>TOEIC Reading Comprehension</a:t>
            </a:r>
            <a:r>
              <a:rPr lang="en-US" sz="1800" b="1" baseline="0" dirty="0" smtClean="0">
                <a:solidFill>
                  <a:schemeClr val="bg1"/>
                </a:solidFill>
              </a:rPr>
              <a:t> Exercise 29</a:t>
            </a:r>
            <a:endParaRPr lang="en-US" sz="1800" b="1" dirty="0">
              <a:solidFill>
                <a:schemeClr val="bg1"/>
              </a:solidFill>
            </a:endParaRPr>
          </a:p>
        </p:txBody>
      </p:sp>
      <p:pic>
        <p:nvPicPr>
          <p:cNvPr id="13" name="Picture 1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 </a:t>
            </a:r>
          </a:p>
          <a:p>
            <a:r>
              <a:rPr lang="en-US" sz="4000" smtClean="0">
                <a:solidFill>
                  <a:schemeClr val="accent6">
                    <a:lumMod val="50000"/>
                  </a:schemeClr>
                </a:solidFill>
              </a:rPr>
              <a:t>EXERCISE 29</a:t>
            </a:r>
            <a:endParaRPr lang="en-US" sz="4000" dirty="0" smtClean="0">
              <a:solidFill>
                <a:schemeClr val="accent6">
                  <a:lumMod val="50000"/>
                </a:schemeClr>
              </a:solidFill>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words is most similar to the meaning of "rustic" in line 11?</a:t>
            </a:r>
          </a:p>
          <a:p>
            <a:pPr>
              <a:buNone/>
            </a:pPr>
            <a:r>
              <a:rPr lang="en-US" dirty="0" smtClean="0"/>
              <a:t>  a. Agricultural</a:t>
            </a:r>
          </a:p>
          <a:p>
            <a:pPr>
              <a:buNone/>
            </a:pPr>
            <a:r>
              <a:rPr lang="en-US" dirty="0" smtClean="0"/>
              <a:t>  b. Ancient</a:t>
            </a:r>
          </a:p>
          <a:p>
            <a:pPr>
              <a:buNone/>
            </a:pPr>
            <a:r>
              <a:rPr lang="en-US" dirty="0" smtClean="0"/>
              <a:t>  c. Unsophisticated</a:t>
            </a:r>
          </a:p>
          <a:p>
            <a:pPr>
              <a:buNone/>
            </a:pPr>
            <a:r>
              <a:rPr lang="en-US" dirty="0" smtClean="0"/>
              <a:t>  d. Urban</a:t>
            </a:r>
            <a:br>
              <a:rPr lang="en-US" dirty="0" smtClean="0"/>
            </a:br>
            <a:endParaRPr lang="en-US" dirty="0" smtClean="0"/>
          </a:p>
          <a:p>
            <a:pPr>
              <a:buNone/>
            </a:pPr>
            <a:r>
              <a:rPr lang="en-US" b="1" dirty="0" smtClean="0"/>
              <a:t>5) Which of the following is closest in meaning to the word "tuck" in line 11?</a:t>
            </a:r>
          </a:p>
          <a:p>
            <a:pPr>
              <a:buNone/>
            </a:pPr>
            <a:r>
              <a:rPr lang="en-US" dirty="0" smtClean="0"/>
              <a:t>  a. Put</a:t>
            </a:r>
          </a:p>
          <a:p>
            <a:pPr>
              <a:buNone/>
            </a:pPr>
            <a:r>
              <a:rPr lang="en-US" dirty="0" smtClean="0"/>
              <a:t>  b. Set</a:t>
            </a:r>
          </a:p>
          <a:p>
            <a:pPr>
              <a:buNone/>
            </a:pPr>
            <a:r>
              <a:rPr lang="en-US" dirty="0" smtClean="0"/>
              <a:t>  c. Hold</a:t>
            </a:r>
          </a:p>
          <a:p>
            <a:pPr>
              <a:buNone/>
            </a:pPr>
            <a:r>
              <a:rPr lang="en-US" dirty="0" smtClean="0"/>
              <a:t>  d. Fold</a:t>
            </a:r>
            <a:br>
              <a:rPr lang="en-US" dirty="0" smtClean="0"/>
            </a:br>
            <a:endParaRPr lang="en-US" dirty="0" smtClean="0"/>
          </a:p>
          <a:p>
            <a:pPr>
              <a:buNone/>
            </a:pPr>
            <a:r>
              <a:rPr lang="en-US" b="1" dirty="0" smtClean="0"/>
              <a:t>6) The word "sophisticated" in line 12 could best be replaced by</a:t>
            </a:r>
          </a:p>
          <a:p>
            <a:pPr>
              <a:buNone/>
            </a:pPr>
            <a:r>
              <a:rPr lang="en-US" dirty="0" smtClean="0"/>
              <a:t>  a. Expensive</a:t>
            </a:r>
          </a:p>
          <a:p>
            <a:pPr>
              <a:buNone/>
            </a:pPr>
            <a:r>
              <a:rPr lang="en-US" dirty="0" smtClean="0"/>
              <a:t>  b. Cultured</a:t>
            </a:r>
          </a:p>
          <a:p>
            <a:pPr>
              <a:buNone/>
            </a:pPr>
            <a:r>
              <a:rPr lang="en-US" dirty="0" smtClean="0"/>
              <a:t>  c. Famous</a:t>
            </a:r>
          </a:p>
          <a:p>
            <a:pPr>
              <a:buNone/>
            </a:pPr>
            <a:r>
              <a:rPr lang="en-US" dirty="0" smtClean="0"/>
              <a:t>  d. Exclusive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words is most similar to the meaning of "rustic" in line 11?</a:t>
            </a:r>
          </a:p>
          <a:p>
            <a:pPr>
              <a:buNone/>
            </a:pPr>
            <a:r>
              <a:rPr lang="en-US" dirty="0" smtClean="0"/>
              <a:t>  a. Agricultural</a:t>
            </a:r>
          </a:p>
          <a:p>
            <a:pPr>
              <a:buNone/>
            </a:pPr>
            <a:r>
              <a:rPr lang="en-US" dirty="0" smtClean="0"/>
              <a:t>  b. Ancient</a:t>
            </a:r>
          </a:p>
          <a:p>
            <a:pPr>
              <a:buNone/>
            </a:pPr>
            <a:r>
              <a:rPr lang="en-US" dirty="0" smtClean="0"/>
              <a:t>  </a:t>
            </a:r>
            <a:r>
              <a:rPr lang="en-US" b="1" dirty="0" smtClean="0"/>
              <a:t>c. Unsophisticated</a:t>
            </a:r>
          </a:p>
          <a:p>
            <a:pPr>
              <a:buNone/>
            </a:pPr>
            <a:r>
              <a:rPr lang="en-US" dirty="0" smtClean="0"/>
              <a:t>  d. Urban</a:t>
            </a:r>
            <a:br>
              <a:rPr lang="en-US" dirty="0" smtClean="0"/>
            </a:br>
            <a:endParaRPr lang="en-US" dirty="0" smtClean="0"/>
          </a:p>
          <a:p>
            <a:pPr>
              <a:buNone/>
            </a:pPr>
            <a:r>
              <a:rPr lang="en-US" b="1" dirty="0" smtClean="0"/>
              <a:t>5) Which of the following is closest in meaning to the word "tuck" in line 11?</a:t>
            </a:r>
          </a:p>
          <a:p>
            <a:pPr>
              <a:buNone/>
            </a:pPr>
            <a:r>
              <a:rPr lang="en-US" dirty="0" smtClean="0"/>
              <a:t>  </a:t>
            </a:r>
            <a:r>
              <a:rPr lang="en-US" b="1" dirty="0" smtClean="0"/>
              <a:t>a. Put</a:t>
            </a:r>
          </a:p>
          <a:p>
            <a:pPr>
              <a:buNone/>
            </a:pPr>
            <a:r>
              <a:rPr lang="en-US" dirty="0" smtClean="0"/>
              <a:t>  b. Set</a:t>
            </a:r>
          </a:p>
          <a:p>
            <a:pPr>
              <a:buNone/>
            </a:pPr>
            <a:r>
              <a:rPr lang="en-US" dirty="0" smtClean="0"/>
              <a:t>  c. Hold</a:t>
            </a:r>
          </a:p>
          <a:p>
            <a:pPr>
              <a:buNone/>
            </a:pPr>
            <a:r>
              <a:rPr lang="en-US" dirty="0" smtClean="0"/>
              <a:t>  d. Fold</a:t>
            </a:r>
            <a:br>
              <a:rPr lang="en-US" dirty="0" smtClean="0"/>
            </a:br>
            <a:endParaRPr lang="en-US" dirty="0" smtClean="0"/>
          </a:p>
          <a:p>
            <a:pPr>
              <a:buNone/>
            </a:pPr>
            <a:r>
              <a:rPr lang="en-US" b="1" dirty="0" smtClean="0"/>
              <a:t>6) The word "sophisticated" in line 12 could best be replaced by</a:t>
            </a:r>
          </a:p>
          <a:p>
            <a:pPr>
              <a:buNone/>
            </a:pPr>
            <a:r>
              <a:rPr lang="en-US" dirty="0" smtClean="0"/>
              <a:t>  a. Expensive</a:t>
            </a:r>
          </a:p>
          <a:p>
            <a:pPr>
              <a:buNone/>
            </a:pPr>
            <a:r>
              <a:rPr lang="en-US" dirty="0" smtClean="0"/>
              <a:t>  </a:t>
            </a:r>
            <a:r>
              <a:rPr lang="en-US" b="1" dirty="0" smtClean="0"/>
              <a:t>b. Cultured</a:t>
            </a:r>
          </a:p>
          <a:p>
            <a:pPr>
              <a:buNone/>
            </a:pPr>
            <a:r>
              <a:rPr lang="en-US" dirty="0" smtClean="0"/>
              <a:t>  c. Famous</a:t>
            </a:r>
          </a:p>
          <a:p>
            <a:pPr>
              <a:buNone/>
            </a:pPr>
            <a:r>
              <a:rPr lang="en-US" dirty="0" smtClean="0"/>
              <a:t>  d. Exclusive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No:3 </a:t>
            </a:r>
            <a:r>
              <a:rPr lang="en-US" sz="2000" b="1" dirty="0" smtClean="0">
                <a:solidFill>
                  <a:schemeClr val="accent2">
                    <a:lumMod val="75000"/>
                  </a:schemeClr>
                </a:solidFill>
              </a:rPr>
              <a:t>and answer the questions </a:t>
            </a:r>
          </a:p>
          <a:p>
            <a:endParaRPr lang="en-US" dirty="0" smtClean="0"/>
          </a:p>
          <a:p>
            <a:pPr>
              <a:buNone/>
            </a:pPr>
            <a:r>
              <a:rPr lang="en-US" dirty="0" smtClean="0"/>
              <a:t>   Marian Anderson's brilliant singing career began at age six when she sang spirituals at the Union Baptist Church in her hometown of Philadelphia. She toured Europe in the 1920s, drawing vast acclaim; however, when she returned to the United States she was still barred from performing on the American operatic stage</a:t>
            </a:r>
            <a:r>
              <a:rPr lang="en-US" dirty="0" smtClean="0"/>
              <a:t>.</a:t>
            </a:r>
          </a:p>
          <a:p>
            <a:pPr>
              <a:buNone/>
            </a:pPr>
            <a:endParaRPr lang="en-US" dirty="0" smtClean="0"/>
          </a:p>
          <a:p>
            <a:pPr>
              <a:buNone/>
            </a:pPr>
            <a:r>
              <a:rPr lang="en-US" dirty="0" smtClean="0"/>
              <a:t> </a:t>
            </a:r>
            <a:r>
              <a:rPr lang="en-US" dirty="0" smtClean="0"/>
              <a:t>After she was prevented from singing in Washington's segregated Constitution Hall in 1939, Eleanor Roosevelt intervened and arranged for Miss Anderson to perform at the Lincoln Memorial. A crowd of 75,000 people came to watch her sing before the Memorial. Marian Anderson's beautiful contralto voice broke down racial barriers, showing white Americans that blacks had a profound contribution to make to America's cultural life. </a:t>
            </a:r>
            <a:endParaRPr lang="en-US" dirty="0" smtClean="0"/>
          </a:p>
          <a:p>
            <a:pPr>
              <a:buNone/>
            </a:pPr>
            <a:endParaRPr lang="en-US" dirty="0"/>
          </a:p>
          <a:p>
            <a:pPr>
              <a:buNone/>
            </a:pPr>
            <a:r>
              <a:rPr lang="en-US" dirty="0" smtClean="0"/>
              <a:t>Eventually</a:t>
            </a:r>
            <a:r>
              <a:rPr lang="en-US" dirty="0" smtClean="0"/>
              <a:t>, in 1955, she became the first African- American singer to perform at New York's Metropolitan Opera. In her many years of touring she had to endure a racism that forced her to enter concert halls and hotels through service entrances. Her grace under this stress showed a moral perseverance that paralleled that of the famous Martin Luther King, Jr.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We can conclude from the passage that Marian Anderson first toured Europe instead of the United States because</a:t>
            </a:r>
          </a:p>
          <a:p>
            <a:pPr>
              <a:buNone/>
            </a:pPr>
            <a:r>
              <a:rPr lang="en-US" dirty="0" smtClean="0"/>
              <a:t>  a. It was too expensive to tour in the United States</a:t>
            </a:r>
          </a:p>
          <a:p>
            <a:pPr>
              <a:buNone/>
            </a:pPr>
            <a:r>
              <a:rPr lang="en-US" dirty="0" smtClean="0"/>
              <a:t>  b. She was paid more in Europe</a:t>
            </a:r>
          </a:p>
          <a:p>
            <a:pPr>
              <a:buNone/>
            </a:pPr>
            <a:r>
              <a:rPr lang="en-US" dirty="0" smtClean="0"/>
              <a:t>  c. She was not allowed to perform in the United States</a:t>
            </a:r>
          </a:p>
          <a:p>
            <a:pPr>
              <a:buNone/>
            </a:pPr>
            <a:r>
              <a:rPr lang="en-US" dirty="0" smtClean="0"/>
              <a:t>  d. There were better operatic facilities in Europe</a:t>
            </a:r>
            <a:br>
              <a:rPr lang="en-US" dirty="0" smtClean="0"/>
            </a:br>
            <a:endParaRPr lang="en-US" dirty="0" smtClean="0"/>
          </a:p>
          <a:p>
            <a:pPr>
              <a:buNone/>
            </a:pPr>
            <a:r>
              <a:rPr lang="en-US" b="1" dirty="0" smtClean="0"/>
              <a:t>2) The word "vast" in line 3 could best be replaced by which of the following?</a:t>
            </a:r>
          </a:p>
          <a:p>
            <a:pPr>
              <a:buNone/>
            </a:pPr>
            <a:r>
              <a:rPr lang="en-US" dirty="0" smtClean="0"/>
              <a:t>  a. Widespread</a:t>
            </a:r>
          </a:p>
          <a:p>
            <a:pPr>
              <a:buNone/>
            </a:pPr>
            <a:r>
              <a:rPr lang="en-US" dirty="0" smtClean="0"/>
              <a:t>  b. Positive</a:t>
            </a:r>
          </a:p>
          <a:p>
            <a:pPr>
              <a:buNone/>
            </a:pPr>
            <a:r>
              <a:rPr lang="en-US" dirty="0" smtClean="0"/>
              <a:t>  c. Enthusiastic</a:t>
            </a:r>
          </a:p>
          <a:p>
            <a:pPr>
              <a:buNone/>
            </a:pPr>
            <a:r>
              <a:rPr lang="en-US" dirty="0" smtClean="0"/>
              <a:t>  d. Respectable</a:t>
            </a:r>
          </a:p>
          <a:p>
            <a:endParaRPr lang="en-US" dirty="0" smtClean="0"/>
          </a:p>
          <a:p>
            <a:pPr>
              <a:buNone/>
            </a:pPr>
            <a:r>
              <a:rPr lang="en-US" b="1" dirty="0" smtClean="0"/>
              <a:t>3) The significance of Anderson's Lincoln Memorial performance was that</a:t>
            </a:r>
          </a:p>
          <a:p>
            <a:pPr>
              <a:buNone/>
            </a:pPr>
            <a:r>
              <a:rPr lang="en-US" dirty="0" smtClean="0"/>
              <a:t>  a. 75,000 people came</a:t>
            </a:r>
          </a:p>
          <a:p>
            <a:pPr>
              <a:buNone/>
            </a:pPr>
            <a:r>
              <a:rPr lang="en-US" dirty="0" smtClean="0"/>
              <a:t>  b. She was a black performer</a:t>
            </a:r>
          </a:p>
          <a:p>
            <a:pPr>
              <a:buNone/>
            </a:pPr>
            <a:r>
              <a:rPr lang="en-US" dirty="0" smtClean="0"/>
              <a:t>  c. Eleanor Roosevelt arranged it</a:t>
            </a:r>
          </a:p>
          <a:p>
            <a:pPr>
              <a:buNone/>
            </a:pPr>
            <a:r>
              <a:rPr lang="en-US" dirty="0" smtClean="0"/>
              <a:t>  d. Her contralto voice was beautiful</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We can conclude from the passage that Marian Anderson first toured Europe instead of the United States because</a:t>
            </a:r>
          </a:p>
          <a:p>
            <a:pPr>
              <a:buNone/>
            </a:pPr>
            <a:r>
              <a:rPr lang="en-US" dirty="0" smtClean="0"/>
              <a:t>  a. It was too expensive to tour in the United States</a:t>
            </a:r>
          </a:p>
          <a:p>
            <a:pPr>
              <a:buNone/>
            </a:pPr>
            <a:r>
              <a:rPr lang="en-US" dirty="0" smtClean="0"/>
              <a:t>  b. She was paid more in Europe</a:t>
            </a:r>
          </a:p>
          <a:p>
            <a:pPr>
              <a:buNone/>
            </a:pPr>
            <a:r>
              <a:rPr lang="en-US" dirty="0" smtClean="0"/>
              <a:t>  </a:t>
            </a:r>
            <a:r>
              <a:rPr lang="en-US" b="1" dirty="0" smtClean="0"/>
              <a:t>c. She was not allowed to perform in the United States</a:t>
            </a:r>
          </a:p>
          <a:p>
            <a:pPr>
              <a:buNone/>
            </a:pPr>
            <a:r>
              <a:rPr lang="en-US" dirty="0" smtClean="0"/>
              <a:t>  d. There were better operatic facilities in Europe</a:t>
            </a:r>
            <a:br>
              <a:rPr lang="en-US" dirty="0" smtClean="0"/>
            </a:br>
            <a:endParaRPr lang="en-US" dirty="0" smtClean="0"/>
          </a:p>
          <a:p>
            <a:pPr>
              <a:buNone/>
            </a:pPr>
            <a:r>
              <a:rPr lang="en-US" b="1" dirty="0" smtClean="0"/>
              <a:t>2) The word "vast" in line 3 could best be replaced by which of the following?</a:t>
            </a:r>
          </a:p>
          <a:p>
            <a:pPr>
              <a:buNone/>
            </a:pPr>
            <a:r>
              <a:rPr lang="en-US" b="1" dirty="0" smtClean="0"/>
              <a:t>  a. Widespread</a:t>
            </a:r>
          </a:p>
          <a:p>
            <a:pPr>
              <a:buNone/>
            </a:pPr>
            <a:r>
              <a:rPr lang="en-US" dirty="0" smtClean="0"/>
              <a:t>  b. Positive</a:t>
            </a:r>
          </a:p>
          <a:p>
            <a:pPr>
              <a:buNone/>
            </a:pPr>
            <a:r>
              <a:rPr lang="en-US" dirty="0" smtClean="0"/>
              <a:t>  c. Enthusiastic</a:t>
            </a:r>
          </a:p>
          <a:p>
            <a:pPr>
              <a:buNone/>
            </a:pPr>
            <a:r>
              <a:rPr lang="en-US" dirty="0" smtClean="0"/>
              <a:t>  d. Respectable</a:t>
            </a:r>
          </a:p>
          <a:p>
            <a:endParaRPr lang="en-US" dirty="0" smtClean="0"/>
          </a:p>
          <a:p>
            <a:pPr>
              <a:buNone/>
            </a:pPr>
            <a:r>
              <a:rPr lang="en-US" b="1" dirty="0" smtClean="0"/>
              <a:t>3) The significance of Anderson's Lincoln Memorial performance was that</a:t>
            </a:r>
          </a:p>
          <a:p>
            <a:pPr>
              <a:buNone/>
            </a:pPr>
            <a:r>
              <a:rPr lang="en-US" dirty="0" smtClean="0"/>
              <a:t>  a. 75,000 people came</a:t>
            </a:r>
          </a:p>
          <a:p>
            <a:pPr>
              <a:buNone/>
            </a:pPr>
            <a:r>
              <a:rPr lang="en-US" dirty="0" smtClean="0"/>
              <a:t>  </a:t>
            </a:r>
            <a:r>
              <a:rPr lang="en-US" b="1" dirty="0" smtClean="0"/>
              <a:t>b. She was a black performer</a:t>
            </a:r>
          </a:p>
          <a:p>
            <a:pPr>
              <a:buNone/>
            </a:pPr>
            <a:r>
              <a:rPr lang="en-US" dirty="0" smtClean="0"/>
              <a:t>  c. Eleanor Roosevelt arranged it</a:t>
            </a:r>
          </a:p>
          <a:p>
            <a:pPr>
              <a:buNone/>
            </a:pPr>
            <a:r>
              <a:rPr lang="en-US" dirty="0" smtClean="0"/>
              <a:t>  d. Her contralto voice was beautiful</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did Marian Anderson have in common with Martin Luther King, Jr?</a:t>
            </a:r>
          </a:p>
          <a:p>
            <a:pPr>
              <a:buNone/>
            </a:pPr>
            <a:r>
              <a:rPr lang="en-US" dirty="0" smtClean="0"/>
              <a:t>  a. Moral perseverance</a:t>
            </a:r>
          </a:p>
          <a:p>
            <a:pPr>
              <a:buNone/>
            </a:pPr>
            <a:r>
              <a:rPr lang="en-US" dirty="0" smtClean="0"/>
              <a:t>  b. A clear strong voice</a:t>
            </a:r>
          </a:p>
          <a:p>
            <a:pPr>
              <a:buNone/>
            </a:pPr>
            <a:r>
              <a:rPr lang="en-US" dirty="0" smtClean="0"/>
              <a:t>  c. A performance at the Lincoln Memorial</a:t>
            </a:r>
          </a:p>
          <a:p>
            <a:pPr>
              <a:buNone/>
            </a:pPr>
            <a:r>
              <a:rPr lang="en-US" dirty="0" smtClean="0"/>
              <a:t>  d. Singing in church</a:t>
            </a:r>
            <a:br>
              <a:rPr lang="en-US" dirty="0" smtClean="0"/>
            </a:br>
            <a:endParaRPr lang="en-US" dirty="0" smtClean="0"/>
          </a:p>
          <a:p>
            <a:pPr>
              <a:buNone/>
            </a:pPr>
            <a:r>
              <a:rPr lang="en-US" b="1" dirty="0" smtClean="0"/>
              <a:t>5) The author's tone in this passage is</a:t>
            </a:r>
          </a:p>
          <a:p>
            <a:pPr>
              <a:buNone/>
            </a:pPr>
            <a:r>
              <a:rPr lang="en-US" dirty="0" smtClean="0"/>
              <a:t>  a. Instructive</a:t>
            </a:r>
          </a:p>
          <a:p>
            <a:pPr>
              <a:buNone/>
            </a:pPr>
            <a:r>
              <a:rPr lang="en-US" dirty="0" smtClean="0"/>
              <a:t>  b. Critical</a:t>
            </a:r>
          </a:p>
          <a:p>
            <a:pPr>
              <a:buNone/>
            </a:pPr>
            <a:r>
              <a:rPr lang="en-US" dirty="0" smtClean="0"/>
              <a:t>  c. Respectful</a:t>
            </a:r>
          </a:p>
          <a:p>
            <a:pPr>
              <a:buNone/>
            </a:pPr>
            <a:r>
              <a:rPr lang="en-US" dirty="0" smtClean="0"/>
              <a:t>  d. Regretful</a:t>
            </a:r>
          </a:p>
          <a:p>
            <a:pPr>
              <a:buNone/>
            </a:pPr>
            <a:endParaRPr lang="en-US" dirty="0" smtClean="0"/>
          </a:p>
          <a:p>
            <a:pPr>
              <a:buNone/>
            </a:pPr>
            <a:r>
              <a:rPr lang="en-US" b="1" dirty="0" smtClean="0"/>
              <a:t>6)In line 9-10, the phrase "broke down . . . barriers" means</a:t>
            </a:r>
          </a:p>
          <a:p>
            <a:pPr>
              <a:buNone/>
            </a:pPr>
            <a:r>
              <a:rPr lang="en-US" dirty="0" smtClean="0"/>
              <a:t>  a. Disclosed opportunities</a:t>
            </a:r>
          </a:p>
          <a:p>
            <a:pPr>
              <a:buNone/>
            </a:pPr>
            <a:r>
              <a:rPr lang="en-US" dirty="0" smtClean="0"/>
              <a:t>  b. Shattered obstacles</a:t>
            </a:r>
          </a:p>
          <a:p>
            <a:pPr>
              <a:buNone/>
            </a:pPr>
            <a:r>
              <a:rPr lang="en-US" dirty="0" smtClean="0"/>
              <a:t>  c. Revealed inaccuracies</a:t>
            </a:r>
          </a:p>
          <a:p>
            <a:pPr>
              <a:buNone/>
            </a:pPr>
            <a:r>
              <a:rPr lang="en-US" dirty="0" smtClean="0"/>
              <a:t>  d. Analyzed destinations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did Marian Anderson have in common with Martin Luther King, Jr?</a:t>
            </a:r>
          </a:p>
          <a:p>
            <a:pPr>
              <a:buNone/>
            </a:pPr>
            <a:r>
              <a:rPr lang="en-US" dirty="0" smtClean="0"/>
              <a:t>  </a:t>
            </a:r>
            <a:r>
              <a:rPr lang="en-US" b="1" dirty="0" smtClean="0"/>
              <a:t>a. Moral perseverance</a:t>
            </a:r>
          </a:p>
          <a:p>
            <a:pPr>
              <a:buNone/>
            </a:pPr>
            <a:r>
              <a:rPr lang="en-US" dirty="0" smtClean="0"/>
              <a:t>  b. A clear strong voice</a:t>
            </a:r>
          </a:p>
          <a:p>
            <a:pPr>
              <a:buNone/>
            </a:pPr>
            <a:r>
              <a:rPr lang="en-US" dirty="0" smtClean="0"/>
              <a:t>  c. A performance at the Lincoln Memorial</a:t>
            </a:r>
          </a:p>
          <a:p>
            <a:pPr>
              <a:buNone/>
            </a:pPr>
            <a:r>
              <a:rPr lang="en-US" dirty="0" smtClean="0"/>
              <a:t>  d. Singing in church</a:t>
            </a:r>
            <a:br>
              <a:rPr lang="en-US" dirty="0" smtClean="0"/>
            </a:br>
            <a:endParaRPr lang="en-US" dirty="0" smtClean="0"/>
          </a:p>
          <a:p>
            <a:pPr>
              <a:buNone/>
            </a:pPr>
            <a:r>
              <a:rPr lang="en-US" b="1" dirty="0" smtClean="0"/>
              <a:t>5) The author's tone in this passage is</a:t>
            </a:r>
          </a:p>
          <a:p>
            <a:pPr>
              <a:buNone/>
            </a:pPr>
            <a:r>
              <a:rPr lang="en-US" dirty="0" smtClean="0"/>
              <a:t>  a. Instructive</a:t>
            </a:r>
          </a:p>
          <a:p>
            <a:pPr>
              <a:buNone/>
            </a:pPr>
            <a:r>
              <a:rPr lang="en-US" dirty="0" smtClean="0"/>
              <a:t>  b. Critical</a:t>
            </a:r>
          </a:p>
          <a:p>
            <a:pPr>
              <a:buNone/>
            </a:pPr>
            <a:r>
              <a:rPr lang="en-US" b="1" dirty="0" smtClean="0"/>
              <a:t>  c. Respectful</a:t>
            </a:r>
          </a:p>
          <a:p>
            <a:pPr>
              <a:buNone/>
            </a:pPr>
            <a:r>
              <a:rPr lang="en-US" dirty="0" smtClean="0"/>
              <a:t>  d. Regretful</a:t>
            </a:r>
          </a:p>
          <a:p>
            <a:pPr>
              <a:buNone/>
            </a:pPr>
            <a:endParaRPr lang="en-US" dirty="0" smtClean="0"/>
          </a:p>
          <a:p>
            <a:pPr>
              <a:buNone/>
            </a:pPr>
            <a:r>
              <a:rPr lang="en-US" b="1" dirty="0" smtClean="0"/>
              <a:t>6)In line 9-10, the phrase "broke down . . . barriers" means</a:t>
            </a:r>
          </a:p>
          <a:p>
            <a:pPr>
              <a:buNone/>
            </a:pPr>
            <a:r>
              <a:rPr lang="en-US" dirty="0" smtClean="0"/>
              <a:t>  a. Disclosed opportunities</a:t>
            </a:r>
          </a:p>
          <a:p>
            <a:pPr>
              <a:buNone/>
            </a:pPr>
            <a:r>
              <a:rPr lang="en-US" dirty="0" smtClean="0"/>
              <a:t>  </a:t>
            </a:r>
            <a:r>
              <a:rPr lang="en-US" b="1" dirty="0" smtClean="0"/>
              <a:t>b. Shattered obstacles</a:t>
            </a:r>
          </a:p>
          <a:p>
            <a:pPr>
              <a:buNone/>
            </a:pPr>
            <a:r>
              <a:rPr lang="en-US" dirty="0" smtClean="0"/>
              <a:t>  c. Revealed inaccuracies</a:t>
            </a:r>
          </a:p>
          <a:p>
            <a:pPr>
              <a:buNone/>
            </a:pPr>
            <a:r>
              <a:rPr lang="en-US" dirty="0" smtClean="0"/>
              <a:t>  d. Analyzed destinations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No:1 </a:t>
            </a:r>
            <a:r>
              <a:rPr lang="en-US" sz="2000" b="1" dirty="0" smtClean="0">
                <a:solidFill>
                  <a:schemeClr val="accent2">
                    <a:lumMod val="75000"/>
                  </a:schemeClr>
                </a:solidFill>
              </a:rPr>
              <a:t>and answer the questions </a:t>
            </a:r>
          </a:p>
          <a:p>
            <a:endParaRPr lang="en-US" dirty="0" smtClean="0"/>
          </a:p>
          <a:p>
            <a:pPr>
              <a:buNone/>
            </a:pPr>
            <a:r>
              <a:rPr lang="en-US" dirty="0" smtClean="0"/>
              <a:t>   A team of Russian scientists has challenged the theory that the woolly mammoths became extinct 10,000 years ago at the end of the Ice Age. The scientists have reported that the beasts may have survived until 2000 B.C. on an island off the coast of Siberia, where researchers uncovered 29 fossilized woolly mammoth teeth ranging in age from 4,000 to 7,000 years. </a:t>
            </a:r>
            <a:endParaRPr lang="en-US" dirty="0" smtClean="0"/>
          </a:p>
          <a:p>
            <a:pPr>
              <a:buNone/>
            </a:pPr>
            <a:endParaRPr lang="en-US" dirty="0"/>
          </a:p>
          <a:p>
            <a:pPr>
              <a:buNone/>
            </a:pPr>
            <a:r>
              <a:rPr lang="en-US" dirty="0" smtClean="0"/>
              <a:t>The </a:t>
            </a:r>
            <a:r>
              <a:rPr lang="en-US" dirty="0" smtClean="0"/>
              <a:t>question to be asked now is, how did these prehistoric pachyderms survive in their island environment? One possibility is that they adapted to their confined surroundings by decreasing their bulk. </a:t>
            </a:r>
            <a:endParaRPr lang="en-US" dirty="0" smtClean="0"/>
          </a:p>
          <a:p>
            <a:pPr>
              <a:buNone/>
            </a:pPr>
            <a:endParaRPr lang="en-US" dirty="0"/>
          </a:p>
          <a:p>
            <a:pPr>
              <a:buNone/>
            </a:pPr>
            <a:r>
              <a:rPr lang="en-US" dirty="0" smtClean="0"/>
              <a:t>This </a:t>
            </a:r>
            <a:r>
              <a:rPr lang="en-US" dirty="0" smtClean="0"/>
              <a:t>theory is based on their smaller tooth size, which has led scientists to believe that they were only 6 feet tall at the shoulder compared with 10 feet of their full-sized counterpart. But would this be enough to enable them to survive thousands of years beyond that of other mammoths? </a:t>
            </a:r>
            <a:endParaRPr lang="en-US" dirty="0" smtClean="0"/>
          </a:p>
          <a:p>
            <a:pPr>
              <a:buNone/>
            </a:pPr>
            <a:endParaRPr lang="en-US" dirty="0"/>
          </a:p>
          <a:p>
            <a:pPr>
              <a:buNone/>
            </a:pPr>
            <a:r>
              <a:rPr lang="en-US" dirty="0" smtClean="0"/>
              <a:t>Researchers </a:t>
            </a:r>
            <a:r>
              <a:rPr lang="en-US" dirty="0" smtClean="0"/>
              <a:t>are still working to uncover the reasons for this isolated group's belated disappearance.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which topic is this passage mainly concerned?</a:t>
            </a:r>
          </a:p>
          <a:p>
            <a:pPr>
              <a:buNone/>
            </a:pPr>
            <a:r>
              <a:rPr lang="en-US" dirty="0" smtClean="0"/>
              <a:t>  a. Some scientists have challenged a theory</a:t>
            </a:r>
          </a:p>
          <a:p>
            <a:pPr>
              <a:buNone/>
            </a:pPr>
            <a:r>
              <a:rPr lang="en-US" dirty="0" smtClean="0"/>
              <a:t>  b. Some small teeth have been discovered</a:t>
            </a:r>
          </a:p>
          <a:p>
            <a:pPr>
              <a:buNone/>
            </a:pPr>
            <a:r>
              <a:rPr lang="en-US" dirty="0" smtClean="0"/>
              <a:t>  c. Some mammoths lived longer than others</a:t>
            </a:r>
          </a:p>
          <a:p>
            <a:pPr>
              <a:buNone/>
            </a:pPr>
            <a:r>
              <a:rPr lang="en-US" dirty="0" smtClean="0"/>
              <a:t>  d. Some pachyderms survived on an island</a:t>
            </a:r>
            <a:br>
              <a:rPr lang="en-US" dirty="0" smtClean="0"/>
            </a:br>
            <a:endParaRPr lang="en-US" dirty="0" smtClean="0"/>
          </a:p>
          <a:p>
            <a:pPr>
              <a:buNone/>
            </a:pPr>
            <a:r>
              <a:rPr lang="en-US" b="1" dirty="0" smtClean="0"/>
              <a:t>2) According to the passage, some researchers suggest that mammoths became extinct</a:t>
            </a:r>
          </a:p>
          <a:p>
            <a:pPr>
              <a:buNone/>
            </a:pPr>
            <a:r>
              <a:rPr lang="en-US" dirty="0" smtClean="0"/>
              <a:t>  a. About 2,000 years ago</a:t>
            </a:r>
          </a:p>
          <a:p>
            <a:pPr>
              <a:buNone/>
            </a:pPr>
            <a:r>
              <a:rPr lang="en-US" dirty="0" smtClean="0"/>
              <a:t>  b. About 4,000 years ago</a:t>
            </a:r>
          </a:p>
          <a:p>
            <a:pPr>
              <a:buNone/>
            </a:pPr>
            <a:r>
              <a:rPr lang="en-US" dirty="0" smtClean="0"/>
              <a:t>  c. About 7,000 years ago</a:t>
            </a:r>
          </a:p>
          <a:p>
            <a:pPr>
              <a:buNone/>
            </a:pPr>
            <a:r>
              <a:rPr lang="en-US" dirty="0" smtClean="0"/>
              <a:t>  d. About 10,000 years ago</a:t>
            </a:r>
            <a:br>
              <a:rPr lang="en-US" dirty="0" smtClean="0"/>
            </a:br>
            <a:endParaRPr lang="en-US" dirty="0" smtClean="0"/>
          </a:p>
          <a:p>
            <a:pPr>
              <a:buNone/>
            </a:pPr>
            <a:r>
              <a:rPr lang="en-US" b="1" dirty="0" smtClean="0"/>
              <a:t>3) The word "woolly" as used in line 1 refers to the animal's</a:t>
            </a:r>
          </a:p>
          <a:p>
            <a:pPr>
              <a:buNone/>
            </a:pPr>
            <a:r>
              <a:rPr lang="en-US" dirty="0" smtClean="0"/>
              <a:t>  a. Body size</a:t>
            </a:r>
          </a:p>
          <a:p>
            <a:pPr>
              <a:buNone/>
            </a:pPr>
            <a:r>
              <a:rPr lang="en-US" dirty="0" smtClean="0"/>
              <a:t>  b. Feet size</a:t>
            </a:r>
          </a:p>
          <a:p>
            <a:pPr>
              <a:buNone/>
            </a:pPr>
            <a:r>
              <a:rPr lang="en-US" dirty="0" smtClean="0"/>
              <a:t>  c. Hair</a:t>
            </a:r>
          </a:p>
          <a:p>
            <a:pPr>
              <a:buNone/>
            </a:pPr>
            <a:r>
              <a:rPr lang="en-US" dirty="0" smtClean="0"/>
              <a:t>  d. Teeth</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which topic is this passage mainly concerned?</a:t>
            </a:r>
          </a:p>
          <a:p>
            <a:pPr>
              <a:buNone/>
            </a:pPr>
            <a:r>
              <a:rPr lang="en-US" dirty="0" smtClean="0"/>
              <a:t>  a. Some scientists have challenged a theory</a:t>
            </a:r>
          </a:p>
          <a:p>
            <a:pPr>
              <a:buNone/>
            </a:pPr>
            <a:r>
              <a:rPr lang="en-US" dirty="0" smtClean="0"/>
              <a:t>  b. Some small teeth have been discovered</a:t>
            </a:r>
          </a:p>
          <a:p>
            <a:pPr>
              <a:buNone/>
            </a:pPr>
            <a:r>
              <a:rPr lang="en-US" b="1" dirty="0" smtClean="0"/>
              <a:t>  c. Some mammoths lived longer than others</a:t>
            </a:r>
          </a:p>
          <a:p>
            <a:pPr>
              <a:buNone/>
            </a:pPr>
            <a:r>
              <a:rPr lang="en-US" dirty="0" smtClean="0"/>
              <a:t>  d. Some pachyderms survived on an island</a:t>
            </a:r>
            <a:br>
              <a:rPr lang="en-US" dirty="0" smtClean="0"/>
            </a:br>
            <a:endParaRPr lang="en-US" dirty="0" smtClean="0"/>
          </a:p>
          <a:p>
            <a:pPr>
              <a:buNone/>
            </a:pPr>
            <a:r>
              <a:rPr lang="en-US" b="1" dirty="0" smtClean="0"/>
              <a:t>2) According to the passage, some researchers suggest that mammoths became extinct</a:t>
            </a:r>
          </a:p>
          <a:p>
            <a:pPr>
              <a:buNone/>
            </a:pPr>
            <a:r>
              <a:rPr lang="en-US" dirty="0" smtClean="0"/>
              <a:t>  a. About 2,000 years ago</a:t>
            </a:r>
          </a:p>
          <a:p>
            <a:pPr>
              <a:buNone/>
            </a:pPr>
            <a:r>
              <a:rPr lang="en-US" dirty="0" smtClean="0"/>
              <a:t>  </a:t>
            </a:r>
            <a:r>
              <a:rPr lang="en-US" b="1" dirty="0" smtClean="0"/>
              <a:t>b. About 4,000 years ago</a:t>
            </a:r>
          </a:p>
          <a:p>
            <a:pPr>
              <a:buNone/>
            </a:pPr>
            <a:r>
              <a:rPr lang="en-US" dirty="0" smtClean="0"/>
              <a:t>  c. About 7,000 years ago</a:t>
            </a:r>
          </a:p>
          <a:p>
            <a:pPr>
              <a:buNone/>
            </a:pPr>
            <a:r>
              <a:rPr lang="en-US" dirty="0" smtClean="0"/>
              <a:t>  d. About 10,000 years ago</a:t>
            </a:r>
            <a:br>
              <a:rPr lang="en-US" dirty="0" smtClean="0"/>
            </a:br>
            <a:endParaRPr lang="en-US" dirty="0" smtClean="0"/>
          </a:p>
          <a:p>
            <a:pPr>
              <a:buNone/>
            </a:pPr>
            <a:r>
              <a:rPr lang="en-US" b="1" dirty="0" smtClean="0"/>
              <a:t>3) The word "woolly" as used in line 1 refers to the animal's</a:t>
            </a:r>
          </a:p>
          <a:p>
            <a:pPr>
              <a:buNone/>
            </a:pPr>
            <a:r>
              <a:rPr lang="en-US" dirty="0" smtClean="0"/>
              <a:t>  a. Body size</a:t>
            </a:r>
          </a:p>
          <a:p>
            <a:pPr>
              <a:buNone/>
            </a:pPr>
            <a:r>
              <a:rPr lang="en-US" dirty="0" smtClean="0"/>
              <a:t>  b. Feet size</a:t>
            </a:r>
          </a:p>
          <a:p>
            <a:pPr>
              <a:buNone/>
            </a:pPr>
            <a:r>
              <a:rPr lang="en-US" dirty="0" smtClean="0"/>
              <a:t>  </a:t>
            </a:r>
            <a:r>
              <a:rPr lang="en-US" b="1" dirty="0" smtClean="0"/>
              <a:t>c. Hair</a:t>
            </a:r>
          </a:p>
          <a:p>
            <a:pPr>
              <a:buNone/>
            </a:pPr>
            <a:r>
              <a:rPr lang="en-US" dirty="0" smtClean="0"/>
              <a:t>  d. Teeth</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scientists, the woolly mammoths may have managed to survive because they</a:t>
            </a:r>
          </a:p>
          <a:p>
            <a:pPr>
              <a:buNone/>
            </a:pPr>
            <a:r>
              <a:rPr lang="en-US" dirty="0" smtClean="0"/>
              <a:t>  a. Shed their hair</a:t>
            </a:r>
          </a:p>
          <a:p>
            <a:pPr>
              <a:buNone/>
            </a:pPr>
            <a:r>
              <a:rPr lang="en-US" dirty="0" smtClean="0"/>
              <a:t>  b. Grew smaller teeth</a:t>
            </a:r>
          </a:p>
          <a:p>
            <a:pPr>
              <a:buNone/>
            </a:pPr>
            <a:r>
              <a:rPr lang="en-US" dirty="0" smtClean="0"/>
              <a:t>  c. Became herbivores</a:t>
            </a:r>
          </a:p>
          <a:p>
            <a:pPr>
              <a:buNone/>
            </a:pPr>
            <a:r>
              <a:rPr lang="en-US" dirty="0" smtClean="0"/>
              <a:t>  d. Decreased in size</a:t>
            </a:r>
            <a:br>
              <a:rPr lang="en-US" dirty="0" smtClean="0"/>
            </a:br>
            <a:endParaRPr lang="en-US" dirty="0" smtClean="0"/>
          </a:p>
          <a:p>
            <a:pPr>
              <a:buNone/>
            </a:pPr>
            <a:r>
              <a:rPr lang="en-US" b="1" dirty="0" smtClean="0"/>
              <a:t>5) According to the passage, the reason for the disappearance of the mammoths on the island is</a:t>
            </a:r>
          </a:p>
          <a:p>
            <a:pPr>
              <a:buNone/>
            </a:pPr>
            <a:r>
              <a:rPr lang="en-US" dirty="0" smtClean="0"/>
              <a:t>  a. That the temperature changed</a:t>
            </a:r>
          </a:p>
          <a:p>
            <a:pPr>
              <a:buNone/>
            </a:pPr>
            <a:r>
              <a:rPr lang="en-US" dirty="0" smtClean="0"/>
              <a:t>  b. Is not yet known</a:t>
            </a:r>
          </a:p>
          <a:p>
            <a:pPr>
              <a:buNone/>
            </a:pPr>
            <a:r>
              <a:rPr lang="en-US" dirty="0" smtClean="0"/>
              <a:t>  c. That they were isolated</a:t>
            </a:r>
          </a:p>
          <a:p>
            <a:pPr>
              <a:buNone/>
            </a:pPr>
            <a:r>
              <a:rPr lang="en-US" dirty="0" smtClean="0"/>
              <a:t>  d. That larger mammoths killed them</a:t>
            </a:r>
            <a:br>
              <a:rPr lang="en-US" dirty="0" smtClean="0"/>
            </a:br>
            <a:endParaRPr lang="en-US" dirty="0" smtClean="0"/>
          </a:p>
          <a:p>
            <a:pPr>
              <a:buNone/>
            </a:pPr>
            <a:r>
              <a:rPr lang="en-US" b="1" dirty="0" smtClean="0"/>
              <a:t>6) Which of the following terms from the passage is NOT used to refer to the mammoths?</a:t>
            </a:r>
          </a:p>
          <a:p>
            <a:pPr>
              <a:buNone/>
            </a:pPr>
            <a:r>
              <a:rPr lang="en-US" dirty="0" smtClean="0"/>
              <a:t>  a. Beasts</a:t>
            </a:r>
          </a:p>
          <a:p>
            <a:pPr>
              <a:buNone/>
            </a:pPr>
            <a:r>
              <a:rPr lang="en-US" dirty="0" smtClean="0"/>
              <a:t>  b. Pachyderms</a:t>
            </a:r>
          </a:p>
          <a:p>
            <a:pPr>
              <a:buNone/>
            </a:pPr>
            <a:r>
              <a:rPr lang="en-US" dirty="0" smtClean="0"/>
              <a:t>  c. Bulk</a:t>
            </a:r>
          </a:p>
          <a:p>
            <a:pPr>
              <a:buNone/>
            </a:pPr>
            <a:r>
              <a:rPr lang="en-US" dirty="0" smtClean="0"/>
              <a:t>  d. Group</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scientists, the woolly mammoths may have managed to survive because they</a:t>
            </a:r>
          </a:p>
          <a:p>
            <a:pPr>
              <a:buNone/>
            </a:pPr>
            <a:r>
              <a:rPr lang="en-US" dirty="0" smtClean="0"/>
              <a:t>  a. Shed their hair</a:t>
            </a:r>
          </a:p>
          <a:p>
            <a:pPr>
              <a:buNone/>
            </a:pPr>
            <a:r>
              <a:rPr lang="en-US" dirty="0" smtClean="0"/>
              <a:t>  b. Grew smaller teeth</a:t>
            </a:r>
          </a:p>
          <a:p>
            <a:pPr>
              <a:buNone/>
            </a:pPr>
            <a:r>
              <a:rPr lang="en-US" dirty="0" smtClean="0"/>
              <a:t>  c. Became herbivores</a:t>
            </a:r>
          </a:p>
          <a:p>
            <a:pPr>
              <a:buNone/>
            </a:pPr>
            <a:r>
              <a:rPr lang="en-US" dirty="0" smtClean="0"/>
              <a:t>  </a:t>
            </a:r>
            <a:r>
              <a:rPr lang="en-US" b="1" dirty="0" smtClean="0"/>
              <a:t>d. Decreased in size</a:t>
            </a:r>
            <a:r>
              <a:rPr lang="en-US" dirty="0" smtClean="0"/>
              <a:t/>
            </a:r>
            <a:br>
              <a:rPr lang="en-US" dirty="0" smtClean="0"/>
            </a:br>
            <a:endParaRPr lang="en-US" dirty="0" smtClean="0"/>
          </a:p>
          <a:p>
            <a:pPr>
              <a:buNone/>
            </a:pPr>
            <a:r>
              <a:rPr lang="en-US" b="1" dirty="0" smtClean="0"/>
              <a:t>5) According to the passage, the reason for the disappearance of the mammoths on the island is</a:t>
            </a:r>
          </a:p>
          <a:p>
            <a:pPr>
              <a:buNone/>
            </a:pPr>
            <a:r>
              <a:rPr lang="en-US" dirty="0" smtClean="0"/>
              <a:t>  a. That the temperature changed</a:t>
            </a:r>
          </a:p>
          <a:p>
            <a:pPr>
              <a:buNone/>
            </a:pPr>
            <a:r>
              <a:rPr lang="en-US" b="1" dirty="0" smtClean="0"/>
              <a:t>  b. Is not yet known</a:t>
            </a:r>
          </a:p>
          <a:p>
            <a:pPr>
              <a:buNone/>
            </a:pPr>
            <a:r>
              <a:rPr lang="en-US" dirty="0" smtClean="0"/>
              <a:t>  c. That they were isolated</a:t>
            </a:r>
          </a:p>
          <a:p>
            <a:pPr>
              <a:buNone/>
            </a:pPr>
            <a:r>
              <a:rPr lang="en-US" dirty="0" smtClean="0"/>
              <a:t>  d. That larger mammoths killed them</a:t>
            </a:r>
            <a:br>
              <a:rPr lang="en-US" dirty="0" smtClean="0"/>
            </a:br>
            <a:endParaRPr lang="en-US" dirty="0" smtClean="0"/>
          </a:p>
          <a:p>
            <a:pPr>
              <a:buNone/>
            </a:pPr>
            <a:r>
              <a:rPr lang="en-US" b="1" dirty="0" smtClean="0"/>
              <a:t>6) Which of the following terms from the passage is NOT used to refer to the mammoths?</a:t>
            </a:r>
          </a:p>
          <a:p>
            <a:pPr>
              <a:buNone/>
            </a:pPr>
            <a:r>
              <a:rPr lang="en-US" dirty="0" smtClean="0"/>
              <a:t>  a. Beasts</a:t>
            </a:r>
          </a:p>
          <a:p>
            <a:pPr>
              <a:buNone/>
            </a:pPr>
            <a:r>
              <a:rPr lang="en-US" dirty="0" smtClean="0"/>
              <a:t>  b. Pachyderms</a:t>
            </a:r>
          </a:p>
          <a:p>
            <a:pPr>
              <a:buNone/>
            </a:pPr>
            <a:r>
              <a:rPr lang="en-US" dirty="0" smtClean="0"/>
              <a:t>  </a:t>
            </a:r>
            <a:r>
              <a:rPr lang="en-US" b="1" dirty="0" smtClean="0"/>
              <a:t>c. Bulk</a:t>
            </a:r>
          </a:p>
          <a:p>
            <a:pPr>
              <a:buNone/>
            </a:pPr>
            <a:r>
              <a:rPr lang="en-US" dirty="0" smtClean="0"/>
              <a:t>  d. Group</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000" b="1" dirty="0" smtClean="0">
                <a:solidFill>
                  <a:schemeClr val="accent2">
                    <a:lumMod val="75000"/>
                  </a:schemeClr>
                </a:solidFill>
              </a:rPr>
              <a:t>                        Read the </a:t>
            </a:r>
            <a:r>
              <a:rPr lang="en-US" sz="2000" b="1" dirty="0">
                <a:solidFill>
                  <a:schemeClr val="accent2">
                    <a:lumMod val="75000"/>
                  </a:schemeClr>
                </a:solidFill>
              </a:rPr>
              <a:t>passage </a:t>
            </a:r>
            <a:r>
              <a:rPr lang="en-US" sz="2000" b="1" dirty="0" smtClean="0">
                <a:solidFill>
                  <a:schemeClr val="accent2">
                    <a:lumMod val="75000"/>
                  </a:schemeClr>
                </a:solidFill>
              </a:rPr>
              <a:t>No:2 </a:t>
            </a:r>
            <a:r>
              <a:rPr lang="en-US" sz="2000" b="1" dirty="0" smtClean="0">
                <a:solidFill>
                  <a:schemeClr val="accent2">
                    <a:lumMod val="75000"/>
                  </a:schemeClr>
                </a:solidFill>
              </a:rPr>
              <a:t>and answer the questions </a:t>
            </a:r>
            <a:endParaRPr lang="en-US" sz="2000" b="1" dirty="0" smtClean="0">
              <a:solidFill>
                <a:schemeClr val="accent2">
                  <a:lumMod val="75000"/>
                </a:schemeClr>
              </a:solidFill>
            </a:endParaRPr>
          </a:p>
          <a:p>
            <a:pPr>
              <a:buNone/>
            </a:pPr>
            <a:r>
              <a:rPr lang="en-US" dirty="0" smtClean="0"/>
              <a:t>The </a:t>
            </a:r>
            <a:r>
              <a:rPr lang="en-US" dirty="0" smtClean="0"/>
              <a:t>rules of etiquette in American restaurants depend upon a number of factors the physical location of the restaurant, e.g., rural or urban; the type of restaurant, e.g., informal or formal; and certain standards that are more universal. In other words, some standards of etiquette vary significantly while other standards apply almost anywhere. </a:t>
            </a:r>
            <a:endParaRPr lang="en-US" dirty="0" smtClean="0"/>
          </a:p>
          <a:p>
            <a:pPr>
              <a:buNone/>
            </a:pPr>
            <a:endParaRPr lang="en-US" dirty="0"/>
          </a:p>
          <a:p>
            <a:pPr>
              <a:buNone/>
            </a:pPr>
            <a:r>
              <a:rPr lang="en-US" dirty="0" smtClean="0"/>
              <a:t>Learning </a:t>
            </a:r>
            <a:r>
              <a:rPr lang="en-US" dirty="0" smtClean="0"/>
              <a:t>the proper etiquette in a particular type of restaurant in a particular area may sometimes require instruction, but more commonly it simply requires sensitivity and experience. For example, while it is acceptable to read a magazine in a coffee shop, it is inappropriate to do the same in a more luxurious setting. </a:t>
            </a:r>
            <a:endParaRPr lang="en-US" dirty="0" smtClean="0"/>
          </a:p>
          <a:p>
            <a:pPr>
              <a:buNone/>
            </a:pPr>
            <a:endParaRPr lang="en-US" dirty="0"/>
          </a:p>
          <a:p>
            <a:pPr>
              <a:buNone/>
            </a:pPr>
            <a:r>
              <a:rPr lang="en-US" dirty="0" smtClean="0"/>
              <a:t>And</a:t>
            </a:r>
            <a:r>
              <a:rPr lang="en-US" dirty="0" smtClean="0"/>
              <a:t>, if you are eating in a very rustic setting it may be fine to tuck your napkin into your shirt, but if you are in a sophisticated urban restaurant this behavior would demonstrate a lack of manners. It is safe to say, however, that in virtually every restaurant it is unacceptable to indiscriminately throw your food on the floor. </a:t>
            </a:r>
            <a:endParaRPr lang="en-US" dirty="0" smtClean="0"/>
          </a:p>
          <a:p>
            <a:pPr>
              <a:buNone/>
            </a:pPr>
            <a:endParaRPr lang="en-US" dirty="0"/>
          </a:p>
          <a:p>
            <a:pPr>
              <a:buNone/>
            </a:pPr>
            <a:r>
              <a:rPr lang="en-US" dirty="0" smtClean="0"/>
              <a:t>The </a:t>
            </a:r>
            <a:r>
              <a:rPr lang="en-US" dirty="0" smtClean="0"/>
              <a:t>conclusion we can most likely draw from the above is that while the types and locations of restaurants determine etiquette appropriate to them, some rules apply to all restaurants.</a:t>
            </a:r>
            <a:endParaRPr lang="en-US"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Rules of etiquette</a:t>
            </a:r>
          </a:p>
          <a:p>
            <a:pPr>
              <a:buNone/>
            </a:pPr>
            <a:r>
              <a:rPr lang="en-US" dirty="0" smtClean="0"/>
              <a:t>  b. Instruction in proper etiquette</a:t>
            </a:r>
          </a:p>
          <a:p>
            <a:pPr>
              <a:buNone/>
            </a:pPr>
            <a:r>
              <a:rPr lang="en-US" dirty="0" smtClean="0"/>
              <a:t>  c. The importance of good manners</a:t>
            </a:r>
          </a:p>
          <a:p>
            <a:pPr>
              <a:buNone/>
            </a:pPr>
            <a:r>
              <a:rPr lang="en-US" dirty="0" smtClean="0"/>
              <a:t>  d. Variable and universal standards of etiquette</a:t>
            </a:r>
            <a:br>
              <a:rPr lang="en-US" dirty="0" smtClean="0"/>
            </a:br>
            <a:endParaRPr lang="en-US" dirty="0" smtClean="0"/>
          </a:p>
          <a:p>
            <a:pPr>
              <a:buNone/>
            </a:pPr>
            <a:r>
              <a:rPr lang="en-US" b="1" dirty="0" smtClean="0"/>
              <a:t>2) According to the passage, which of the following is a universal rule of etiquette?</a:t>
            </a:r>
          </a:p>
          <a:p>
            <a:pPr>
              <a:buNone/>
            </a:pPr>
            <a:r>
              <a:rPr lang="en-US" dirty="0" smtClean="0"/>
              <a:t>  a. Tucking a napkin in your shirt</a:t>
            </a:r>
          </a:p>
          <a:p>
            <a:pPr>
              <a:buNone/>
            </a:pPr>
            <a:r>
              <a:rPr lang="en-US" dirty="0" smtClean="0"/>
              <a:t>  b. Not throwing food on the floor</a:t>
            </a:r>
          </a:p>
          <a:p>
            <a:pPr>
              <a:buNone/>
            </a:pPr>
            <a:r>
              <a:rPr lang="en-US" dirty="0" smtClean="0"/>
              <a:t>  c. Reading a magazine at a coffee shop</a:t>
            </a:r>
          </a:p>
          <a:p>
            <a:pPr>
              <a:buNone/>
            </a:pPr>
            <a:r>
              <a:rPr lang="en-US" dirty="0" smtClean="0"/>
              <a:t>  d. Eating in rustic settings</a:t>
            </a:r>
          </a:p>
          <a:p>
            <a:endParaRPr lang="en-US" dirty="0" smtClean="0"/>
          </a:p>
          <a:p>
            <a:pPr>
              <a:buNone/>
            </a:pPr>
            <a:r>
              <a:rPr lang="en-US" b="1" dirty="0" smtClean="0"/>
              <a:t>3) Which of the following could best replace the word "luxurious" in line 10?</a:t>
            </a:r>
          </a:p>
          <a:p>
            <a:pPr>
              <a:buNone/>
            </a:pPr>
            <a:r>
              <a:rPr lang="en-US" dirty="0" smtClean="0"/>
              <a:t>  a. Lurid</a:t>
            </a:r>
          </a:p>
          <a:p>
            <a:pPr>
              <a:buNone/>
            </a:pPr>
            <a:r>
              <a:rPr lang="en-US" dirty="0" smtClean="0"/>
              <a:t>  b. Austere</a:t>
            </a:r>
          </a:p>
          <a:p>
            <a:pPr>
              <a:buNone/>
            </a:pPr>
            <a:r>
              <a:rPr lang="en-US" dirty="0" smtClean="0"/>
              <a:t>  c. Elegant</a:t>
            </a:r>
          </a:p>
          <a:p>
            <a:pPr>
              <a:buNone/>
            </a:pPr>
            <a:r>
              <a:rPr lang="en-US" dirty="0" smtClean="0"/>
              <a:t>  d. Romantic</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With what topic is this passage primarily concerned?</a:t>
            </a:r>
          </a:p>
          <a:p>
            <a:pPr>
              <a:buNone/>
            </a:pPr>
            <a:r>
              <a:rPr lang="en-US" dirty="0" smtClean="0"/>
              <a:t>  a. Rules of etiquette</a:t>
            </a:r>
          </a:p>
          <a:p>
            <a:pPr>
              <a:buNone/>
            </a:pPr>
            <a:r>
              <a:rPr lang="en-US" dirty="0" smtClean="0"/>
              <a:t>  b. Instruction in proper etiquette</a:t>
            </a:r>
          </a:p>
          <a:p>
            <a:pPr>
              <a:buNone/>
            </a:pPr>
            <a:r>
              <a:rPr lang="en-US" dirty="0" smtClean="0"/>
              <a:t>  c. The importance of good manners</a:t>
            </a:r>
          </a:p>
          <a:p>
            <a:pPr>
              <a:buNone/>
            </a:pPr>
            <a:r>
              <a:rPr lang="en-US" dirty="0" smtClean="0"/>
              <a:t>  </a:t>
            </a:r>
            <a:r>
              <a:rPr lang="en-US" b="1" dirty="0" smtClean="0"/>
              <a:t>d. Variable and universal standards of etiquette</a:t>
            </a:r>
            <a:r>
              <a:rPr lang="en-US" dirty="0" smtClean="0"/>
              <a:t/>
            </a:r>
            <a:br>
              <a:rPr lang="en-US" dirty="0" smtClean="0"/>
            </a:br>
            <a:endParaRPr lang="en-US" dirty="0" smtClean="0"/>
          </a:p>
          <a:p>
            <a:pPr>
              <a:buNone/>
            </a:pPr>
            <a:r>
              <a:rPr lang="en-US" b="1" dirty="0" smtClean="0"/>
              <a:t>2) According to the passage, which of the following is a universal rule of etiquette?</a:t>
            </a:r>
          </a:p>
          <a:p>
            <a:pPr>
              <a:buNone/>
            </a:pPr>
            <a:r>
              <a:rPr lang="en-US" dirty="0" smtClean="0"/>
              <a:t>  a. Tucking a napkin in your shirt</a:t>
            </a:r>
          </a:p>
          <a:p>
            <a:pPr>
              <a:buNone/>
            </a:pPr>
            <a:r>
              <a:rPr lang="en-US" dirty="0" smtClean="0"/>
              <a:t>  </a:t>
            </a:r>
            <a:r>
              <a:rPr lang="en-US" b="1" dirty="0" smtClean="0"/>
              <a:t>b. Not throwing food on the floor</a:t>
            </a:r>
          </a:p>
          <a:p>
            <a:pPr>
              <a:buNone/>
            </a:pPr>
            <a:r>
              <a:rPr lang="en-US" dirty="0" smtClean="0"/>
              <a:t>  c. Reading a magazine at a coffee shop</a:t>
            </a:r>
          </a:p>
          <a:p>
            <a:pPr>
              <a:buNone/>
            </a:pPr>
            <a:r>
              <a:rPr lang="en-US" dirty="0" smtClean="0"/>
              <a:t>  d. Eating in rustic settings</a:t>
            </a:r>
          </a:p>
          <a:p>
            <a:endParaRPr lang="en-US" dirty="0" smtClean="0"/>
          </a:p>
          <a:p>
            <a:pPr>
              <a:buNone/>
            </a:pPr>
            <a:r>
              <a:rPr lang="en-US" b="1" dirty="0" smtClean="0"/>
              <a:t>3) Which of the following could best replace the word "luxurious" in line 10?</a:t>
            </a:r>
          </a:p>
          <a:p>
            <a:pPr>
              <a:buNone/>
            </a:pPr>
            <a:r>
              <a:rPr lang="en-US" dirty="0" smtClean="0"/>
              <a:t>  a. Lurid</a:t>
            </a:r>
          </a:p>
          <a:p>
            <a:pPr>
              <a:buNone/>
            </a:pPr>
            <a:r>
              <a:rPr lang="en-US" dirty="0" smtClean="0"/>
              <a:t>  b. Austere</a:t>
            </a:r>
          </a:p>
          <a:p>
            <a:pPr>
              <a:buNone/>
            </a:pPr>
            <a:r>
              <a:rPr lang="en-US" dirty="0" smtClean="0"/>
              <a:t>  </a:t>
            </a:r>
            <a:r>
              <a:rPr lang="en-US" b="1" dirty="0" smtClean="0"/>
              <a:t>c. Elegant</a:t>
            </a:r>
          </a:p>
          <a:p>
            <a:pPr>
              <a:buNone/>
            </a:pPr>
            <a:r>
              <a:rPr lang="en-US" dirty="0" smtClean="0"/>
              <a:t>  d. Romantic</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50</TotalTime>
  <Words>1170</Words>
  <Application>Microsoft Office PowerPoint</Application>
  <PresentationFormat>On-screen Show (4:3)</PresentationFormat>
  <Paragraphs>213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41</cp:revision>
  <dcterms:created xsi:type="dcterms:W3CDTF">2014-03-03T12:58:32Z</dcterms:created>
  <dcterms:modified xsi:type="dcterms:W3CDTF">2016-03-07T07:00:56Z</dcterms:modified>
</cp:coreProperties>
</file>