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 id="2147483686" r:id="rId3"/>
  </p:sldMasterIdLst>
  <p:notesMasterIdLst>
    <p:notesMasterId r:id="rId17"/>
  </p:notesMasterIdLst>
  <p:handoutMasterIdLst>
    <p:handoutMasterId r:id="rId18"/>
  </p:handoutMasterIdLst>
  <p:sldIdLst>
    <p:sldId id="267" r:id="rId4"/>
    <p:sldId id="268" r:id="rId5"/>
    <p:sldId id="269" r:id="rId6"/>
    <p:sldId id="257" r:id="rId7"/>
    <p:sldId id="259" r:id="rId8"/>
    <p:sldId id="260" r:id="rId9"/>
    <p:sldId id="261" r:id="rId10"/>
    <p:sldId id="262" r:id="rId11"/>
    <p:sldId id="263" r:id="rId12"/>
    <p:sldId id="264" r:id="rId13"/>
    <p:sldId id="265" r:id="rId14"/>
    <p:sldId id="266"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5897" autoAdjust="0"/>
  </p:normalViewPr>
  <p:slideViewPr>
    <p:cSldViewPr>
      <p:cViewPr varScale="1">
        <p:scale>
          <a:sx n="47" d="100"/>
          <a:sy n="47" d="100"/>
        </p:scale>
        <p:origin x="-20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FE3C6-4C0E-46F3-A290-049037F013E8}" type="datetimeFigureOut">
              <a:rPr lang="en-US" smtClean="0"/>
              <a:pPr/>
              <a:t>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ED4E4-846F-4FE5-A7A4-3C9A0C88CC4F}" type="slidenum">
              <a:rPr lang="en-US" smtClean="0"/>
              <a:pPr/>
              <a:t>‹#›</a:t>
            </a:fld>
            <a:endParaRPr lang="en-US"/>
          </a:p>
        </p:txBody>
      </p:sp>
    </p:spTree>
    <p:extLst>
      <p:ext uri="{BB962C8B-B14F-4D97-AF65-F5344CB8AC3E}">
        <p14:creationId xmlns:p14="http://schemas.microsoft.com/office/powerpoint/2010/main" val="218211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317963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The man is waving his fists.</a:t>
            </a:r>
            <a:r>
              <a:rPr lang="en-US" dirty="0" smtClean="0"/>
              <a:t/>
            </a:r>
            <a:br>
              <a:rPr lang="en-US" dirty="0" smtClean="0"/>
            </a:br>
            <a:r>
              <a:rPr lang="en-US" sz="1200" b="0" i="0" kern="1200" dirty="0" smtClean="0">
                <a:solidFill>
                  <a:schemeClr val="tx1"/>
                </a:solidFill>
                <a:latin typeface="+mn-lt"/>
                <a:ea typeface="+mn-ea"/>
                <a:cs typeface="+mn-cs"/>
              </a:rPr>
              <a:t>(B) The three people are sitting at a square table.</a:t>
            </a:r>
            <a:r>
              <a:rPr lang="en-US" dirty="0" smtClean="0"/>
              <a:t/>
            </a:r>
            <a:br>
              <a:rPr lang="en-US" dirty="0" smtClean="0"/>
            </a:br>
            <a:r>
              <a:rPr lang="en-US" sz="1200" b="0" i="0" kern="1200" dirty="0" smtClean="0">
                <a:solidFill>
                  <a:schemeClr val="tx1"/>
                </a:solidFill>
                <a:latin typeface="+mn-lt"/>
                <a:ea typeface="+mn-ea"/>
                <a:cs typeface="+mn-cs"/>
              </a:rPr>
              <a:t>(C) There are two cups of coffee on the table.</a:t>
            </a:r>
            <a:r>
              <a:rPr lang="en-US" dirty="0" smtClean="0"/>
              <a:t/>
            </a:r>
            <a:br>
              <a:rPr lang="en-US" dirty="0" smtClean="0"/>
            </a:br>
            <a:r>
              <a:rPr lang="en-US" sz="1200" b="1" i="0" kern="1200" dirty="0" smtClean="0">
                <a:solidFill>
                  <a:schemeClr val="tx1"/>
                </a:solidFill>
                <a:latin typeface="+mn-lt"/>
                <a:ea typeface="+mn-ea"/>
                <a:cs typeface="+mn-cs"/>
              </a:rPr>
              <a:t>(D) Only one woman is using the laptop.</a:t>
            </a:r>
            <a:endParaRPr lang="en-US" b="1"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 The waiter is wearing a black bow tie.</a:t>
            </a:r>
            <a:r>
              <a:rPr lang="en-US" dirty="0" smtClean="0"/>
              <a:t/>
            </a:r>
            <a:br>
              <a:rPr lang="en-US" dirty="0" smtClean="0"/>
            </a:br>
            <a:r>
              <a:rPr lang="en-US" sz="1200" b="0" i="0" kern="1200" dirty="0" smtClean="0">
                <a:solidFill>
                  <a:schemeClr val="tx1"/>
                </a:solidFill>
                <a:latin typeface="+mn-lt"/>
                <a:ea typeface="+mn-ea"/>
                <a:cs typeface="+mn-cs"/>
              </a:rPr>
              <a:t>(B) The waiter is carrying a tray in his left hand.</a:t>
            </a:r>
            <a:r>
              <a:rPr lang="en-US" dirty="0" smtClean="0"/>
              <a:t/>
            </a:r>
            <a:br>
              <a:rPr lang="en-US" dirty="0" smtClean="0"/>
            </a:br>
            <a:r>
              <a:rPr lang="en-US" sz="1200" b="0" i="0" kern="1200" dirty="0" smtClean="0">
                <a:solidFill>
                  <a:schemeClr val="tx1"/>
                </a:solidFill>
                <a:latin typeface="+mn-lt"/>
                <a:ea typeface="+mn-ea"/>
                <a:cs typeface="+mn-cs"/>
              </a:rPr>
              <a:t>(C) There are four items on the tray.</a:t>
            </a:r>
            <a:r>
              <a:rPr lang="en-US" dirty="0" smtClean="0"/>
              <a:t/>
            </a:r>
            <a:br>
              <a:rPr lang="en-US" dirty="0" smtClean="0"/>
            </a:br>
            <a:r>
              <a:rPr lang="en-US" sz="1200" b="0" i="0" kern="1200" dirty="0" smtClean="0">
                <a:solidFill>
                  <a:schemeClr val="tx1"/>
                </a:solidFill>
                <a:latin typeface="+mn-lt"/>
                <a:ea typeface="+mn-ea"/>
                <a:cs typeface="+mn-cs"/>
              </a:rPr>
              <a:t>(D) You can see two customers sitting at the table.</a:t>
            </a: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You can clearly see the man's face.</a:t>
            </a:r>
            <a:r>
              <a:rPr lang="en-US" dirty="0" smtClean="0"/>
              <a:t/>
            </a:r>
            <a:br>
              <a:rPr lang="en-US" dirty="0" smtClean="0"/>
            </a:br>
            <a:r>
              <a:rPr lang="en-US" sz="1200" b="0" i="0" kern="1200" dirty="0" smtClean="0">
                <a:solidFill>
                  <a:schemeClr val="tx1"/>
                </a:solidFill>
                <a:latin typeface="+mn-lt"/>
                <a:ea typeface="+mn-ea"/>
                <a:cs typeface="+mn-cs"/>
              </a:rPr>
              <a:t>(B) The umbrella is red.</a:t>
            </a:r>
            <a:r>
              <a:rPr lang="en-US" dirty="0" smtClean="0"/>
              <a:t/>
            </a:r>
            <a:br>
              <a:rPr lang="en-US" dirty="0" smtClean="0"/>
            </a:br>
            <a:r>
              <a:rPr lang="en-US" sz="1200" b="1" i="0" kern="1200" dirty="0" smtClean="0">
                <a:solidFill>
                  <a:schemeClr val="tx1"/>
                </a:solidFill>
                <a:latin typeface="+mn-lt"/>
                <a:ea typeface="+mn-ea"/>
                <a:cs typeface="+mn-cs"/>
              </a:rPr>
              <a:t>(C) The man is wearing a watch on his left wrist.</a:t>
            </a:r>
            <a:r>
              <a:rPr lang="en-US" b="1" dirty="0" smtClean="0"/>
              <a:t/>
            </a:r>
            <a:br>
              <a:rPr lang="en-US" b="1" dirty="0" smtClean="0"/>
            </a:br>
            <a:r>
              <a:rPr lang="en-US" sz="1200" b="0" i="0" kern="1200" dirty="0" smtClean="0">
                <a:solidFill>
                  <a:schemeClr val="tx1"/>
                </a:solidFill>
                <a:latin typeface="+mn-lt"/>
                <a:ea typeface="+mn-ea"/>
                <a:cs typeface="+mn-cs"/>
              </a:rPr>
              <a:t>(D) The man is strolling down the street.</a:t>
            </a: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All the walkers are dressed in black.</a:t>
            </a:r>
            <a:r>
              <a:rPr lang="en-US" dirty="0" smtClean="0"/>
              <a:t/>
            </a:r>
            <a:br>
              <a:rPr lang="en-US" dirty="0" smtClean="0"/>
            </a:br>
            <a:r>
              <a:rPr lang="en-US" sz="1200" b="0" i="0" kern="1200" dirty="0" smtClean="0">
                <a:solidFill>
                  <a:schemeClr val="tx1"/>
                </a:solidFill>
                <a:latin typeface="+mn-lt"/>
                <a:ea typeface="+mn-ea"/>
                <a:cs typeface="+mn-cs"/>
              </a:rPr>
              <a:t>(B) All the walkers are carrying sticks.</a:t>
            </a:r>
            <a:r>
              <a:rPr lang="en-US" dirty="0" smtClean="0"/>
              <a:t/>
            </a:r>
            <a:br>
              <a:rPr lang="en-US" dirty="0" smtClean="0"/>
            </a:br>
            <a:r>
              <a:rPr lang="en-US" sz="1200" b="1" i="0" kern="1200" dirty="0" smtClean="0">
                <a:solidFill>
                  <a:schemeClr val="tx1"/>
                </a:solidFill>
                <a:latin typeface="+mn-lt"/>
                <a:ea typeface="+mn-ea"/>
                <a:cs typeface="+mn-cs"/>
              </a:rPr>
              <a:t>(C) The sun is shining down on the walkers.</a:t>
            </a:r>
            <a:r>
              <a:rPr lang="en-US" b="1" dirty="0" smtClean="0"/>
              <a:t/>
            </a:r>
            <a:br>
              <a:rPr lang="en-US" b="1" dirty="0" smtClean="0"/>
            </a:br>
            <a:r>
              <a:rPr lang="en-US" sz="1200" b="0" i="0" kern="1200" dirty="0" smtClean="0">
                <a:solidFill>
                  <a:schemeClr val="tx1"/>
                </a:solidFill>
                <a:latin typeface="+mn-lt"/>
                <a:ea typeface="+mn-ea"/>
                <a:cs typeface="+mn-cs"/>
              </a:rPr>
              <a:t>(D) The walker at the back is running</a:t>
            </a: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The person in the picture is standing up.</a:t>
            </a:r>
            <a:r>
              <a:rPr lang="en-US" dirty="0" smtClean="0"/>
              <a:t/>
            </a:r>
            <a:br>
              <a:rPr lang="en-US" dirty="0" smtClean="0"/>
            </a:br>
            <a:r>
              <a:rPr lang="en-US" sz="1200" b="0" i="0" kern="1200" dirty="0" smtClean="0">
                <a:solidFill>
                  <a:schemeClr val="tx1"/>
                </a:solidFill>
                <a:latin typeface="+mn-lt"/>
                <a:ea typeface="+mn-ea"/>
                <a:cs typeface="+mn-cs"/>
              </a:rPr>
              <a:t>(B) The person is wearing a blue top.</a:t>
            </a:r>
            <a:r>
              <a:rPr lang="en-US" dirty="0" smtClean="0"/>
              <a:t/>
            </a:r>
            <a:br>
              <a:rPr lang="en-US" dirty="0" smtClean="0"/>
            </a:br>
            <a:r>
              <a:rPr lang="en-US" sz="1200" b="0" i="0" kern="1200" dirty="0" smtClean="0">
                <a:solidFill>
                  <a:schemeClr val="tx1"/>
                </a:solidFill>
                <a:latin typeface="+mn-lt"/>
                <a:ea typeface="+mn-ea"/>
                <a:cs typeface="+mn-cs"/>
              </a:rPr>
              <a:t>(C) There are four logs in the picture.</a:t>
            </a:r>
            <a:r>
              <a:rPr lang="en-US" dirty="0" smtClean="0"/>
              <a:t/>
            </a:r>
            <a:br>
              <a:rPr lang="en-US" dirty="0" smtClean="0"/>
            </a:br>
            <a:r>
              <a:rPr lang="en-US" sz="1200" b="1" i="0" kern="1200" dirty="0" smtClean="0">
                <a:solidFill>
                  <a:schemeClr val="tx1"/>
                </a:solidFill>
                <a:latin typeface="+mn-lt"/>
                <a:ea typeface="+mn-ea"/>
                <a:cs typeface="+mn-cs"/>
              </a:rPr>
              <a:t>(D) There are five logs in the picture.</a:t>
            </a:r>
            <a:endParaRPr lang="en-US" b="1"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You can see the white outline of a motorbike.</a:t>
            </a:r>
            <a:r>
              <a:rPr lang="en-US" dirty="0" smtClean="0"/>
              <a:t/>
            </a:r>
            <a:br>
              <a:rPr lang="en-US" dirty="0" smtClean="0"/>
            </a:br>
            <a:r>
              <a:rPr lang="en-US" sz="1200" b="0" i="0" kern="1200" dirty="0" smtClean="0">
                <a:solidFill>
                  <a:schemeClr val="tx1"/>
                </a:solidFill>
                <a:latin typeface="+mn-lt"/>
                <a:ea typeface="+mn-ea"/>
                <a:cs typeface="+mn-cs"/>
              </a:rPr>
              <a:t>(B) You can only see one cyclist.</a:t>
            </a:r>
            <a:r>
              <a:rPr lang="en-US" dirty="0" smtClean="0"/>
              <a:t/>
            </a:r>
            <a:br>
              <a:rPr lang="en-US" dirty="0" smtClean="0"/>
            </a:br>
            <a:r>
              <a:rPr lang="en-US" sz="1200" b="1" i="0" kern="1200" dirty="0" smtClean="0">
                <a:solidFill>
                  <a:schemeClr val="tx1"/>
                </a:solidFill>
                <a:latin typeface="+mn-lt"/>
                <a:ea typeface="+mn-ea"/>
                <a:cs typeface="+mn-cs"/>
              </a:rPr>
              <a:t>(C) The cyclist nearest the camera is wearing a red top.</a:t>
            </a:r>
            <a:r>
              <a:rPr lang="en-US" dirty="0" smtClean="0"/>
              <a:t/>
            </a:r>
            <a:br>
              <a:rPr lang="en-US" dirty="0" smtClean="0"/>
            </a:br>
            <a:r>
              <a:rPr lang="en-US" sz="1200" b="0" i="0" kern="1200" dirty="0" smtClean="0">
                <a:solidFill>
                  <a:schemeClr val="tx1"/>
                </a:solidFill>
                <a:latin typeface="+mn-lt"/>
                <a:ea typeface="+mn-ea"/>
                <a:cs typeface="+mn-cs"/>
              </a:rPr>
              <a:t>(D) The cyclist nearest the camera is driving on the left of the road.</a:t>
            </a: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There are four cushions on the sofa.</a:t>
            </a:r>
            <a:r>
              <a:rPr lang="en-US" dirty="0" smtClean="0"/>
              <a:t/>
            </a:r>
            <a:br>
              <a:rPr lang="en-US" dirty="0" smtClean="0"/>
            </a:br>
            <a:r>
              <a:rPr lang="en-US" sz="1200" b="0" i="0" kern="1200" dirty="0" smtClean="0">
                <a:solidFill>
                  <a:schemeClr val="tx1"/>
                </a:solidFill>
                <a:latin typeface="+mn-lt"/>
                <a:ea typeface="+mn-ea"/>
                <a:cs typeface="+mn-cs"/>
              </a:rPr>
              <a:t>(B) The bedside lights have been switched off.</a:t>
            </a:r>
            <a:r>
              <a:rPr lang="en-US" dirty="0" smtClean="0"/>
              <a:t/>
            </a:r>
            <a:br>
              <a:rPr lang="en-US" dirty="0" smtClean="0"/>
            </a:br>
            <a:r>
              <a:rPr lang="en-US" sz="1200" b="0" i="0" kern="1200" dirty="0" smtClean="0">
                <a:solidFill>
                  <a:schemeClr val="tx1"/>
                </a:solidFill>
                <a:latin typeface="+mn-lt"/>
                <a:ea typeface="+mn-ea"/>
                <a:cs typeface="+mn-cs"/>
              </a:rPr>
              <a:t>(C) You can see a single bed.</a:t>
            </a:r>
            <a:r>
              <a:rPr lang="en-US" dirty="0" smtClean="0"/>
              <a:t/>
            </a:r>
            <a:br>
              <a:rPr lang="en-US" dirty="0" smtClean="0"/>
            </a:br>
            <a:r>
              <a:rPr lang="en-US" sz="1200" b="1" i="0" kern="1200" dirty="0" smtClean="0">
                <a:solidFill>
                  <a:schemeClr val="tx1"/>
                </a:solidFill>
                <a:latin typeface="+mn-lt"/>
                <a:ea typeface="+mn-ea"/>
                <a:cs typeface="+mn-cs"/>
              </a:rPr>
              <a:t>(D) There are two pictures above the bed.</a:t>
            </a:r>
            <a:endParaRPr lang="en-US" b="1"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 You can see eight pairs of legs.</a:t>
            </a:r>
            <a:r>
              <a:rPr lang="en-US" dirty="0" smtClean="0"/>
              <a:t/>
            </a:r>
            <a:br>
              <a:rPr lang="en-US" dirty="0" smtClean="0"/>
            </a:br>
            <a:r>
              <a:rPr lang="en-US" sz="1200" b="0" i="0" kern="1200" dirty="0" smtClean="0">
                <a:solidFill>
                  <a:schemeClr val="tx1"/>
                </a:solidFill>
                <a:latin typeface="+mn-lt"/>
                <a:ea typeface="+mn-ea"/>
                <a:cs typeface="+mn-cs"/>
              </a:rPr>
              <a:t>(B) Some of the swimmers are wearing shoes.</a:t>
            </a:r>
            <a:r>
              <a:rPr lang="en-US" dirty="0" smtClean="0"/>
              <a:t/>
            </a:r>
            <a:br>
              <a:rPr lang="en-US" dirty="0" smtClean="0"/>
            </a:br>
            <a:r>
              <a:rPr lang="en-US" sz="1200" b="0" i="0" kern="1200" dirty="0" smtClean="0">
                <a:solidFill>
                  <a:schemeClr val="tx1"/>
                </a:solidFill>
                <a:latin typeface="+mn-lt"/>
                <a:ea typeface="+mn-ea"/>
                <a:cs typeface="+mn-cs"/>
              </a:rPr>
              <a:t>(C) One of the swimmers has her knees bent.</a:t>
            </a:r>
            <a:r>
              <a:rPr lang="en-US" dirty="0" smtClean="0"/>
              <a:t/>
            </a:r>
            <a:br>
              <a:rPr lang="en-US" dirty="0" smtClean="0"/>
            </a:br>
            <a:r>
              <a:rPr lang="en-US" sz="1200" b="0" i="0" kern="1200" dirty="0" smtClean="0">
                <a:solidFill>
                  <a:schemeClr val="tx1"/>
                </a:solidFill>
                <a:latin typeface="+mn-lt"/>
                <a:ea typeface="+mn-ea"/>
                <a:cs typeface="+mn-cs"/>
              </a:rPr>
              <a:t>(D) There are no splashes of water to be seen</a:t>
            </a: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The worker is wearing a watch.</a:t>
            </a:r>
            <a:r>
              <a:rPr lang="en-US" dirty="0" smtClean="0"/>
              <a:t/>
            </a:r>
            <a:br>
              <a:rPr lang="en-US" dirty="0" smtClean="0"/>
            </a:br>
            <a:r>
              <a:rPr lang="en-US" sz="1200" b="0" i="0" kern="1200" dirty="0" smtClean="0">
                <a:solidFill>
                  <a:schemeClr val="tx1"/>
                </a:solidFill>
                <a:latin typeface="+mn-lt"/>
                <a:ea typeface="+mn-ea"/>
                <a:cs typeface="+mn-cs"/>
              </a:rPr>
              <a:t>(B) The worker is a young teenager.</a:t>
            </a:r>
            <a:r>
              <a:rPr lang="en-US" dirty="0" smtClean="0"/>
              <a:t/>
            </a:r>
            <a:br>
              <a:rPr lang="en-US" dirty="0" smtClean="0"/>
            </a:br>
            <a:r>
              <a:rPr lang="en-US" sz="1200" b="0" i="0" kern="1200" dirty="0" smtClean="0">
                <a:solidFill>
                  <a:schemeClr val="tx1"/>
                </a:solidFill>
                <a:latin typeface="+mn-lt"/>
                <a:ea typeface="+mn-ea"/>
                <a:cs typeface="+mn-cs"/>
              </a:rPr>
              <a:t>(C) The man is cutting a piece of steel.</a:t>
            </a:r>
            <a:r>
              <a:rPr lang="en-US" dirty="0" smtClean="0"/>
              <a:t/>
            </a:r>
            <a:br>
              <a:rPr lang="en-US" dirty="0" smtClean="0"/>
            </a:br>
            <a:r>
              <a:rPr lang="en-US" sz="1200" b="1" i="0" kern="1200" dirty="0" smtClean="0">
                <a:solidFill>
                  <a:schemeClr val="tx1"/>
                </a:solidFill>
                <a:latin typeface="+mn-lt"/>
                <a:ea typeface="+mn-ea"/>
                <a:cs typeface="+mn-cs"/>
              </a:rPr>
              <a:t>(D) The man is using both hands.</a:t>
            </a:r>
            <a:endParaRPr lang="en-US" b="1"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pic>
        <p:nvPicPr>
          <p:cNvPr id="1026" name="Picture 2"/>
          <p:cNvPicPr>
            <a:picLocks noChangeAspect="1" noChangeArrowheads="1"/>
          </p:cNvPicPr>
          <p:nvPr userDrawn="1"/>
        </p:nvPicPr>
        <p:blipFill>
          <a:blip r:embed="rId2"/>
          <a:srcRect/>
          <a:stretch>
            <a:fillRect/>
          </a:stretch>
        </p:blipFill>
        <p:spPr bwMode="auto">
          <a:xfrm>
            <a:off x="2505075" y="2109788"/>
            <a:ext cx="4133850" cy="2638425"/>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1" name="TextBox 10"/>
          <p:cNvSpPr txBox="1"/>
          <p:nvPr userDrawn="1"/>
        </p:nvSpPr>
        <p:spPr>
          <a:xfrm>
            <a:off x="994400" y="0"/>
            <a:ext cx="2857520" cy="369332"/>
          </a:xfrm>
          <a:prstGeom prst="rect">
            <a:avLst/>
          </a:prstGeom>
          <a:noFill/>
        </p:spPr>
        <p:txBody>
          <a:bodyPr wrap="square" rtlCol="0">
            <a:spAutoFit/>
          </a:bodyPr>
          <a:lstStyle/>
          <a:p>
            <a:r>
              <a:rPr lang="en-US" sz="1800" b="1" dirty="0" smtClean="0">
                <a:solidFill>
                  <a:schemeClr val="bg1"/>
                </a:solidFill>
              </a:rPr>
              <a:t>TOEIC</a:t>
            </a:r>
            <a:endParaRPr lang="en-US" sz="1800" b="1" dirty="0">
              <a:solidFill>
                <a:schemeClr val="bg1"/>
              </a:solidFill>
            </a:endParaRPr>
          </a:p>
        </p:txBody>
      </p:sp>
      <p:sp>
        <p:nvSpPr>
          <p:cNvPr id="12" name="Rectangle 7"/>
          <p:cNvSpPr>
            <a:spLocks noChangeArrowheads="1"/>
          </p:cNvSpPr>
          <p:nvPr userDrawn="1"/>
        </p:nvSpPr>
        <p:spPr bwMode="auto">
          <a:xfrm rot="10800000" flipV="1">
            <a:off x="5580112" y="6581273"/>
            <a:ext cx="3214710" cy="169277"/>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100" b="0" dirty="0">
                <a:solidFill>
                  <a:srgbClr val="FFFFFF"/>
                </a:solidFill>
              </a:rPr>
              <a:t>© </a:t>
            </a:r>
            <a:r>
              <a:rPr lang="en-US" sz="1100" b="0" dirty="0" smtClean="0">
                <a:solidFill>
                  <a:srgbClr val="FFFFFF"/>
                </a:solidFill>
              </a:rPr>
              <a:t>2016</a:t>
            </a:r>
            <a:r>
              <a:rPr lang="en-US" sz="1100" b="0" baseline="0" dirty="0" smtClean="0">
                <a:solidFill>
                  <a:srgbClr val="FFFFFF"/>
                </a:solidFill>
              </a:rPr>
              <a:t>  albert-learning</a:t>
            </a:r>
            <a:r>
              <a:rPr lang="en-US" sz="1100" b="0" dirty="0" smtClean="0">
                <a:solidFill>
                  <a:srgbClr val="FFFFFF"/>
                </a:solidFill>
              </a:rPr>
              <a:t>.com</a:t>
            </a:r>
            <a:endParaRPr lang="en-US" sz="1100" b="0" dirty="0">
              <a:solidFill>
                <a:srgbClr val="FFFFFF"/>
              </a:solidFill>
            </a:endParaRPr>
          </a:p>
        </p:txBody>
      </p:sp>
      <p:pic>
        <p:nvPicPr>
          <p:cNvPr id="13" name="Picture 12"/>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524328" y="-382325"/>
            <a:ext cx="1152000" cy="1152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75" r:id="rId12"/>
    <p:sldLayoutId id="2147483676" r:id="rId13"/>
    <p:sldLayoutId id="2147483677" r:id="rId14"/>
    <p:sldLayoutId id="2147483685"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a:p>
            <a:pPr lvl="0"/>
            <a:endParaRPr lang="en-GB" dirty="0" smtClean="0"/>
          </a:p>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
        <p:nvSpPr>
          <p:cNvPr id="12" name="TextBox 11"/>
          <p:cNvSpPr txBox="1"/>
          <p:nvPr userDrawn="1"/>
        </p:nvSpPr>
        <p:spPr>
          <a:xfrm>
            <a:off x="500034" y="2000240"/>
            <a:ext cx="8143932" cy="2585323"/>
          </a:xfrm>
          <a:prstGeom prst="rect">
            <a:avLst/>
          </a:prstGeom>
          <a:noFill/>
        </p:spPr>
        <p:txBody>
          <a:bodyPr wrap="square" rtlCol="0">
            <a:spAutoFit/>
          </a:bodyPr>
          <a:lstStyle/>
          <a:p>
            <a:r>
              <a:rPr lang="en-US" sz="5400" b="1" dirty="0" smtClean="0">
                <a:solidFill>
                  <a:schemeClr val="accent6">
                    <a:lumMod val="60000"/>
                    <a:lumOff val="40000"/>
                  </a:schemeClr>
                </a:solidFill>
                <a:latin typeface="Courier New" pitchFamily="49" charset="0"/>
                <a:cs typeface="Courier New" pitchFamily="49" charset="0"/>
              </a:rPr>
              <a:t>Listen</a:t>
            </a:r>
            <a:r>
              <a:rPr lang="en-US" sz="5400" b="1" baseline="0" dirty="0" smtClean="0">
                <a:solidFill>
                  <a:schemeClr val="accent6">
                    <a:lumMod val="60000"/>
                    <a:lumOff val="40000"/>
                  </a:schemeClr>
                </a:solidFill>
                <a:latin typeface="Courier New" pitchFamily="49" charset="0"/>
                <a:cs typeface="Courier New" pitchFamily="49" charset="0"/>
              </a:rPr>
              <a:t> and choose the best answer to the Question</a:t>
            </a:r>
            <a:endParaRPr lang="en-US" sz="5400" b="1" dirty="0">
              <a:solidFill>
                <a:schemeClr val="accent6">
                  <a:lumMod val="60000"/>
                  <a:lumOff val="40000"/>
                </a:schemeClr>
              </a:solidFill>
              <a:latin typeface="Courier New" pitchFamily="49"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40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audio" Target="file:///D:\TOEIC-%20Ramesh\PQ%20Ex%204\PQ%20Ex%204.1.mp3" TargetMode="External"/><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izxfWjreg2Q/T1zHGM3i6vI/AAAAAAAAAc4/uNuqRe72YD8/s1600/toeic+exam.png"/>
          <p:cNvPicPr>
            <a:picLocks noChangeAspect="1" noChangeArrowheads="1"/>
          </p:cNvPicPr>
          <p:nvPr/>
        </p:nvPicPr>
        <p:blipFill>
          <a:blip r:embed="rId2" cstate="print"/>
          <a:srcRect/>
          <a:stretch>
            <a:fillRect/>
          </a:stretch>
        </p:blipFill>
        <p:spPr bwMode="auto">
          <a:xfrm>
            <a:off x="1643042" y="928670"/>
            <a:ext cx="6215106" cy="3286148"/>
          </a:xfrm>
          <a:prstGeom prst="rect">
            <a:avLst/>
          </a:prstGeom>
          <a:noFill/>
        </p:spPr>
      </p:pic>
      <p:sp>
        <p:nvSpPr>
          <p:cNvPr id="4" name="Rectangle 3"/>
          <p:cNvSpPr/>
          <p:nvPr/>
        </p:nvSpPr>
        <p:spPr>
          <a:xfrm>
            <a:off x="1214414" y="4357694"/>
            <a:ext cx="7072362" cy="707886"/>
          </a:xfrm>
          <a:prstGeom prst="rect">
            <a:avLst/>
          </a:prstGeom>
        </p:spPr>
        <p:txBody>
          <a:bodyPr wrap="square">
            <a:spAutoFit/>
          </a:bodyPr>
          <a:lstStyle/>
          <a:p>
            <a:pPr algn="ctr"/>
            <a:r>
              <a:rPr lang="en-US" sz="2000" dirty="0" smtClean="0"/>
              <a:t>PHOTO  QUESTIONS</a:t>
            </a:r>
          </a:p>
          <a:p>
            <a:pPr algn="ctr"/>
            <a:r>
              <a:rPr lang="en-US" sz="2000" dirty="0" smtClean="0"/>
              <a:t>LISTENING COMPREHENSION</a:t>
            </a:r>
            <a:endParaRPr lang="en-US" sz="2000" dirty="0"/>
          </a:p>
        </p:txBody>
      </p:sp>
      <p:sp>
        <p:nvSpPr>
          <p:cNvPr id="5" name="TextBox 4"/>
          <p:cNvSpPr txBox="1"/>
          <p:nvPr/>
        </p:nvSpPr>
        <p:spPr>
          <a:xfrm>
            <a:off x="1142976" y="5429264"/>
            <a:ext cx="7215238" cy="369332"/>
          </a:xfrm>
          <a:prstGeom prst="rect">
            <a:avLst/>
          </a:prstGeom>
          <a:noFill/>
        </p:spPr>
        <p:txBody>
          <a:bodyPr wrap="square" rtlCol="0">
            <a:spAutoFit/>
          </a:bodyPr>
          <a:lstStyle/>
          <a:p>
            <a:pPr algn="ctr"/>
            <a:r>
              <a:rPr lang="en-US" dirty="0" smtClean="0"/>
              <a:t>Photo Questions Exercise No.4 of 1 to 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1547664" y="1433996"/>
            <a:ext cx="5832648" cy="4052700"/>
          </a:xfrm>
          <a:prstGeom prst="rect">
            <a:avLst/>
          </a:prstGeom>
          <a:ln>
            <a:noFill/>
          </a:ln>
          <a:effectLst>
            <a:softEdge rad="112500"/>
          </a:effectLst>
        </p:spPr>
      </p:pic>
      <p:pic>
        <p:nvPicPr>
          <p:cNvPr id="4"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1523116" y="1484784"/>
            <a:ext cx="6467144" cy="4104456"/>
          </a:xfrm>
          <a:prstGeom prst="rect">
            <a:avLst/>
          </a:prstGeom>
          <a:ln>
            <a:noFill/>
          </a:ln>
          <a:effectLst>
            <a:softEdge rad="112500"/>
          </a:effectLst>
        </p:spPr>
      </p:pic>
      <p:pic>
        <p:nvPicPr>
          <p:cNvPr id="4"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1691680" y="1484784"/>
            <a:ext cx="5887086" cy="4104455"/>
          </a:xfrm>
          <a:prstGeom prst="rect">
            <a:avLst/>
          </a:prstGeom>
          <a:ln>
            <a:noFill/>
          </a:ln>
          <a:effectLst>
            <a:softEdge rad="112500"/>
          </a:effectLst>
        </p:spPr>
      </p:pic>
      <p:pic>
        <p:nvPicPr>
          <p:cNvPr id="4"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500174"/>
            <a:ext cx="8072494" cy="4524315"/>
          </a:xfrm>
          <a:prstGeom prst="rect">
            <a:avLst/>
          </a:prstGeom>
          <a:noFill/>
        </p:spPr>
        <p:txBody>
          <a:bodyPr wrap="square" rtlCol="0">
            <a:spAutoFit/>
          </a:bodyPr>
          <a:lstStyle/>
          <a:p>
            <a:pPr algn="ctr"/>
            <a:r>
              <a:rPr lang="en-US" sz="3600" dirty="0" smtClean="0"/>
              <a:t>End of Photo Questions Exercise No.4</a:t>
            </a:r>
          </a:p>
          <a:p>
            <a:pPr algn="ctr"/>
            <a:endParaRPr lang="en-US" sz="3600" dirty="0" smtClean="0"/>
          </a:p>
          <a:p>
            <a:pPr algn="ctr"/>
            <a:r>
              <a:rPr lang="en-US" sz="3600" dirty="0" smtClean="0"/>
              <a:t>of</a:t>
            </a:r>
          </a:p>
          <a:p>
            <a:pPr algn="ctr"/>
            <a:endParaRPr lang="en-US" sz="3600" dirty="0" smtClean="0"/>
          </a:p>
          <a:p>
            <a:pPr algn="ctr"/>
            <a:r>
              <a:rPr lang="en-US" sz="3600" dirty="0" smtClean="0"/>
              <a:t>1 to 10</a:t>
            </a:r>
          </a:p>
          <a:p>
            <a:pPr algn="ctr"/>
            <a:endParaRPr lang="en-US" sz="3600" dirty="0" smtClean="0"/>
          </a:p>
          <a:p>
            <a:pPr algn="ctr"/>
            <a:endParaRPr lang="en-US" sz="3600" dirty="0" smtClean="0"/>
          </a:p>
          <a:p>
            <a:pPr algn="ctr"/>
            <a:endParaRPr lang="en-US" sz="3600" dirty="0" smtClean="0"/>
          </a:p>
        </p:txBody>
      </p:sp>
      <p:sp>
        <p:nvSpPr>
          <p:cNvPr id="4" name="TextBox 3"/>
          <p:cNvSpPr txBox="1"/>
          <p:nvPr/>
        </p:nvSpPr>
        <p:spPr>
          <a:xfrm>
            <a:off x="1357290" y="3933056"/>
            <a:ext cx="6357982" cy="1323439"/>
          </a:xfrm>
          <a:prstGeom prst="rect">
            <a:avLst/>
          </a:prstGeom>
          <a:noFill/>
        </p:spPr>
        <p:txBody>
          <a:bodyPr wrap="square" rtlCol="0">
            <a:spAutoFit/>
          </a:bodyPr>
          <a:lstStyle/>
          <a:p>
            <a:pPr algn="ctr"/>
            <a:endParaRPr lang="en-US" sz="4000" b="1" i="1" dirty="0" smtClean="0"/>
          </a:p>
          <a:p>
            <a:pPr algn="ctr"/>
            <a:r>
              <a:rPr lang="en-US" sz="4000" b="1" i="1" u="sng" dirty="0" smtClean="0"/>
              <a:t>Thank  you </a:t>
            </a:r>
            <a:r>
              <a:rPr lang="en-US" sz="4000" b="1" i="1" dirty="0" smtClean="0"/>
              <a:t>!</a:t>
            </a:r>
            <a:endParaRPr lang="en-US" sz="40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48423"/>
            <a:ext cx="7920880" cy="3170099"/>
          </a:xfrm>
          <a:prstGeom prst="rect">
            <a:avLst/>
          </a:prstGeom>
        </p:spPr>
        <p:txBody>
          <a:bodyPr wrap="square">
            <a:spAutoFit/>
          </a:bodyPr>
          <a:lstStyle/>
          <a:p>
            <a:pPr marL="342900" indent="-342900">
              <a:buClrTx/>
              <a:buFont typeface="Arial" pitchFamily="34" charset="0"/>
              <a:buChar char="•"/>
            </a:pPr>
            <a:r>
              <a:rPr lang="en-US" altLang="zh-TW" sz="2400" dirty="0"/>
              <a:t> In this Listening test, you will be asked to demonstrate how    well you understand spoken English.</a:t>
            </a:r>
          </a:p>
          <a:p>
            <a:pPr algn="just">
              <a:buClrTx/>
            </a:pPr>
            <a:endParaRPr lang="en-US" altLang="zh-TW" sz="2800" dirty="0"/>
          </a:p>
          <a:p>
            <a:pPr marL="457200" indent="-457200">
              <a:buClrTx/>
              <a:buFont typeface="Arial" pitchFamily="34" charset="0"/>
              <a:buChar char="•"/>
            </a:pPr>
            <a:r>
              <a:rPr lang="en-US" altLang="zh-TW" sz="2800" dirty="0"/>
              <a:t> </a:t>
            </a:r>
            <a:r>
              <a:rPr lang="en-US" altLang="zh-TW" sz="2400" dirty="0"/>
              <a:t>The entire Listening test will last approximately 45 minutes.  There are four parts, and directions are given for each part.   You must mark your answers on the separate answer sheet.  Do not write your answers in your test book.</a:t>
            </a:r>
            <a:endParaRPr lang="en-IN" sz="2400" dirty="0"/>
          </a:p>
        </p:txBody>
      </p:sp>
      <p:sp>
        <p:nvSpPr>
          <p:cNvPr id="3" name="TextBox 2"/>
          <p:cNvSpPr txBox="1"/>
          <p:nvPr/>
        </p:nvSpPr>
        <p:spPr>
          <a:xfrm>
            <a:off x="1547664" y="764704"/>
            <a:ext cx="4176464" cy="523220"/>
          </a:xfrm>
          <a:prstGeom prst="rect">
            <a:avLst/>
          </a:prstGeom>
          <a:noFill/>
        </p:spPr>
        <p:txBody>
          <a:bodyPr wrap="square" rtlCol="0">
            <a:spAutoFit/>
          </a:bodyPr>
          <a:lstStyle/>
          <a:p>
            <a:r>
              <a:rPr lang="en-US" sz="2800" b="1" i="1" u="sng" dirty="0" smtClean="0"/>
              <a:t>Description : </a:t>
            </a:r>
            <a:endParaRPr lang="en-IN" sz="2800" b="1" i="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85720" y="857232"/>
            <a:ext cx="8572560" cy="54292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a:buClrTx/>
            </a:pPr>
            <a:r>
              <a:rPr lang="en-US" altLang="zh-TW" sz="2400" b="1" smtClean="0"/>
              <a:t> </a:t>
            </a:r>
            <a:r>
              <a:rPr lang="en-US" altLang="zh-TW" sz="2400" b="1" u="sng" smtClean="0"/>
              <a:t>Directions:</a:t>
            </a:r>
          </a:p>
          <a:p>
            <a:pPr marL="0" indent="0">
              <a:buClrTx/>
              <a:buFont typeface="Wingdings" charset="2"/>
              <a:buNone/>
            </a:pPr>
            <a:endParaRPr lang="en-US" altLang="zh-TW" sz="2400" b="1" u="sng" smtClean="0"/>
          </a:p>
          <a:p>
            <a:pPr algn="just">
              <a:buClrTx/>
              <a:buFont typeface="Arial" pitchFamily="34" charset="0"/>
              <a:buChar char="•"/>
            </a:pPr>
            <a:r>
              <a:rPr lang="en-US" altLang="zh-TW" sz="2400" b="1" smtClean="0"/>
              <a:t> </a:t>
            </a:r>
            <a:r>
              <a:rPr lang="en-US" altLang="zh-TW" sz="2000" smtClean="0"/>
              <a:t>In the ‘ Toeic Photo Questions Listening Test ’ will hear four Statements or Questions about the Photograph.</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These Statements /  Questions will not be printed in your test book and    will be spoken only once / one time only .</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You will be required to ‘Select the Best Response to the Question or  Statement and “</a:t>
            </a:r>
            <a:r>
              <a:rPr lang="en-US" altLang="zh-TW" sz="2000" b="1" smtClean="0"/>
              <a:t>tick mark</a:t>
            </a:r>
            <a:r>
              <a:rPr lang="en-US" altLang="zh-TW" sz="2000" smtClean="0"/>
              <a:t>” the letter (A), (B), (C) or (D) on your answer   sheet.</a:t>
            </a:r>
          </a:p>
          <a:p>
            <a:pPr algn="just">
              <a:buClrTx/>
              <a:buFont typeface="Arial" pitchFamily="34" charset="0"/>
              <a:buChar char="•"/>
            </a:pPr>
            <a:endParaRPr lang="en-US" altLang="zh-TW" sz="2000" smtClean="0"/>
          </a:p>
          <a:p>
            <a:pPr>
              <a:buClrTx/>
              <a:buFont typeface="Arial" pitchFamily="34" charset="0"/>
              <a:buChar char="•"/>
            </a:pPr>
            <a:r>
              <a:rPr lang="en-US" altLang="zh-TW" sz="2400" smtClean="0"/>
              <a:t>  </a:t>
            </a:r>
            <a:r>
              <a:rPr lang="en-US" altLang="zh-TW" sz="2000" smtClean="0"/>
              <a:t>Mark your </a:t>
            </a:r>
            <a:r>
              <a:rPr lang="en-US" altLang="zh-TW" sz="2000" b="1" smtClean="0"/>
              <a:t>answer</a:t>
            </a:r>
            <a:r>
              <a:rPr lang="en-US" altLang="zh-TW" sz="2000" smtClean="0"/>
              <a:t> on your answer sheet.</a:t>
            </a:r>
            <a:endParaRPr lang="en-US" altLang="zh-TW"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642918"/>
          <a:ext cx="8507413" cy="4667250"/>
        </p:xfrm>
        <a:graphic>
          <a:graphicData uri="http://schemas.openxmlformats.org/drawingml/2006/table">
            <a:tbl>
              <a:tblPr/>
              <a:tblGrid>
                <a:gridCol w="1708150"/>
                <a:gridCol w="6799263"/>
              </a:tblGrid>
              <a:tr h="9429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3074" name="Picture 2"/>
          <p:cNvPicPr>
            <a:picLocks noChangeAspect="1" noChangeArrowheads="1"/>
          </p:cNvPicPr>
          <p:nvPr/>
        </p:nvPicPr>
        <p:blipFill>
          <a:blip r:embed="rId4"/>
          <a:srcRect/>
          <a:stretch>
            <a:fillRect/>
          </a:stretch>
        </p:blipFill>
        <p:spPr bwMode="auto">
          <a:xfrm>
            <a:off x="1655676" y="1484784"/>
            <a:ext cx="6156684" cy="4104456"/>
          </a:xfrm>
          <a:prstGeom prst="rect">
            <a:avLst/>
          </a:prstGeom>
          <a:ln>
            <a:noFill/>
          </a:ln>
          <a:effectLst>
            <a:softEdge rad="112500"/>
          </a:effectLst>
        </p:spPr>
      </p:pic>
      <p:pic>
        <p:nvPicPr>
          <p:cNvPr id="5"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6588" y="694007"/>
          <a:ext cx="8507412" cy="5715001"/>
        </p:xfrm>
        <a:graphic>
          <a:graphicData uri="http://schemas.openxmlformats.org/drawingml/2006/table">
            <a:tbl>
              <a:tblPr/>
              <a:tblGrid>
                <a:gridCol w="1708150"/>
                <a:gridCol w="6799262"/>
              </a:tblGrid>
              <a:tr h="17938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28559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1026" name="Picture 2"/>
          <p:cNvPicPr>
            <a:picLocks noChangeAspect="1" noChangeArrowheads="1"/>
          </p:cNvPicPr>
          <p:nvPr/>
        </p:nvPicPr>
        <p:blipFill>
          <a:blip r:embed="rId4"/>
          <a:srcRect/>
          <a:stretch>
            <a:fillRect/>
          </a:stretch>
        </p:blipFill>
        <p:spPr bwMode="auto">
          <a:xfrm>
            <a:off x="1650157" y="1484784"/>
            <a:ext cx="6419224" cy="4248472"/>
          </a:xfrm>
          <a:prstGeom prst="rect">
            <a:avLst/>
          </a:prstGeom>
          <a:ln>
            <a:noFill/>
          </a:ln>
          <a:effectLst>
            <a:softEdge rad="112500"/>
          </a:effectLst>
        </p:spPr>
      </p:pic>
      <p:pic>
        <p:nvPicPr>
          <p:cNvPr id="5"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70" y="571480"/>
          <a:ext cx="2643158" cy="4033839"/>
        </p:xfrm>
        <a:graphic>
          <a:graphicData uri="http://schemas.openxmlformats.org/drawingml/2006/table">
            <a:tbl>
              <a:tblPr/>
              <a:tblGrid>
                <a:gridCol w="2643158"/>
              </a:tblGrid>
              <a:tr h="838200">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4"/>
          <a:srcRect/>
          <a:stretch>
            <a:fillRect/>
          </a:stretch>
        </p:blipFill>
        <p:spPr bwMode="auto">
          <a:xfrm>
            <a:off x="1475656" y="1492357"/>
            <a:ext cx="5760640" cy="4276591"/>
          </a:xfrm>
          <a:prstGeom prst="rect">
            <a:avLst/>
          </a:prstGeom>
          <a:ln>
            <a:noFill/>
          </a:ln>
          <a:effectLst>
            <a:softEdge rad="112500"/>
          </a:effectLst>
        </p:spPr>
      </p:pic>
      <p:pic>
        <p:nvPicPr>
          <p:cNvPr id="5"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1645070" y="1484784"/>
            <a:ext cx="5853857" cy="3888431"/>
          </a:xfrm>
          <a:prstGeom prst="rect">
            <a:avLst/>
          </a:prstGeom>
          <a:ln>
            <a:noFill/>
          </a:ln>
          <a:effectLst>
            <a:softEdge rad="112500"/>
          </a:effectLst>
        </p:spPr>
      </p:pic>
      <p:pic>
        <p:nvPicPr>
          <p:cNvPr id="4"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srcRect/>
          <a:stretch>
            <a:fillRect/>
          </a:stretch>
        </p:blipFill>
        <p:spPr bwMode="auto">
          <a:xfrm>
            <a:off x="1645070" y="1484784"/>
            <a:ext cx="6070666" cy="4032447"/>
          </a:xfrm>
          <a:prstGeom prst="rect">
            <a:avLst/>
          </a:prstGeom>
          <a:ln>
            <a:noFill/>
          </a:ln>
          <a:effectLst>
            <a:softEdge rad="112500"/>
          </a:effectLst>
        </p:spPr>
      </p:pic>
      <p:pic>
        <p:nvPicPr>
          <p:cNvPr id="4" name="PQ Ex 4.1.mp3">
            <a:hlinkClick r:id="" action="ppaction://media"/>
          </p:cNvPr>
          <p:cNvPicPr>
            <a:picLocks noRot="1" noChangeAspect="1"/>
          </p:cNvPicPr>
          <p:nvPr>
            <a:audioFile r:link="rId1"/>
          </p:nvPr>
        </p:nvPicPr>
        <p:blipFill>
          <a:blip r:embed="rId5"/>
          <a:stretch>
            <a:fillRect/>
          </a:stretch>
        </p:blipFill>
        <p:spPr>
          <a:xfrm>
            <a:off x="830412" y="14847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1619672" y="1457325"/>
            <a:ext cx="5832648" cy="4332131"/>
          </a:xfrm>
          <a:prstGeom prst="rect">
            <a:avLst/>
          </a:prstGeom>
          <a:ln>
            <a:noFill/>
          </a:ln>
          <a:effectLst>
            <a:softEdge rad="112500"/>
          </a:effectLst>
        </p:spPr>
      </p:pic>
      <p:pic>
        <p:nvPicPr>
          <p:cNvPr id="5" name="PQ Ex 4.1.mp3">
            <a:hlinkClick r:id="" action="ppaction://media"/>
          </p:cNvPr>
          <p:cNvPicPr>
            <a:picLocks noRot="1" noChangeAspect="1"/>
          </p:cNvPicPr>
          <p:nvPr>
            <a:audioFile r:link="rId1"/>
          </p:nvPr>
        </p:nvPicPr>
        <p:blipFill>
          <a:blip r:embed="rId5"/>
          <a:stretch>
            <a:fillRect/>
          </a:stretch>
        </p:blipFill>
        <p:spPr>
          <a:xfrm>
            <a:off x="982812" y="163718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288</Words>
  <Application>Microsoft Office PowerPoint</Application>
  <PresentationFormat>On-screen Show (4:3)</PresentationFormat>
  <Paragraphs>42</Paragraphs>
  <Slides>13</Slides>
  <Notes>9</Notes>
  <HiddenSlides>0</HiddenSlides>
  <MMClips>9</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3_Default Design</vt:lpstr>
      <vt:lpstr>5_Default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abc</cp:lastModifiedBy>
  <cp:revision>42</cp:revision>
  <dcterms:created xsi:type="dcterms:W3CDTF">2011-12-01T13:28:45Z</dcterms:created>
  <dcterms:modified xsi:type="dcterms:W3CDTF">2016-02-05T15:01:02Z</dcterms:modified>
</cp:coreProperties>
</file>