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99" r:id="rId2"/>
    <p:sldMasterId id="2147483686" r:id="rId3"/>
  </p:sldMasterIdLst>
  <p:notesMasterIdLst>
    <p:notesMasterId r:id="rId18"/>
  </p:notesMasterIdLst>
  <p:handoutMasterIdLst>
    <p:handoutMasterId r:id="rId19"/>
  </p:handoutMasterIdLst>
  <p:sldIdLst>
    <p:sldId id="268" r:id="rId4"/>
    <p:sldId id="269" r:id="rId5"/>
    <p:sldId id="266" r:id="rId6"/>
    <p:sldId id="256" r:id="rId7"/>
    <p:sldId id="257" r:id="rId8"/>
    <p:sldId id="258" r:id="rId9"/>
    <p:sldId id="259" r:id="rId10"/>
    <p:sldId id="260" r:id="rId11"/>
    <p:sldId id="261" r:id="rId12"/>
    <p:sldId id="262" r:id="rId13"/>
    <p:sldId id="263" r:id="rId14"/>
    <p:sldId id="264" r:id="rId15"/>
    <p:sldId id="265" r:id="rId16"/>
    <p:sldId id="270"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91652" autoAdjust="0"/>
  </p:normalViewPr>
  <p:slideViewPr>
    <p:cSldViewPr>
      <p:cViewPr varScale="1">
        <p:scale>
          <a:sx n="67" d="100"/>
          <a:sy n="67" d="100"/>
        </p:scale>
        <p:origin x="-150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72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DFE3C6-4C0E-46F3-A290-049037F013E8}" type="datetimeFigureOut">
              <a:rPr lang="en-US" smtClean="0"/>
              <a:pPr/>
              <a:t>1/20/2016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A5ED4E4-846F-4FE5-A7A4-3C9A0C88CC4F}" type="slidenum">
              <a:rPr lang="en-US" smtClean="0"/>
              <a:pPr/>
              <a:t>‹#›</a:t>
            </a:fld>
            <a:endParaRPr lang="en-US"/>
          </a:p>
        </p:txBody>
      </p:sp>
    </p:spTree>
    <p:extLst>
      <p:ext uri="{BB962C8B-B14F-4D97-AF65-F5344CB8AC3E}">
        <p14:creationId xmlns:p14="http://schemas.microsoft.com/office/powerpoint/2010/main" val="3404666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5F69EE-EBD9-472B-932D-6033737F647A}"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2AB5D9-F35C-46C6-8CDB-ADBFF6D16D22}" type="slidenum">
              <a:rPr lang="en-US" smtClean="0"/>
              <a:pPr/>
              <a:t>‹#›</a:t>
            </a:fld>
            <a:endParaRPr lang="en-US"/>
          </a:p>
        </p:txBody>
      </p:sp>
    </p:spTree>
    <p:extLst>
      <p:ext uri="{BB962C8B-B14F-4D97-AF65-F5344CB8AC3E}">
        <p14:creationId xmlns:p14="http://schemas.microsoft.com/office/powerpoint/2010/main" val="3592558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All the workers are standing upright.</a:t>
            </a:r>
          </a:p>
          <a:p>
            <a:r>
              <a:rPr lang="en-US" sz="1200" b="1" i="0" kern="1200" dirty="0" smtClean="0">
                <a:solidFill>
                  <a:schemeClr val="tx1"/>
                </a:solidFill>
                <a:latin typeface="+mn-lt"/>
                <a:ea typeface="+mn-ea"/>
                <a:cs typeface="+mn-cs"/>
              </a:rPr>
              <a:t>You can see a crane at the top of the picture. </a:t>
            </a:r>
            <a:r>
              <a:rPr lang="en-US" sz="1200" b="0" i="0" kern="1200" dirty="0" smtClean="0">
                <a:solidFill>
                  <a:schemeClr val="tx1"/>
                </a:solidFill>
                <a:latin typeface="+mn-lt"/>
                <a:ea typeface="+mn-ea"/>
                <a:cs typeface="+mn-cs"/>
              </a:rPr>
              <a:t>-- CORRECT</a:t>
            </a:r>
          </a:p>
          <a:p>
            <a:r>
              <a:rPr lang="en-US" sz="1200" b="0" i="0" kern="1200" dirty="0" smtClean="0">
                <a:solidFill>
                  <a:schemeClr val="tx1"/>
                </a:solidFill>
                <a:latin typeface="+mn-lt"/>
                <a:ea typeface="+mn-ea"/>
                <a:cs typeface="+mn-cs"/>
              </a:rPr>
              <a:t>Some of the workers are smoking.</a:t>
            </a:r>
          </a:p>
          <a:p>
            <a:r>
              <a:rPr lang="en-US" sz="1200" b="0" i="0" kern="1200" dirty="0" smtClean="0">
                <a:solidFill>
                  <a:schemeClr val="tx1"/>
                </a:solidFill>
                <a:latin typeface="+mn-lt"/>
                <a:ea typeface="+mn-ea"/>
                <a:cs typeface="+mn-cs"/>
              </a:rPr>
              <a:t>You can see ten workers in total.</a:t>
            </a:r>
            <a:endParaRPr lang="en-US" sz="1200" b="0" i="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62AB5D9-F35C-46C6-8CDB-ADBFF6D16D22}"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The woman on the right has just written something on a flip chart.</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woman on the right is holding a blue felt tip pen.</a:t>
            </a:r>
          </a:p>
          <a:p>
            <a:r>
              <a:rPr lang="en-US" sz="1200" b="0" i="0" kern="1200" dirty="0" smtClean="0">
                <a:solidFill>
                  <a:schemeClr val="tx1"/>
                </a:solidFill>
                <a:latin typeface="+mn-lt"/>
                <a:ea typeface="+mn-ea"/>
                <a:cs typeface="+mn-cs"/>
              </a:rPr>
              <a:t>The woman on the left has both hands on the laptop keyboard.</a:t>
            </a:r>
          </a:p>
          <a:p>
            <a:r>
              <a:rPr lang="en-US" sz="1200" b="0" i="0" kern="1200" dirty="0" smtClean="0">
                <a:solidFill>
                  <a:schemeClr val="tx1"/>
                </a:solidFill>
                <a:latin typeface="+mn-lt"/>
                <a:ea typeface="+mn-ea"/>
                <a:cs typeface="+mn-cs"/>
              </a:rPr>
              <a:t>Both women are wearing yellow tops.</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man is holding a black wire in his hand.</a:t>
            </a:r>
          </a:p>
          <a:p>
            <a:r>
              <a:rPr lang="en-US" sz="1200" b="1" i="0" kern="1200" dirty="0" smtClean="0">
                <a:solidFill>
                  <a:schemeClr val="tx1"/>
                </a:solidFill>
                <a:latin typeface="+mn-lt"/>
                <a:ea typeface="+mn-ea"/>
                <a:cs typeface="+mn-cs"/>
              </a:rPr>
              <a:t>The man is holding a red lead in his hand.</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man is checking the lead with his right hand.</a:t>
            </a:r>
          </a:p>
          <a:p>
            <a:r>
              <a:rPr lang="en-US" sz="1200" b="0" i="0" kern="1200" dirty="0" smtClean="0">
                <a:solidFill>
                  <a:schemeClr val="tx1"/>
                </a:solidFill>
                <a:latin typeface="+mn-lt"/>
                <a:ea typeface="+mn-ea"/>
                <a:cs typeface="+mn-cs"/>
              </a:rPr>
              <a:t>The man is wearing a plain yellow shirt.</a:t>
            </a:r>
            <a:endParaRPr lang="en-US" sz="1200" b="0" i="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62AB5D9-F35C-46C6-8CDB-ADBFF6D16D22}"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She is holding an energy saving bulb in her right hand.</a:t>
            </a:r>
          </a:p>
          <a:p>
            <a:r>
              <a:rPr lang="en-US" sz="1200" b="1" i="0" kern="1200" dirty="0" smtClean="0">
                <a:solidFill>
                  <a:schemeClr val="tx1"/>
                </a:solidFill>
                <a:latin typeface="+mn-lt"/>
                <a:ea typeface="+mn-ea"/>
                <a:cs typeface="+mn-cs"/>
              </a:rPr>
              <a:t>She is holding an energy saving bulb in her left hand.</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She is touching a lamp that has been switched off.</a:t>
            </a:r>
          </a:p>
          <a:p>
            <a:r>
              <a:rPr lang="en-US" sz="1200" b="0" i="0" kern="1200" dirty="0" smtClean="0">
                <a:solidFill>
                  <a:schemeClr val="tx1"/>
                </a:solidFill>
                <a:latin typeface="+mn-lt"/>
                <a:ea typeface="+mn-ea"/>
                <a:cs typeface="+mn-cs"/>
              </a:rPr>
              <a:t>She is looking down at the floor.</a:t>
            </a: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Both women are dressed the same.</a:t>
            </a:r>
          </a:p>
          <a:p>
            <a:r>
              <a:rPr lang="en-US" sz="1200" b="0" i="0" kern="1200" dirty="0" smtClean="0">
                <a:solidFill>
                  <a:schemeClr val="tx1"/>
                </a:solidFill>
                <a:latin typeface="+mn-lt"/>
                <a:ea typeface="+mn-ea"/>
                <a:cs typeface="+mn-cs"/>
              </a:rPr>
              <a:t>The man is clapping his hands.</a:t>
            </a:r>
          </a:p>
          <a:p>
            <a:r>
              <a:rPr lang="en-US" sz="1200" b="1" i="0" kern="1200" dirty="0" smtClean="0">
                <a:solidFill>
                  <a:schemeClr val="tx1"/>
                </a:solidFill>
                <a:latin typeface="+mn-lt"/>
                <a:ea typeface="+mn-ea"/>
                <a:cs typeface="+mn-cs"/>
              </a:rPr>
              <a:t>The laptop on the table is open.</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table top is </a:t>
            </a:r>
            <a:r>
              <a:rPr lang="en-US" sz="1200" b="0" i="0" kern="1200" dirty="0" err="1" smtClean="0">
                <a:solidFill>
                  <a:schemeClr val="tx1"/>
                </a:solidFill>
                <a:latin typeface="+mn-lt"/>
                <a:ea typeface="+mn-ea"/>
                <a:cs typeface="+mn-cs"/>
              </a:rPr>
              <a:t>coloured</a:t>
            </a:r>
            <a:r>
              <a:rPr lang="en-US" sz="1200" b="0" i="0" kern="1200" dirty="0" smtClean="0">
                <a:solidFill>
                  <a:schemeClr val="tx1"/>
                </a:solidFill>
                <a:latin typeface="+mn-lt"/>
                <a:ea typeface="+mn-ea"/>
                <a:cs typeface="+mn-cs"/>
              </a:rPr>
              <a:t> green.</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man isn't wearing a hat.</a:t>
            </a:r>
          </a:p>
          <a:p>
            <a:r>
              <a:rPr lang="en-US" sz="1200" b="0" i="0" kern="1200" dirty="0" smtClean="0">
                <a:solidFill>
                  <a:schemeClr val="tx1"/>
                </a:solidFill>
                <a:latin typeface="+mn-lt"/>
                <a:ea typeface="+mn-ea"/>
                <a:cs typeface="+mn-cs"/>
              </a:rPr>
              <a:t>It is still snowing.</a:t>
            </a:r>
          </a:p>
          <a:p>
            <a:r>
              <a:rPr lang="en-US" sz="1200" b="0" i="0" kern="1200" dirty="0" smtClean="0">
                <a:solidFill>
                  <a:schemeClr val="tx1"/>
                </a:solidFill>
                <a:latin typeface="+mn-lt"/>
                <a:ea typeface="+mn-ea"/>
                <a:cs typeface="+mn-cs"/>
              </a:rPr>
              <a:t>The man is wearing gloves.</a:t>
            </a:r>
          </a:p>
          <a:p>
            <a:r>
              <a:rPr lang="en-US" sz="1200" b="1" i="0" kern="1200" dirty="0" smtClean="0">
                <a:solidFill>
                  <a:schemeClr val="tx1"/>
                </a:solidFill>
                <a:latin typeface="+mn-lt"/>
                <a:ea typeface="+mn-ea"/>
                <a:cs typeface="+mn-cs"/>
              </a:rPr>
              <a:t>The man is scraping the snow away from him.</a:t>
            </a:r>
            <a:r>
              <a:rPr lang="en-US" sz="1200" b="0" i="0" kern="1200" dirty="0" smtClean="0">
                <a:solidFill>
                  <a:schemeClr val="tx1"/>
                </a:solidFill>
                <a:latin typeface="+mn-lt"/>
                <a:ea typeface="+mn-ea"/>
                <a:cs typeface="+mn-cs"/>
              </a:rPr>
              <a:t> -- CORRECT</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main </a:t>
            </a:r>
            <a:r>
              <a:rPr lang="en-US" sz="1200" b="0" i="0" kern="1200" dirty="0" err="1" smtClean="0">
                <a:solidFill>
                  <a:schemeClr val="tx1"/>
                </a:solidFill>
                <a:latin typeface="+mn-lt"/>
                <a:ea typeface="+mn-ea"/>
                <a:cs typeface="+mn-cs"/>
              </a:rPr>
              <a:t>colour</a:t>
            </a:r>
            <a:r>
              <a:rPr lang="en-US" sz="1200" b="0" i="0" kern="1200" dirty="0" smtClean="0">
                <a:solidFill>
                  <a:schemeClr val="tx1"/>
                </a:solidFill>
                <a:latin typeface="+mn-lt"/>
                <a:ea typeface="+mn-ea"/>
                <a:cs typeface="+mn-cs"/>
              </a:rPr>
              <a:t> on the canvas is blue.</a:t>
            </a:r>
          </a:p>
          <a:p>
            <a:r>
              <a:rPr lang="en-US" sz="1200" b="1" i="0" kern="1200" dirty="0" smtClean="0">
                <a:solidFill>
                  <a:schemeClr val="tx1"/>
                </a:solidFill>
                <a:latin typeface="+mn-lt"/>
                <a:ea typeface="+mn-ea"/>
                <a:cs typeface="+mn-cs"/>
              </a:rPr>
              <a:t>The </a:t>
            </a:r>
            <a:r>
              <a:rPr lang="en-US" sz="1200" b="1" i="0" kern="1200" dirty="0" err="1" smtClean="0">
                <a:solidFill>
                  <a:schemeClr val="tx1"/>
                </a:solidFill>
                <a:latin typeface="+mn-lt"/>
                <a:ea typeface="+mn-ea"/>
                <a:cs typeface="+mn-cs"/>
              </a:rPr>
              <a:t>colour</a:t>
            </a:r>
            <a:r>
              <a:rPr lang="en-US" sz="1200" b="1" i="0" kern="1200" dirty="0" smtClean="0">
                <a:solidFill>
                  <a:schemeClr val="tx1"/>
                </a:solidFill>
                <a:latin typeface="+mn-lt"/>
                <a:ea typeface="+mn-ea"/>
                <a:cs typeface="+mn-cs"/>
              </a:rPr>
              <a:t> on the artist's brush is white.</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artist is wearing dark glasses.</a:t>
            </a:r>
          </a:p>
          <a:p>
            <a:r>
              <a:rPr lang="en-US" sz="1200" b="0" i="0" kern="1200" dirty="0" smtClean="0">
                <a:solidFill>
                  <a:schemeClr val="tx1"/>
                </a:solidFill>
                <a:latin typeface="+mn-lt"/>
                <a:ea typeface="+mn-ea"/>
                <a:cs typeface="+mn-cs"/>
              </a:rPr>
              <a:t>The canvas is placed at a right angle.</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doctor is listening to some music.</a:t>
            </a:r>
          </a:p>
          <a:p>
            <a:r>
              <a:rPr lang="en-US" sz="1200" b="1" i="0" kern="1200" dirty="0" smtClean="0">
                <a:solidFill>
                  <a:schemeClr val="tx1"/>
                </a:solidFill>
                <a:latin typeface="+mn-lt"/>
                <a:ea typeface="+mn-ea"/>
                <a:cs typeface="+mn-cs"/>
              </a:rPr>
              <a:t>The patient is wearing a small silver cross.</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doctor is checking pressure in the patient's right arm.</a:t>
            </a:r>
          </a:p>
          <a:p>
            <a:r>
              <a:rPr lang="en-US" sz="1200" b="0" i="0" kern="1200" dirty="0" smtClean="0">
                <a:solidFill>
                  <a:schemeClr val="tx1"/>
                </a:solidFill>
                <a:latin typeface="+mn-lt"/>
                <a:ea typeface="+mn-ea"/>
                <a:cs typeface="+mn-cs"/>
              </a:rPr>
              <a:t>The patient is about to burst into tears.</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There are dozens of bananas in the shopper's trolley.</a:t>
            </a:r>
          </a:p>
          <a:p>
            <a:r>
              <a:rPr lang="en-US" sz="1200" b="0" i="0" kern="1200" dirty="0" smtClean="0">
                <a:solidFill>
                  <a:schemeClr val="tx1"/>
                </a:solidFill>
                <a:latin typeface="+mn-lt"/>
                <a:ea typeface="+mn-ea"/>
                <a:cs typeface="+mn-cs"/>
              </a:rPr>
              <a:t>The trolley is full of chocolates and cakes.</a:t>
            </a:r>
          </a:p>
          <a:p>
            <a:r>
              <a:rPr lang="en-US" sz="1200" b="0" i="0" kern="1200" dirty="0" smtClean="0">
                <a:solidFill>
                  <a:schemeClr val="tx1"/>
                </a:solidFill>
                <a:latin typeface="+mn-lt"/>
                <a:ea typeface="+mn-ea"/>
                <a:cs typeface="+mn-cs"/>
              </a:rPr>
              <a:t>The shopper is dressed in black.</a:t>
            </a:r>
          </a:p>
          <a:p>
            <a:r>
              <a:rPr lang="en-US" sz="1200" b="1" i="0" kern="1200" dirty="0" smtClean="0">
                <a:solidFill>
                  <a:schemeClr val="tx1"/>
                </a:solidFill>
                <a:latin typeface="+mn-lt"/>
                <a:ea typeface="+mn-ea"/>
                <a:cs typeface="+mn-cs"/>
              </a:rPr>
              <a:t>The shopper is checking something on the plastic bottle.</a:t>
            </a:r>
            <a:r>
              <a:rPr lang="en-US" sz="1200" b="0" i="0" kern="1200" dirty="0" smtClean="0">
                <a:solidFill>
                  <a:schemeClr val="tx1"/>
                </a:solidFill>
                <a:latin typeface="+mn-lt"/>
                <a:ea typeface="+mn-ea"/>
                <a:cs typeface="+mn-cs"/>
              </a:rPr>
              <a:t> -- CORRECT</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woman is cleaning her teeth.</a:t>
            </a:r>
          </a:p>
          <a:p>
            <a:r>
              <a:rPr lang="en-US" sz="1200" b="1" i="0" kern="1200" dirty="0" smtClean="0">
                <a:solidFill>
                  <a:schemeClr val="tx1"/>
                </a:solidFill>
                <a:latin typeface="+mn-lt"/>
                <a:ea typeface="+mn-ea"/>
                <a:cs typeface="+mn-cs"/>
              </a:rPr>
              <a:t>The woman is applying lipstick.</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woman is applying eye shadow.</a:t>
            </a:r>
          </a:p>
          <a:p>
            <a:r>
              <a:rPr lang="en-US" sz="1200" b="0" i="0" kern="1200" dirty="0" smtClean="0">
                <a:solidFill>
                  <a:schemeClr val="tx1"/>
                </a:solidFill>
                <a:latin typeface="+mn-lt"/>
                <a:ea typeface="+mn-ea"/>
                <a:cs typeface="+mn-cs"/>
              </a:rPr>
              <a:t>The mirror is behind the woman.</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44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24328" y="-382325"/>
            <a:ext cx="1152000" cy="1152000"/>
          </a:xfrm>
          <a:prstGeom prst="rect">
            <a:avLst/>
          </a:prstGeom>
        </p:spPr>
      </p:pic>
      <p:sp>
        <p:nvSpPr>
          <p:cNvPr id="13" name="Rectangle 7"/>
          <p:cNvSpPr>
            <a:spLocks noChangeArrowheads="1"/>
          </p:cNvSpPr>
          <p:nvPr userDrawn="1"/>
        </p:nvSpPr>
        <p:spPr bwMode="auto">
          <a:xfrm rot="10800000" flipV="1">
            <a:off x="5580112" y="6581273"/>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b="0" dirty="0">
                <a:solidFill>
                  <a:srgbClr val="FFFFFF"/>
                </a:solidFill>
              </a:rPr>
              <a:t>© </a:t>
            </a:r>
            <a:r>
              <a:rPr lang="en-US" sz="1100" b="0" dirty="0" smtClean="0">
                <a:solidFill>
                  <a:srgbClr val="FFFFFF"/>
                </a:solidFill>
              </a:rPr>
              <a:t>2016</a:t>
            </a:r>
            <a:r>
              <a:rPr lang="en-US" sz="1100" b="0" baseline="0" dirty="0" smtClean="0">
                <a:solidFill>
                  <a:srgbClr val="FFFFFF"/>
                </a:solidFill>
              </a:rPr>
              <a:t>  </a:t>
            </a:r>
            <a:r>
              <a:rPr lang="en-US" sz="1100" b="0" baseline="0" dirty="0" smtClean="0">
                <a:solidFill>
                  <a:srgbClr val="FFFFFF"/>
                </a:solidFill>
              </a:rPr>
              <a:t>albert-learning</a:t>
            </a:r>
            <a:r>
              <a:rPr lang="en-US" sz="1100" b="0" dirty="0" smtClean="0">
                <a:solidFill>
                  <a:srgbClr val="FFFFFF"/>
                </a:solidFill>
              </a:rPr>
              <a:t>.com</a:t>
            </a:r>
            <a:endParaRPr lang="en-US" sz="1100" b="0"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85"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a:p>
            <a:pPr lvl="0"/>
            <a:endParaRPr lang="en-GB" dirty="0" smtClean="0"/>
          </a:p>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
        <p:nvSpPr>
          <p:cNvPr id="12" name="TextBox 11"/>
          <p:cNvSpPr txBox="1"/>
          <p:nvPr userDrawn="1"/>
        </p:nvSpPr>
        <p:spPr>
          <a:xfrm>
            <a:off x="500034" y="2000240"/>
            <a:ext cx="8143932" cy="2585323"/>
          </a:xfrm>
          <a:prstGeom prst="rect">
            <a:avLst/>
          </a:prstGeom>
          <a:noFill/>
        </p:spPr>
        <p:txBody>
          <a:bodyPr wrap="square" rtlCol="0">
            <a:spAutoFit/>
          </a:bodyPr>
          <a:lstStyle/>
          <a:p>
            <a:r>
              <a:rPr lang="en-US" sz="5400" b="1" dirty="0" smtClean="0">
                <a:solidFill>
                  <a:schemeClr val="accent6">
                    <a:lumMod val="60000"/>
                    <a:lumOff val="40000"/>
                  </a:schemeClr>
                </a:solidFill>
                <a:latin typeface="Courier New" pitchFamily="49" charset="0"/>
                <a:cs typeface="Courier New" pitchFamily="49" charset="0"/>
              </a:rPr>
              <a:t>Listen</a:t>
            </a:r>
            <a:r>
              <a:rPr lang="en-US" sz="5400" b="1" baseline="0" dirty="0" smtClean="0">
                <a:solidFill>
                  <a:schemeClr val="accent6">
                    <a:lumMod val="60000"/>
                    <a:lumOff val="40000"/>
                  </a:schemeClr>
                </a:solidFill>
                <a:latin typeface="Courier New" pitchFamily="49" charset="0"/>
                <a:cs typeface="Courier New" pitchFamily="49" charset="0"/>
              </a:rPr>
              <a:t> and choose the best answer to the Question</a:t>
            </a:r>
            <a:endParaRPr lang="en-US" sz="5400" b="1" dirty="0">
              <a:solidFill>
                <a:schemeClr val="accent6">
                  <a:lumMod val="60000"/>
                  <a:lumOff val="40000"/>
                </a:schemeClr>
              </a:solidFill>
              <a:latin typeface="Courier New" pitchFamily="49" charset="0"/>
              <a:cs typeface="Courier New" pitchFamily="49" charset="0"/>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40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audio" Target="file:///D:\TOEIC-%20Ramesh\PQ%20Ex%207\PQ%20Ex%207.1.mp3" TargetMode="External"/><Relationship Id="rId5" Type="http://schemas.openxmlformats.org/officeDocument/2006/relationships/image" Target="../media/image6.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audio" Target="file:///D:\TOEIC-%20Ramesh\PQ%20Ex%207\PQ%20Ex%207.1.mp3" TargetMode="External"/><Relationship Id="rId5" Type="http://schemas.openxmlformats.org/officeDocument/2006/relationships/image" Target="../media/image6.pn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audio" Target="file:///D:\TOEIC-%20Ramesh\PQ%20Ex%207\PQ%20Ex%207.1.mp3" TargetMode="External"/><Relationship Id="rId5" Type="http://schemas.openxmlformats.org/officeDocument/2006/relationships/image" Target="../media/image6.pn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audio" Target="file:///D:\TOEIC-%20Ramesh\PQ%20Ex%207\PQ%20Ex%207.1.mp3" TargetMode="External"/><Relationship Id="rId5" Type="http://schemas.openxmlformats.org/officeDocument/2006/relationships/image" Target="../media/image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D:\TOEIC-%20Ramesh\PQ%20Ex%207\PQ%20Ex%207.1.mp3" TargetMode="Externa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audio" Target="file:///D:\TOEIC-%20Ramesh\PQ%20Ex%207\PQ%20Ex%207.1.mp3" TargetMode="External"/><Relationship Id="rId5" Type="http://schemas.openxmlformats.org/officeDocument/2006/relationships/image" Target="../media/image6.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audio" Target="file:///D:\TOEIC-%20Ramesh\PQ%20Ex%207\PQ%20Ex%207.1.mp3" TargetMode="External"/><Relationship Id="rId5" Type="http://schemas.openxmlformats.org/officeDocument/2006/relationships/image" Target="../media/image6.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audio" Target="file:///D:\TOEIC-%20Ramesh\PQ%20Ex%207\PQ%20Ex%207.1.mp3" TargetMode="External"/><Relationship Id="rId5" Type="http://schemas.openxmlformats.org/officeDocument/2006/relationships/image" Target="../media/image6.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audio" Target="file:///D:\TOEIC-%20Ramesh\PQ%20Ex%207\PQ%20Ex%207.1.mp3" TargetMode="External"/><Relationship Id="rId5" Type="http://schemas.openxmlformats.org/officeDocument/2006/relationships/image" Target="../media/image6.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audio" Target="file:///D:\TOEIC-%20Ramesh\PQ%20Ex%207\PQ%20Ex%207.1.mp3" TargetMode="External"/><Relationship Id="rId5" Type="http://schemas.openxmlformats.org/officeDocument/2006/relationships/image" Target="../media/image6.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4" name="Subtitle 2"/>
          <p:cNvSpPr txBox="1">
            <a:spLocks/>
          </p:cNvSpPr>
          <p:nvPr/>
        </p:nvSpPr>
        <p:spPr>
          <a:xfrm>
            <a:off x="642910" y="3861048"/>
            <a:ext cx="8001056" cy="18573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endParaRPr lang="en-US" dirty="0" smtClean="0"/>
          </a:p>
          <a:p>
            <a:pPr marL="0" indent="0">
              <a:buNone/>
            </a:pPr>
            <a:r>
              <a:rPr lang="en-US" sz="4000" dirty="0" smtClean="0">
                <a:solidFill>
                  <a:schemeClr val="accent6">
                    <a:lumMod val="50000"/>
                  </a:schemeClr>
                </a:solidFill>
              </a:rPr>
              <a:t>        PHOTO  QUESTIONS</a:t>
            </a:r>
          </a:p>
          <a:p>
            <a:pPr marL="0" indent="0">
              <a:buNone/>
            </a:pPr>
            <a:r>
              <a:rPr lang="en-US" sz="4000" dirty="0" smtClean="0">
                <a:solidFill>
                  <a:schemeClr val="accent6">
                    <a:lumMod val="50000"/>
                  </a:schemeClr>
                </a:solidFill>
              </a:rPr>
              <a:t>LISTENING COMPREHENSION</a:t>
            </a:r>
          </a:p>
          <a:p>
            <a:endParaRPr lang="en-US" sz="4000" dirty="0" smtClean="0">
              <a:solidFill>
                <a:schemeClr val="accent6">
                  <a:lumMod val="50000"/>
                </a:schemeClr>
              </a:solidFill>
            </a:endParaRPr>
          </a:p>
          <a:p>
            <a:endParaRPr lang="en-US" sz="4000" dirty="0" smtClean="0">
              <a:solidFill>
                <a:schemeClr val="accent6">
                  <a:lumMod val="50000"/>
                </a:schemeClr>
              </a:solidFill>
            </a:endParaRPr>
          </a:p>
        </p:txBody>
      </p:sp>
      <p:sp>
        <p:nvSpPr>
          <p:cNvPr id="5" name="TextBox 4"/>
          <p:cNvSpPr txBox="1"/>
          <p:nvPr/>
        </p:nvSpPr>
        <p:spPr>
          <a:xfrm>
            <a:off x="2143108" y="5733256"/>
            <a:ext cx="5000660" cy="369332"/>
          </a:xfrm>
          <a:prstGeom prst="rect">
            <a:avLst/>
          </a:prstGeom>
          <a:noFill/>
        </p:spPr>
        <p:txBody>
          <a:bodyPr wrap="square" rtlCol="0">
            <a:spAutoFit/>
          </a:bodyPr>
          <a:lstStyle/>
          <a:p>
            <a:r>
              <a:rPr lang="en-US" dirty="0" smtClean="0"/>
              <a:t>Photo Questions Exercise  No.7 of  ‘1  to  10’</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photo"/>
          <p:cNvPicPr>
            <a:picLocks noChangeAspect="1" noChangeArrowheads="1"/>
          </p:cNvPicPr>
          <p:nvPr/>
        </p:nvPicPr>
        <p:blipFill>
          <a:blip r:embed="rId4"/>
          <a:srcRect/>
          <a:stretch>
            <a:fillRect/>
          </a:stretch>
        </p:blipFill>
        <p:spPr bwMode="auto">
          <a:xfrm>
            <a:off x="1283628" y="1196752"/>
            <a:ext cx="6168692" cy="4246772"/>
          </a:xfrm>
          <a:prstGeom prst="rect">
            <a:avLst/>
          </a:prstGeom>
          <a:ln>
            <a:noFill/>
          </a:ln>
          <a:effectLst>
            <a:softEdge rad="112500"/>
          </a:effectLst>
        </p:spPr>
      </p:pic>
      <p:pic>
        <p:nvPicPr>
          <p:cNvPr id="4" name="PQ Ex 7.1.mp3">
            <a:hlinkClick r:id="" action="ppaction://media"/>
          </p:cNvPr>
          <p:cNvPicPr>
            <a:picLocks noRot="1" noChangeAspect="1"/>
          </p:cNvPicPr>
          <p:nvPr>
            <a:audioFile r:link="rId1"/>
          </p:nvPr>
        </p:nvPicPr>
        <p:blipFill>
          <a:blip r:embed="rId5"/>
          <a:stretch>
            <a:fillRect/>
          </a:stretch>
        </p:blipFill>
        <p:spPr>
          <a:xfrm>
            <a:off x="766738" y="119675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4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4"/>
          <a:srcRect/>
          <a:stretch>
            <a:fillRect/>
          </a:stretch>
        </p:blipFill>
        <p:spPr bwMode="auto">
          <a:xfrm>
            <a:off x="1547664" y="1196752"/>
            <a:ext cx="6408712" cy="4203923"/>
          </a:xfrm>
          <a:prstGeom prst="rect">
            <a:avLst/>
          </a:prstGeom>
          <a:ln>
            <a:noFill/>
          </a:ln>
          <a:effectLst>
            <a:softEdge rad="112500"/>
          </a:effectLst>
        </p:spPr>
      </p:pic>
      <p:pic>
        <p:nvPicPr>
          <p:cNvPr id="4" name="PQ Ex 7.1.mp3">
            <a:hlinkClick r:id="" action="ppaction://media"/>
          </p:cNvPr>
          <p:cNvPicPr>
            <a:picLocks noRot="1" noChangeAspect="1"/>
          </p:cNvPicPr>
          <p:nvPr>
            <a:audioFile r:link="rId1"/>
          </p:nvPr>
        </p:nvPicPr>
        <p:blipFill>
          <a:blip r:embed="rId5"/>
          <a:stretch>
            <a:fillRect/>
          </a:stretch>
        </p:blipFill>
        <p:spPr>
          <a:xfrm>
            <a:off x="766738" y="119675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4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4"/>
          <a:srcRect/>
          <a:stretch>
            <a:fillRect/>
          </a:stretch>
        </p:blipFill>
        <p:spPr bwMode="auto">
          <a:xfrm>
            <a:off x="1475656" y="1228724"/>
            <a:ext cx="6192153" cy="4288507"/>
          </a:xfrm>
          <a:prstGeom prst="rect">
            <a:avLst/>
          </a:prstGeom>
          <a:ln>
            <a:noFill/>
          </a:ln>
          <a:effectLst>
            <a:softEdge rad="112500"/>
          </a:effectLst>
        </p:spPr>
      </p:pic>
      <p:pic>
        <p:nvPicPr>
          <p:cNvPr id="4" name="PQ Ex 7.1.mp3">
            <a:hlinkClick r:id="" action="ppaction://media"/>
          </p:cNvPr>
          <p:cNvPicPr>
            <a:picLocks noRot="1" noChangeAspect="1"/>
          </p:cNvPicPr>
          <p:nvPr>
            <a:audioFile r:link="rId1"/>
          </p:nvPr>
        </p:nvPicPr>
        <p:blipFill>
          <a:blip r:embed="rId5"/>
          <a:stretch>
            <a:fillRect/>
          </a:stretch>
        </p:blipFill>
        <p:spPr>
          <a:xfrm>
            <a:off x="766738" y="119675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4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4"/>
          <a:srcRect/>
          <a:stretch>
            <a:fillRect/>
          </a:stretch>
        </p:blipFill>
        <p:spPr bwMode="auto">
          <a:xfrm>
            <a:off x="1547664" y="1196752"/>
            <a:ext cx="5544616" cy="4203923"/>
          </a:xfrm>
          <a:prstGeom prst="rect">
            <a:avLst/>
          </a:prstGeom>
          <a:ln>
            <a:noFill/>
          </a:ln>
          <a:effectLst>
            <a:softEdge rad="112500"/>
          </a:effectLst>
        </p:spPr>
      </p:pic>
      <p:pic>
        <p:nvPicPr>
          <p:cNvPr id="4" name="PQ Ex 7.1.mp3">
            <a:hlinkClick r:id="" action="ppaction://media"/>
          </p:cNvPr>
          <p:cNvPicPr>
            <a:picLocks noRot="1" noChangeAspect="1"/>
          </p:cNvPicPr>
          <p:nvPr>
            <a:audioFile r:link="rId1"/>
          </p:nvPr>
        </p:nvPicPr>
        <p:blipFill>
          <a:blip r:embed="rId5"/>
          <a:stretch>
            <a:fillRect/>
          </a:stretch>
        </p:blipFill>
        <p:spPr>
          <a:xfrm>
            <a:off x="766738" y="119675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4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1472" y="1500174"/>
            <a:ext cx="8072494" cy="4524315"/>
          </a:xfrm>
          <a:prstGeom prst="rect">
            <a:avLst/>
          </a:prstGeom>
          <a:noFill/>
        </p:spPr>
        <p:txBody>
          <a:bodyPr wrap="square" rtlCol="0">
            <a:spAutoFit/>
          </a:bodyPr>
          <a:lstStyle/>
          <a:p>
            <a:pPr algn="ctr"/>
            <a:r>
              <a:rPr lang="en-US" sz="3600" dirty="0" smtClean="0"/>
              <a:t>End of Photo Questions Exercise No.7</a:t>
            </a:r>
          </a:p>
          <a:p>
            <a:pPr algn="ctr"/>
            <a:endParaRPr lang="en-US" sz="3600" dirty="0" smtClean="0"/>
          </a:p>
          <a:p>
            <a:pPr algn="ctr"/>
            <a:r>
              <a:rPr lang="en-US" sz="3600" dirty="0" smtClean="0"/>
              <a:t>of</a:t>
            </a:r>
          </a:p>
          <a:p>
            <a:pPr algn="ctr"/>
            <a:endParaRPr lang="en-US" sz="3600" dirty="0" smtClean="0"/>
          </a:p>
          <a:p>
            <a:pPr algn="ctr"/>
            <a:r>
              <a:rPr lang="en-US" sz="3600" dirty="0" smtClean="0"/>
              <a:t>1 to 10</a:t>
            </a:r>
          </a:p>
          <a:p>
            <a:pPr algn="ctr"/>
            <a:endParaRPr lang="en-US" sz="3600" dirty="0" smtClean="0"/>
          </a:p>
          <a:p>
            <a:pPr algn="ctr"/>
            <a:endParaRPr lang="en-US" sz="3600" dirty="0" smtClean="0"/>
          </a:p>
          <a:p>
            <a:pPr algn="ctr"/>
            <a:endParaRPr lang="en-US" sz="36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7664" y="764704"/>
            <a:ext cx="4176464" cy="523220"/>
          </a:xfrm>
          <a:prstGeom prst="rect">
            <a:avLst/>
          </a:prstGeom>
          <a:noFill/>
        </p:spPr>
        <p:txBody>
          <a:bodyPr wrap="square" rtlCol="0">
            <a:spAutoFit/>
          </a:bodyPr>
          <a:lstStyle/>
          <a:p>
            <a:r>
              <a:rPr lang="en-US" sz="2800" b="1" i="1" u="sng" dirty="0" smtClean="0"/>
              <a:t>Description : </a:t>
            </a:r>
            <a:endParaRPr lang="en-IN" sz="2800" b="1" i="1" u="sng" dirty="0"/>
          </a:p>
        </p:txBody>
      </p:sp>
      <p:sp>
        <p:nvSpPr>
          <p:cNvPr id="4" name="Rectangle 3"/>
          <p:cNvSpPr/>
          <p:nvPr/>
        </p:nvSpPr>
        <p:spPr>
          <a:xfrm>
            <a:off x="467544" y="1748423"/>
            <a:ext cx="7920880" cy="3170099"/>
          </a:xfrm>
          <a:prstGeom prst="rect">
            <a:avLst/>
          </a:prstGeom>
        </p:spPr>
        <p:txBody>
          <a:bodyPr wrap="square">
            <a:spAutoFit/>
          </a:bodyPr>
          <a:lstStyle/>
          <a:p>
            <a:pPr marL="342900" indent="-342900">
              <a:buClrTx/>
              <a:buFont typeface="Arial" pitchFamily="34" charset="0"/>
              <a:buChar char="•"/>
            </a:pPr>
            <a:r>
              <a:rPr lang="en-US" altLang="zh-TW" sz="2400" dirty="0"/>
              <a:t> In this Listening test, you will be asked to demonstrate how    well you understand spoken English</a:t>
            </a:r>
            <a:r>
              <a:rPr lang="en-US" altLang="zh-TW" sz="2400" dirty="0" smtClean="0"/>
              <a:t>.</a:t>
            </a:r>
            <a:endParaRPr lang="en-US" altLang="zh-TW" sz="2800" dirty="0"/>
          </a:p>
          <a:p>
            <a:pPr marL="457200" indent="-457200" algn="just">
              <a:buClrTx/>
              <a:buFont typeface="Arial" pitchFamily="34" charset="0"/>
              <a:buChar char="•"/>
            </a:pPr>
            <a:endParaRPr lang="en-US" altLang="zh-TW" sz="2800" dirty="0"/>
          </a:p>
          <a:p>
            <a:pPr marL="457200" indent="-457200">
              <a:buClrTx/>
              <a:buFont typeface="Arial" pitchFamily="34" charset="0"/>
              <a:buChar char="•"/>
            </a:pPr>
            <a:r>
              <a:rPr lang="en-US" altLang="zh-TW" sz="2800" dirty="0"/>
              <a:t> </a:t>
            </a:r>
            <a:r>
              <a:rPr lang="en-US" altLang="zh-TW" sz="2400" dirty="0"/>
              <a:t>The entire Listening test will last approximately 45 minutes.  There are four parts, and directions are given for each part.   You must mark your answers on the separate answer sheet.  Do not write your answers in your test book.</a:t>
            </a:r>
            <a:endParaRPr lang="en-IN"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285720" y="857232"/>
            <a:ext cx="8572560" cy="54292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pPr>
              <a:buClrTx/>
            </a:pPr>
            <a:r>
              <a:rPr lang="en-US" altLang="zh-TW" sz="2400" b="1" smtClean="0"/>
              <a:t> </a:t>
            </a:r>
            <a:r>
              <a:rPr lang="en-US" altLang="zh-TW" sz="2400" b="1" u="sng" smtClean="0"/>
              <a:t>Directions:</a:t>
            </a:r>
          </a:p>
          <a:p>
            <a:pPr marL="0" indent="0">
              <a:buClrTx/>
              <a:buFont typeface="Wingdings" charset="2"/>
              <a:buNone/>
            </a:pPr>
            <a:endParaRPr lang="en-US" altLang="zh-TW" sz="2400" b="1" u="sng" smtClean="0"/>
          </a:p>
          <a:p>
            <a:pPr algn="just">
              <a:buClrTx/>
              <a:buFont typeface="Arial" pitchFamily="34" charset="0"/>
              <a:buChar char="•"/>
            </a:pPr>
            <a:r>
              <a:rPr lang="en-US" altLang="zh-TW" sz="2400" b="1" smtClean="0"/>
              <a:t> </a:t>
            </a:r>
            <a:r>
              <a:rPr lang="en-US" altLang="zh-TW" sz="2000" smtClean="0"/>
              <a:t>In the ‘ Toeic Photo Questions Listening Test ’ will hear four Statements or Questions about the Photograph.</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These Statements /  Questions will not be printed in your test book and    will be spoken only once / one time only .</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You will be required to ‘Select the Best Response to the Question or  Statement and “</a:t>
            </a:r>
            <a:r>
              <a:rPr lang="en-US" altLang="zh-TW" sz="2000" b="1" smtClean="0"/>
              <a:t>tick mark</a:t>
            </a:r>
            <a:r>
              <a:rPr lang="en-US" altLang="zh-TW" sz="2000" smtClean="0"/>
              <a:t>” the letter (A), (B), (C) or (D) on your answer   sheet.</a:t>
            </a:r>
          </a:p>
          <a:p>
            <a:pPr algn="just">
              <a:buClrTx/>
              <a:buFont typeface="Arial" pitchFamily="34" charset="0"/>
              <a:buChar char="•"/>
            </a:pPr>
            <a:endParaRPr lang="en-US" altLang="zh-TW" sz="2000" smtClean="0"/>
          </a:p>
          <a:p>
            <a:pPr>
              <a:buClrTx/>
              <a:buFont typeface="Arial" pitchFamily="34" charset="0"/>
              <a:buChar char="•"/>
            </a:pPr>
            <a:r>
              <a:rPr lang="en-US" altLang="zh-TW" sz="2400" smtClean="0"/>
              <a:t>  </a:t>
            </a:r>
            <a:r>
              <a:rPr lang="en-US" altLang="zh-TW" sz="2000" smtClean="0"/>
              <a:t>Mark your </a:t>
            </a:r>
            <a:r>
              <a:rPr lang="en-US" altLang="zh-TW" sz="2000" b="1" smtClean="0"/>
              <a:t>answer</a:t>
            </a:r>
            <a:r>
              <a:rPr lang="en-US" altLang="zh-TW" sz="2000" smtClean="0"/>
              <a:t> on your answer sheet.</a:t>
            </a:r>
            <a:endParaRPr lang="en-US" altLang="zh-TW"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1538" y="0"/>
            <a:ext cx="3286148" cy="369332"/>
          </a:xfrm>
          <a:prstGeom prst="rect">
            <a:avLst/>
          </a:prstGeom>
          <a:noFill/>
        </p:spPr>
        <p:txBody>
          <a:bodyPr wrap="square" rtlCol="0">
            <a:spAutoFit/>
          </a:bodyPr>
          <a:lstStyle/>
          <a:p>
            <a:endParaRPr lang="en-US" dirty="0">
              <a:solidFill>
                <a:schemeClr val="bg1"/>
              </a:solidFill>
            </a:endParaRPr>
          </a:p>
        </p:txBody>
      </p:sp>
      <p:pic>
        <p:nvPicPr>
          <p:cNvPr id="2050" name="Picture 2"/>
          <p:cNvPicPr>
            <a:picLocks noChangeAspect="1" noChangeArrowheads="1"/>
          </p:cNvPicPr>
          <p:nvPr/>
        </p:nvPicPr>
        <p:blipFill>
          <a:blip r:embed="rId4"/>
          <a:srcRect/>
          <a:stretch>
            <a:fillRect/>
          </a:stretch>
        </p:blipFill>
        <p:spPr bwMode="auto">
          <a:xfrm>
            <a:off x="1223628" y="1196751"/>
            <a:ext cx="6732748" cy="4488499"/>
          </a:xfrm>
          <a:prstGeom prst="rect">
            <a:avLst/>
          </a:prstGeom>
          <a:ln>
            <a:noFill/>
          </a:ln>
          <a:effectLst>
            <a:softEdge rad="112500"/>
          </a:effectLst>
        </p:spPr>
      </p:pic>
      <p:pic>
        <p:nvPicPr>
          <p:cNvPr id="5" name="PQ Ex 7.1.mp3">
            <a:hlinkClick r:id="" action="ppaction://media"/>
          </p:cNvPr>
          <p:cNvPicPr>
            <a:picLocks noRot="1" noChangeAspect="1"/>
          </p:cNvPicPr>
          <p:nvPr>
            <a:audioFile r:link="rId1"/>
          </p:nvPr>
        </p:nvPicPr>
        <p:blipFill>
          <a:blip r:embed="rId5"/>
          <a:stretch>
            <a:fillRect/>
          </a:stretch>
        </p:blipFill>
        <p:spPr>
          <a:xfrm>
            <a:off x="766738" y="119675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45"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3074" name="Picture 2"/>
          <p:cNvPicPr>
            <a:picLocks noChangeAspect="1" noChangeArrowheads="1"/>
          </p:cNvPicPr>
          <p:nvPr/>
        </p:nvPicPr>
        <p:blipFill>
          <a:blip r:embed="rId4"/>
          <a:srcRect/>
          <a:stretch>
            <a:fillRect/>
          </a:stretch>
        </p:blipFill>
        <p:spPr bwMode="auto">
          <a:xfrm>
            <a:off x="1331639" y="1196752"/>
            <a:ext cx="6867615" cy="4896544"/>
          </a:xfrm>
          <a:prstGeom prst="rect">
            <a:avLst/>
          </a:prstGeom>
          <a:ln>
            <a:noFill/>
          </a:ln>
          <a:effectLst>
            <a:softEdge rad="112500"/>
          </a:effectLst>
        </p:spPr>
      </p:pic>
      <p:pic>
        <p:nvPicPr>
          <p:cNvPr id="5" name="PQ Ex 7.1.mp3">
            <a:hlinkClick r:id="" action="ppaction://media"/>
          </p:cNvPr>
          <p:cNvPicPr>
            <a:picLocks noRot="1" noChangeAspect="1"/>
          </p:cNvPicPr>
          <p:nvPr>
            <a:audioFile r:link="rId1"/>
          </p:nvPr>
        </p:nvPicPr>
        <p:blipFill>
          <a:blip r:embed="rId5"/>
          <a:stretch>
            <a:fillRect/>
          </a:stretch>
        </p:blipFill>
        <p:spPr>
          <a:xfrm>
            <a:off x="766738" y="119675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45"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714356"/>
          <a:ext cx="8507413" cy="5716588"/>
        </p:xfrm>
        <a:graphic>
          <a:graphicData uri="http://schemas.openxmlformats.org/drawingml/2006/table">
            <a:tbl>
              <a:tblPr/>
              <a:tblGrid>
                <a:gridCol w="1600200"/>
                <a:gridCol w="6907213"/>
              </a:tblGrid>
              <a:tr h="18542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55098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4098" name="Picture 2"/>
          <p:cNvPicPr>
            <a:picLocks noChangeAspect="1" noChangeArrowheads="1"/>
          </p:cNvPicPr>
          <p:nvPr/>
        </p:nvPicPr>
        <p:blipFill>
          <a:blip r:embed="rId4"/>
          <a:srcRect/>
          <a:stretch>
            <a:fillRect/>
          </a:stretch>
        </p:blipFill>
        <p:spPr bwMode="auto">
          <a:xfrm>
            <a:off x="1403648" y="1196752"/>
            <a:ext cx="6336704" cy="4608512"/>
          </a:xfrm>
          <a:prstGeom prst="rect">
            <a:avLst/>
          </a:prstGeom>
          <a:ln>
            <a:noFill/>
          </a:ln>
          <a:effectLst>
            <a:softEdge rad="112500"/>
          </a:effectLst>
        </p:spPr>
      </p:pic>
      <p:pic>
        <p:nvPicPr>
          <p:cNvPr id="5" name="PQ Ex 7.1.mp3">
            <a:hlinkClick r:id="" action="ppaction://media"/>
          </p:cNvPr>
          <p:cNvPicPr>
            <a:picLocks noRot="1" noChangeAspect="1"/>
          </p:cNvPicPr>
          <p:nvPr>
            <a:audioFile r:link="rId1"/>
          </p:nvPr>
        </p:nvPicPr>
        <p:blipFill>
          <a:blip r:embed="rId5"/>
          <a:stretch>
            <a:fillRect/>
          </a:stretch>
        </p:blipFill>
        <p:spPr>
          <a:xfrm>
            <a:off x="766738" y="119675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45"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36588" y="694007"/>
          <a:ext cx="8507412" cy="5715001"/>
        </p:xfrm>
        <a:graphic>
          <a:graphicData uri="http://schemas.openxmlformats.org/drawingml/2006/table">
            <a:tbl>
              <a:tblPr/>
              <a:tblGrid>
                <a:gridCol w="1708150"/>
                <a:gridCol w="6799262"/>
              </a:tblGrid>
              <a:tr h="17938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28559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5122" name="Picture 2"/>
          <p:cNvPicPr>
            <a:picLocks noChangeAspect="1" noChangeArrowheads="1"/>
          </p:cNvPicPr>
          <p:nvPr/>
        </p:nvPicPr>
        <p:blipFill>
          <a:blip r:embed="rId4"/>
          <a:srcRect/>
          <a:stretch>
            <a:fillRect/>
          </a:stretch>
        </p:blipFill>
        <p:spPr bwMode="auto">
          <a:xfrm>
            <a:off x="1289312" y="1196752"/>
            <a:ext cx="6517186" cy="4104456"/>
          </a:xfrm>
          <a:prstGeom prst="rect">
            <a:avLst/>
          </a:prstGeom>
          <a:ln>
            <a:noFill/>
          </a:ln>
          <a:effectLst>
            <a:softEdge rad="112500"/>
          </a:effectLst>
        </p:spPr>
      </p:pic>
      <p:pic>
        <p:nvPicPr>
          <p:cNvPr id="5" name="PQ Ex 7.1.mp3">
            <a:hlinkClick r:id="" action="ppaction://media"/>
          </p:cNvPr>
          <p:cNvPicPr>
            <a:picLocks noRot="1" noChangeAspect="1"/>
          </p:cNvPicPr>
          <p:nvPr>
            <a:audioFile r:link="rId1"/>
          </p:nvPr>
        </p:nvPicPr>
        <p:blipFill>
          <a:blip r:embed="rId5"/>
          <a:stretch>
            <a:fillRect/>
          </a:stretch>
        </p:blipFill>
        <p:spPr>
          <a:xfrm>
            <a:off x="766738" y="119675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45"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6146" name="Picture 2"/>
          <p:cNvPicPr>
            <a:picLocks noChangeAspect="1" noChangeArrowheads="1"/>
          </p:cNvPicPr>
          <p:nvPr/>
        </p:nvPicPr>
        <p:blipFill>
          <a:blip r:embed="rId4"/>
          <a:srcRect/>
          <a:stretch>
            <a:fillRect/>
          </a:stretch>
        </p:blipFill>
        <p:spPr bwMode="auto">
          <a:xfrm>
            <a:off x="1187625" y="1196752"/>
            <a:ext cx="6747096" cy="4608512"/>
          </a:xfrm>
          <a:prstGeom prst="rect">
            <a:avLst/>
          </a:prstGeom>
          <a:ln>
            <a:noFill/>
          </a:ln>
          <a:effectLst>
            <a:softEdge rad="112500"/>
          </a:effectLst>
        </p:spPr>
      </p:pic>
      <p:pic>
        <p:nvPicPr>
          <p:cNvPr id="5" name="PQ Ex 7.1.mp3">
            <a:hlinkClick r:id="" action="ppaction://media"/>
          </p:cNvPr>
          <p:cNvPicPr>
            <a:picLocks noRot="1" noChangeAspect="1"/>
          </p:cNvPicPr>
          <p:nvPr>
            <a:audioFile r:link="rId1"/>
          </p:nvPr>
        </p:nvPicPr>
        <p:blipFill>
          <a:blip r:embed="rId5"/>
          <a:stretch>
            <a:fillRect/>
          </a:stretch>
        </p:blipFill>
        <p:spPr>
          <a:xfrm>
            <a:off x="766738" y="119675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45"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srcRect/>
          <a:stretch>
            <a:fillRect/>
          </a:stretch>
        </p:blipFill>
        <p:spPr bwMode="auto">
          <a:xfrm>
            <a:off x="1452228" y="1196752"/>
            <a:ext cx="6615730" cy="4608512"/>
          </a:xfrm>
          <a:prstGeom prst="rect">
            <a:avLst/>
          </a:prstGeom>
          <a:ln>
            <a:noFill/>
          </a:ln>
          <a:effectLst>
            <a:softEdge rad="112500"/>
          </a:effectLst>
        </p:spPr>
      </p:pic>
      <p:pic>
        <p:nvPicPr>
          <p:cNvPr id="4" name="PQ Ex 7.1.mp3">
            <a:hlinkClick r:id="" action="ppaction://media"/>
          </p:cNvPr>
          <p:cNvPicPr>
            <a:picLocks noRot="1" noChangeAspect="1"/>
          </p:cNvPicPr>
          <p:nvPr>
            <a:audioFile r:link="rId1"/>
          </p:nvPr>
        </p:nvPicPr>
        <p:blipFill>
          <a:blip r:embed="rId5"/>
          <a:stretch>
            <a:fillRect/>
          </a:stretch>
        </p:blipFill>
        <p:spPr>
          <a:xfrm>
            <a:off x="766738" y="1196752"/>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4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TotalTime>
  <Words>401</Words>
  <Application>Microsoft Office PowerPoint</Application>
  <PresentationFormat>On-screen Show (4:3)</PresentationFormat>
  <Paragraphs>74</Paragraphs>
  <Slides>14</Slides>
  <Notes>10</Notes>
  <HiddenSlides>0</HiddenSlides>
  <MMClips>10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3_Default Design</vt:lpstr>
      <vt:lpstr>5_Default Design</vt: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New</cp:lastModifiedBy>
  <cp:revision>43</cp:revision>
  <dcterms:created xsi:type="dcterms:W3CDTF">2011-12-01T13:28:45Z</dcterms:created>
  <dcterms:modified xsi:type="dcterms:W3CDTF">2016-01-20T06:49:54Z</dcterms:modified>
</cp:coreProperties>
</file>