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28"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9F92C4-FC46-417E-9CD9-F6EA790D09DF}"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59FA9B-EE2E-4AF4-B2FF-158EC2202E2F}" type="slidenum">
              <a:rPr lang="en-US" smtClean="0"/>
              <a:pPr/>
              <a:t>‹#›</a:t>
            </a:fld>
            <a:endParaRPr lang="en-US"/>
          </a:p>
        </p:txBody>
      </p:sp>
    </p:spTree>
    <p:extLst>
      <p:ext uri="{BB962C8B-B14F-4D97-AF65-F5344CB8AC3E}">
        <p14:creationId xmlns:p14="http://schemas.microsoft.com/office/powerpoint/2010/main" val="3852052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Mason, have you finished putting together that advertisement yet? We really need to run it in Wednesday's paper.</a:t>
            </a:r>
            <a:r>
              <a:rPr lang="en-US" dirty="0" smtClean="0"/>
              <a:t/>
            </a:r>
            <a:br>
              <a:rPr lang="en-US" dirty="0" smtClean="0"/>
            </a:br>
            <a:r>
              <a:rPr lang="en-US" sz="1200" b="0" i="0" kern="1200" dirty="0" smtClean="0">
                <a:solidFill>
                  <a:schemeClr val="tx1"/>
                </a:solidFill>
                <a:latin typeface="+mn-lt"/>
                <a:ea typeface="+mn-ea"/>
                <a:cs typeface="+mn-cs"/>
              </a:rPr>
              <a:t>— I'm almost done. I've just got a couple of questions for you. I listed two job openings for reporters. Is there anything else?</a:t>
            </a:r>
            <a:r>
              <a:rPr lang="en-US" dirty="0" smtClean="0"/>
              <a:t/>
            </a:r>
            <a:br>
              <a:rPr lang="en-US" dirty="0" smtClean="0"/>
            </a:br>
            <a:r>
              <a:rPr lang="en-US" sz="1200" b="0" i="0" kern="1200" dirty="0" smtClean="0">
                <a:solidFill>
                  <a:schemeClr val="tx1"/>
                </a:solidFill>
                <a:latin typeface="+mn-lt"/>
                <a:ea typeface="+mn-ea"/>
                <a:cs typeface="+mn-cs"/>
              </a:rPr>
              <a:t>— Yes, we also need to advertise for an assistant for clerical support. We haven't had enough help lately.</a:t>
            </a:r>
            <a:r>
              <a:rPr lang="en-US" dirty="0" smtClean="0"/>
              <a:t/>
            </a:r>
            <a:br>
              <a:rPr lang="en-US" dirty="0" smtClean="0"/>
            </a:br>
            <a:r>
              <a:rPr lang="en-US" sz="1200" b="0" i="0" kern="1200" dirty="0" smtClean="0">
                <a:solidFill>
                  <a:schemeClr val="tx1"/>
                </a:solidFill>
                <a:latin typeface="+mn-lt"/>
                <a:ea typeface="+mn-ea"/>
                <a:cs typeface="+mn-cs"/>
              </a:rPr>
              <a:t>— And we should require the reporters to send us writing samples, right? You know, given the current job market, I'm very optimistic about who we'll get.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-- 1)b  2)a  3)c</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Kamla. Do you have a minute? I wanted to talk to you about the group of employees that will be visiting us from our Singapore office next week.</a:t>
            </a:r>
            <a:r>
              <a:rPr lang="en-US" dirty="0" smtClean="0"/>
              <a:t/>
            </a:r>
            <a:br>
              <a:rPr lang="en-US" dirty="0" smtClean="0"/>
            </a:br>
            <a:r>
              <a:rPr lang="en-US" sz="1200" b="0" i="0" kern="1200" dirty="0" smtClean="0">
                <a:solidFill>
                  <a:schemeClr val="tx1"/>
                </a:solidFill>
                <a:latin typeface="+mn-lt"/>
                <a:ea typeface="+mn-ea"/>
                <a:cs typeface="+mn-cs"/>
              </a:rPr>
              <a:t>— Yes, I remember your mentioning their visit. You need a meeting room reserved for the morning, right?</a:t>
            </a:r>
            <a:r>
              <a:rPr lang="en-US" dirty="0" smtClean="0"/>
              <a:t/>
            </a:r>
            <a:br>
              <a:rPr lang="en-US" dirty="0" smtClean="0"/>
            </a:br>
            <a:r>
              <a:rPr lang="en-US" sz="1200" b="0" i="0" kern="1200" dirty="0" smtClean="0">
                <a:solidFill>
                  <a:schemeClr val="tx1"/>
                </a:solidFill>
                <a:latin typeface="+mn-lt"/>
                <a:ea typeface="+mn-ea"/>
                <a:cs typeface="+mn-cs"/>
              </a:rPr>
              <a:t>— That's right. Could you please do that today?</a:t>
            </a:r>
            <a:r>
              <a:rPr lang="en-US" dirty="0" smtClean="0"/>
              <a:t/>
            </a:r>
            <a:br>
              <a:rPr lang="en-US" dirty="0" smtClean="0"/>
            </a:br>
            <a:r>
              <a:rPr lang="en-US" sz="1200" b="0" i="0" kern="1200" dirty="0" smtClean="0">
                <a:solidFill>
                  <a:schemeClr val="tx1"/>
                </a:solidFill>
                <a:latin typeface="+mn-lt"/>
                <a:ea typeface="+mn-ea"/>
                <a:cs typeface="+mn-cs"/>
              </a:rPr>
              <a:t>— Of course. I'd be happy to. I could make arrangements for lunch to be brought in as well, if you'd like.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  5)c  6)c</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Could you please connect me to Shelly Wang's room?</a:t>
            </a:r>
            <a:r>
              <a:rPr lang="en-US" dirty="0" smtClean="0"/>
              <a:t/>
            </a:r>
            <a:br>
              <a:rPr lang="en-US" dirty="0" smtClean="0"/>
            </a:br>
            <a:r>
              <a:rPr lang="en-US" sz="1200" b="0" i="0" kern="1200" dirty="0" smtClean="0">
                <a:solidFill>
                  <a:schemeClr val="tx1"/>
                </a:solidFill>
                <a:latin typeface="+mn-lt"/>
                <a:ea typeface="+mn-ea"/>
                <a:cs typeface="+mn-cs"/>
              </a:rPr>
              <a:t>— Just a moment, please... I'm sorry, I can't find anyone by that name in our records. Are you sure she's staying here?</a:t>
            </a:r>
            <a:r>
              <a:rPr lang="en-US" dirty="0" smtClean="0"/>
              <a:t/>
            </a:r>
            <a:br>
              <a:rPr lang="en-US" dirty="0" smtClean="0"/>
            </a:br>
            <a:r>
              <a:rPr lang="en-US" sz="1200" b="0" i="0" kern="1200" dirty="0" smtClean="0">
                <a:solidFill>
                  <a:schemeClr val="tx1"/>
                </a:solidFill>
                <a:latin typeface="+mn-lt"/>
                <a:ea typeface="+mn-ea"/>
                <a:cs typeface="+mn-cs"/>
              </a:rPr>
              <a:t>— Yes, I'm sure. I was just talking to her a few minutes ago. Oh, wait, I made a mistake. It's Shelly Wong, not Wang.</a:t>
            </a:r>
            <a:r>
              <a:rPr lang="en-US" dirty="0" smtClean="0"/>
              <a:t/>
            </a:r>
            <a:br>
              <a:rPr lang="en-US" dirty="0" smtClean="0"/>
            </a:br>
            <a:r>
              <a:rPr lang="en-US" sz="1200" b="0" i="0" kern="1200" dirty="0" smtClean="0">
                <a:solidFill>
                  <a:schemeClr val="tx1"/>
                </a:solidFill>
                <a:latin typeface="+mn-lt"/>
                <a:ea typeface="+mn-ea"/>
                <a:cs typeface="+mn-cs"/>
              </a:rPr>
              <a:t>— Oh, yes, I see her name. She's in 302. Let me connect you to her room.</a:t>
            </a:r>
            <a:r>
              <a:rPr lang="en-US" dirty="0" smtClean="0"/>
              <a:t/>
            </a:r>
            <a:br>
              <a:rPr lang="en-US" dirty="0" smtClean="0"/>
            </a:br>
            <a:endParaRPr lang="en-US" dirty="0" smtClean="0"/>
          </a:p>
          <a:p>
            <a:r>
              <a:rPr lang="en-US" dirty="0" smtClean="0"/>
              <a:t>Answers  -- 7)c  8)a  9)c</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Good morning. This is Conway Contractors, here to assist you with all your home needs. How may I help you?</a:t>
            </a:r>
            <a:r>
              <a:rPr lang="en-US" dirty="0" smtClean="0"/>
              <a:t/>
            </a:r>
            <a:br>
              <a:rPr lang="en-US" dirty="0" smtClean="0"/>
            </a:br>
            <a:r>
              <a:rPr lang="en-US" sz="1200" b="0" i="0" kern="1200" dirty="0" smtClean="0">
                <a:solidFill>
                  <a:schemeClr val="tx1"/>
                </a:solidFill>
                <a:latin typeface="+mn-lt"/>
                <a:ea typeface="+mn-ea"/>
                <a:cs typeface="+mn-cs"/>
              </a:rPr>
              <a:t>— Hi. My name's Lenora Steele, and one of your workers came to my house yesterday and gave me an estimate for remodeling my basement. I'd like to accept the bid and have the work done, but I'm not sure how to proceed.</a:t>
            </a:r>
            <a:r>
              <a:rPr lang="en-US" dirty="0" smtClean="0"/>
              <a:t/>
            </a:r>
            <a:br>
              <a:rPr lang="en-US" dirty="0" smtClean="0"/>
            </a:br>
            <a:r>
              <a:rPr lang="en-US" sz="1200" b="0" i="0" kern="1200" dirty="0" smtClean="0">
                <a:solidFill>
                  <a:schemeClr val="tx1"/>
                </a:solidFill>
                <a:latin typeface="+mn-lt"/>
                <a:ea typeface="+mn-ea"/>
                <a:cs typeface="+mn-cs"/>
              </a:rPr>
              <a:t>— Let's see. Steele…oh, here it is. Well, you're going to need to get a permit from the city planning office for the construction work, and from City Light for the electrical wiring. Then you can call us back to schedule it for some time next month.</a:t>
            </a:r>
            <a:r>
              <a:rPr lang="en-US" dirty="0" smtClean="0"/>
              <a:t/>
            </a:r>
            <a:br>
              <a:rPr lang="en-US" dirty="0" smtClean="0"/>
            </a:br>
            <a:r>
              <a:rPr lang="en-US" sz="1200" b="0" i="0" kern="1200" dirty="0" smtClean="0">
                <a:solidFill>
                  <a:schemeClr val="tx1"/>
                </a:solidFill>
                <a:latin typeface="+mn-lt"/>
                <a:ea typeface="+mn-ea"/>
                <a:cs typeface="+mn-cs"/>
              </a:rPr>
              <a:t>— OK, but I thought you'd be able to start next week. At least, that's what your worker told me.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-- 10)b</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11)d  12)c</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Are you all set for the sales conference in Toronto?</a:t>
            </a:r>
            <a:r>
              <a:rPr lang="en-US" dirty="0" smtClean="0"/>
              <a:t/>
            </a:r>
            <a:br>
              <a:rPr lang="en-US" dirty="0" smtClean="0"/>
            </a:br>
            <a:r>
              <a:rPr lang="en-US" sz="1200" b="0" i="0" kern="1200" dirty="0" smtClean="0">
                <a:solidFill>
                  <a:schemeClr val="tx1"/>
                </a:solidFill>
                <a:latin typeface="+mn-lt"/>
                <a:ea typeface="+mn-ea"/>
                <a:cs typeface="+mn-cs"/>
              </a:rPr>
              <a:t>— Kind of. I've registered to attend the conference, but I haven't reserved a room yet.</a:t>
            </a:r>
            <a:r>
              <a:rPr lang="en-US" dirty="0" smtClean="0"/>
              <a:t/>
            </a:r>
            <a:br>
              <a:rPr lang="en-US" dirty="0" smtClean="0"/>
            </a:br>
            <a:r>
              <a:rPr lang="en-US" sz="1200" b="0" i="0" kern="1200" dirty="0" smtClean="0">
                <a:solidFill>
                  <a:schemeClr val="tx1"/>
                </a:solidFill>
                <a:latin typeface="+mn-lt"/>
                <a:ea typeface="+mn-ea"/>
                <a:cs typeface="+mn-cs"/>
              </a:rPr>
              <a:t>— You really should do that soon. I booked my room last week, and the hotels near the conference were already full. I'm staying ten miles from the convention center.</a:t>
            </a:r>
            <a:r>
              <a:rPr lang="en-US" dirty="0" smtClean="0"/>
              <a:t/>
            </a:r>
            <a:br>
              <a:rPr lang="en-US" dirty="0" smtClean="0"/>
            </a:br>
            <a:r>
              <a:rPr lang="en-US" sz="1200" b="0" i="0" kern="1200" dirty="0" smtClean="0">
                <a:solidFill>
                  <a:schemeClr val="tx1"/>
                </a:solidFill>
                <a:latin typeface="+mn-lt"/>
                <a:ea typeface="+mn-ea"/>
                <a:cs typeface="+mn-cs"/>
              </a:rPr>
              <a:t>— Well, if I can't get a hotel room, I've got a back-up plan. I'll just stay with my nephew. He has an apartment downtown.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  14)a  15)b</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Deb. I was wondering if you would like to play softball with us on Sunday afternoon.</a:t>
            </a:r>
            <a:r>
              <a:rPr lang="en-US" dirty="0" smtClean="0"/>
              <a:t/>
            </a:r>
            <a:br>
              <a:rPr lang="en-US" dirty="0" smtClean="0"/>
            </a:br>
            <a:r>
              <a:rPr lang="en-US" sz="1200" b="0" i="0" kern="1200" dirty="0" smtClean="0">
                <a:solidFill>
                  <a:schemeClr val="tx1"/>
                </a:solidFill>
                <a:latin typeface="+mn-lt"/>
                <a:ea typeface="+mn-ea"/>
                <a:cs typeface="+mn-cs"/>
              </a:rPr>
              <a:t>— Uh... thanks Paul. It sounds like fun, but I'm really out of shape. Besides, I haven't swung a bat or thrown a ball in years.</a:t>
            </a:r>
            <a:r>
              <a:rPr lang="en-US" dirty="0" smtClean="0"/>
              <a:t/>
            </a:r>
            <a:br>
              <a:rPr lang="en-US" dirty="0" smtClean="0"/>
            </a:br>
            <a:r>
              <a:rPr lang="en-US" sz="1200" b="0" i="0" kern="1200" dirty="0" smtClean="0">
                <a:solidFill>
                  <a:schemeClr val="tx1"/>
                </a:solidFill>
                <a:latin typeface="+mn-lt"/>
                <a:ea typeface="+mn-ea"/>
                <a:cs typeface="+mn-cs"/>
              </a:rPr>
              <a:t>— That's all right. We just play to socialize, have some fun, and get a little exercise. Don't worry about it, we're not professionals! We'd love to have you on the team, and we could really use you on Sunday. One of our players was injured during the last game.</a:t>
            </a:r>
            <a:r>
              <a:rPr lang="en-US" dirty="0" smtClean="0"/>
              <a:t/>
            </a:r>
            <a:br>
              <a:rPr lang="en-US" dirty="0" smtClean="0"/>
            </a:br>
            <a:r>
              <a:rPr lang="en-US" sz="1200" b="0" i="0" kern="1200" dirty="0" smtClean="0">
                <a:solidFill>
                  <a:schemeClr val="tx1"/>
                </a:solidFill>
                <a:latin typeface="+mn-lt"/>
                <a:ea typeface="+mn-ea"/>
                <a:cs typeface="+mn-cs"/>
              </a:rPr>
              <a:t>— Oh. In that case, then I'll see you at the field.</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-- 16)d  17)c  18)b</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Mr. Ramirez. This is Helen Luna at Magnum Heating Supplies. I've been going over our customer records, and I see that you currently use our Model 200 filters for your heating systems. I'm just calling to ask: have you considered upgrading to the Model 201 filters?</a:t>
            </a:r>
            <a:r>
              <a:rPr lang="en-US" dirty="0" smtClean="0"/>
              <a:t/>
            </a:r>
            <a:br>
              <a:rPr lang="en-US" dirty="0" smtClean="0"/>
            </a:br>
            <a:r>
              <a:rPr lang="en-US" sz="1200" b="0" i="0" kern="1200" dirty="0" smtClean="0">
                <a:solidFill>
                  <a:schemeClr val="tx1"/>
                </a:solidFill>
                <a:latin typeface="+mn-lt"/>
                <a:ea typeface="+mn-ea"/>
                <a:cs typeface="+mn-cs"/>
              </a:rPr>
              <a:t>— I guess it's a possibility, but the 200's seem to be doing the job just fine for us.</a:t>
            </a:r>
            <a:r>
              <a:rPr lang="en-US" dirty="0" smtClean="0"/>
              <a:t/>
            </a:r>
            <a:br>
              <a:rPr lang="en-US" dirty="0" smtClean="0"/>
            </a:br>
            <a:r>
              <a:rPr lang="en-US" sz="1200" b="0" i="0" kern="1200" dirty="0" smtClean="0">
                <a:solidFill>
                  <a:schemeClr val="tx1"/>
                </a:solidFill>
                <a:latin typeface="+mn-lt"/>
                <a:ea typeface="+mn-ea"/>
                <a:cs typeface="+mn-cs"/>
              </a:rPr>
              <a:t>— Well, the reason I ask is that for the next 90 days the Model 201 filters will be on sale for the same price as the Model 200's you're using now, so this would be a good time to change to the newer model.</a:t>
            </a:r>
            <a:r>
              <a:rPr lang="en-US" dirty="0" smtClean="0"/>
              <a:t/>
            </a:r>
            <a:br>
              <a:rPr lang="en-US" dirty="0" smtClean="0"/>
            </a:br>
            <a:r>
              <a:rPr lang="en-US" sz="1200" b="0" i="0" kern="1200" dirty="0" smtClean="0">
                <a:solidFill>
                  <a:schemeClr val="tx1"/>
                </a:solidFill>
                <a:latin typeface="+mn-lt"/>
                <a:ea typeface="+mn-ea"/>
                <a:cs typeface="+mn-cs"/>
              </a:rPr>
              <a:t>— Interesting. Well, why don't you send me some more information and I'll consider it.</a:t>
            </a:r>
            <a:r>
              <a:rPr lang="en-US" dirty="0" smtClean="0"/>
              <a:t/>
            </a:r>
            <a:br>
              <a:rPr lang="en-US" dirty="0" smtClean="0"/>
            </a:br>
            <a:endParaRPr lang="en-US" dirty="0" smtClean="0"/>
          </a:p>
          <a:p>
            <a:r>
              <a:rPr lang="en-US" dirty="0" smtClean="0"/>
              <a:t>Answers  -- 19)c  20)b  21)b</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Mary! How are you doing? Have you decided whether you're going to stay with us another year?</a:t>
            </a:r>
            <a:r>
              <a:rPr lang="en-US" dirty="0" smtClean="0"/>
              <a:t/>
            </a:r>
            <a:br>
              <a:rPr lang="en-US" dirty="0" smtClean="0"/>
            </a:br>
            <a:r>
              <a:rPr lang="en-US" sz="1200" b="0" i="0" kern="1200" dirty="0" smtClean="0">
                <a:solidFill>
                  <a:schemeClr val="tx1"/>
                </a:solidFill>
                <a:latin typeface="+mn-lt"/>
                <a:ea typeface="+mn-ea"/>
                <a:cs typeface="+mn-cs"/>
              </a:rPr>
              <a:t>— Yes. I don't think I will. I've applied for a job at Adams Elementary for next year.</a:t>
            </a:r>
            <a:r>
              <a:rPr lang="en-US" dirty="0" smtClean="0"/>
              <a:t/>
            </a:r>
            <a:br>
              <a:rPr lang="en-US" dirty="0" smtClean="0"/>
            </a:br>
            <a:r>
              <a:rPr lang="en-US" sz="1200" b="0" i="0" kern="1200" dirty="0" smtClean="0">
                <a:solidFill>
                  <a:schemeClr val="tx1"/>
                </a:solidFill>
                <a:latin typeface="+mn-lt"/>
                <a:ea typeface="+mn-ea"/>
                <a:cs typeface="+mn-cs"/>
              </a:rPr>
              <a:t>— You have? Really? That's great, but…I thought you liked it here.</a:t>
            </a:r>
            <a:r>
              <a:rPr lang="en-US" dirty="0" smtClean="0"/>
              <a:t/>
            </a:r>
            <a:br>
              <a:rPr lang="en-US" dirty="0" smtClean="0"/>
            </a:br>
            <a:r>
              <a:rPr lang="en-US" sz="1200" b="0" i="0" kern="1200" dirty="0" smtClean="0">
                <a:solidFill>
                  <a:schemeClr val="tx1"/>
                </a:solidFill>
                <a:latin typeface="+mn-lt"/>
                <a:ea typeface="+mn-ea"/>
                <a:cs typeface="+mn-cs"/>
              </a:rPr>
              <a:t>— Oh, I do. This is a great school, and I'll hate to leave. The thing is, I'd really prefer to teach younger children, and Adams has an opening for a second-grade teacher.</a:t>
            </a:r>
            <a:r>
              <a:rPr lang="en-US" dirty="0" smtClean="0"/>
              <a:t/>
            </a:r>
            <a:br>
              <a:rPr lang="en-US" dirty="0" smtClean="0"/>
            </a:br>
            <a:endParaRPr lang="en-US" dirty="0" smtClean="0"/>
          </a:p>
          <a:p>
            <a:r>
              <a:rPr lang="en-US" dirty="0" smtClean="0"/>
              <a:t>Answers  -- 22)b  23)d  24)a</a:t>
            </a:r>
            <a:endParaRPr lang="en-US" dirty="0"/>
          </a:p>
        </p:txBody>
      </p:sp>
      <p:sp>
        <p:nvSpPr>
          <p:cNvPr id="4" name="Slide Number Placeholder 3"/>
          <p:cNvSpPr>
            <a:spLocks noGrp="1"/>
          </p:cNvSpPr>
          <p:nvPr>
            <p:ph type="sldNum" sz="quarter" idx="10"/>
          </p:nvPr>
        </p:nvSpPr>
        <p:spPr/>
        <p:txBody>
          <a:bodyPr/>
          <a:lstStyle/>
          <a:p>
            <a:fld id="{F659FA9B-EE2E-4AF4-B2FF-158EC2202E2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553491" cy="369332"/>
          </a:xfrm>
          <a:prstGeom prst="rect">
            <a:avLst/>
          </a:prstGeom>
          <a:noFill/>
        </p:spPr>
        <p:txBody>
          <a:bodyPr wrap="none" rtlCol="0">
            <a:spAutoFit/>
          </a:bodyPr>
          <a:lstStyle/>
          <a:p>
            <a:r>
              <a:rPr lang="en-GB" b="1" dirty="0" smtClean="0">
                <a:solidFill>
                  <a:schemeClr val="bg1"/>
                </a:solidFill>
              </a:rPr>
              <a:t>TOEIC Short Conversations Exercise 29</a:t>
            </a:r>
            <a:endParaRPr lang="en-GB" b="1" dirty="0">
              <a:solidFill>
                <a:schemeClr val="bg1"/>
              </a:solidFill>
            </a:endParaRPr>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29</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are the speakers doing?</a:t>
            </a:r>
          </a:p>
          <a:p>
            <a:pPr>
              <a:buNone/>
            </a:pPr>
            <a:r>
              <a:rPr lang="en-US" dirty="0" smtClean="0"/>
              <a:t>  A. Writing a report</a:t>
            </a:r>
          </a:p>
          <a:p>
            <a:pPr>
              <a:buNone/>
            </a:pPr>
            <a:r>
              <a:rPr lang="en-US" dirty="0" smtClean="0"/>
              <a:t>  B. Discussing an advertisement</a:t>
            </a:r>
          </a:p>
          <a:p>
            <a:pPr>
              <a:buNone/>
            </a:pPr>
            <a:r>
              <a:rPr lang="en-US" dirty="0" smtClean="0"/>
              <a:t>  C. Reviewing resumes</a:t>
            </a:r>
          </a:p>
          <a:p>
            <a:pPr>
              <a:buNone/>
            </a:pPr>
            <a:r>
              <a:rPr lang="en-US" dirty="0" smtClean="0"/>
              <a:t>  D. Discussing the economy</a:t>
            </a:r>
          </a:p>
          <a:p>
            <a:pPr>
              <a:buNone/>
            </a:pPr>
            <a:endParaRPr lang="en-US" dirty="0" smtClean="0"/>
          </a:p>
          <a:p>
            <a:pPr>
              <a:buNone/>
            </a:pPr>
            <a:r>
              <a:rPr lang="en-US" b="1" dirty="0" smtClean="0"/>
              <a:t>2) What problem does the woman mention?</a:t>
            </a:r>
          </a:p>
          <a:p>
            <a:pPr>
              <a:buNone/>
            </a:pPr>
            <a:r>
              <a:rPr lang="en-US" dirty="0" smtClean="0"/>
              <a:t>  A. A lack of clerical support</a:t>
            </a:r>
          </a:p>
          <a:p>
            <a:pPr>
              <a:buNone/>
            </a:pPr>
            <a:r>
              <a:rPr lang="en-US" dirty="0" smtClean="0"/>
              <a:t>  B. The need for better reporting</a:t>
            </a:r>
          </a:p>
          <a:p>
            <a:pPr>
              <a:buNone/>
            </a:pPr>
            <a:r>
              <a:rPr lang="en-US" dirty="0" smtClean="0"/>
              <a:t>  C. A decline in customers</a:t>
            </a:r>
          </a:p>
          <a:p>
            <a:pPr>
              <a:buNone/>
            </a:pPr>
            <a:r>
              <a:rPr lang="en-US" dirty="0" smtClean="0"/>
              <a:t>  D. Poor news coverage</a:t>
            </a:r>
          </a:p>
          <a:p>
            <a:pPr>
              <a:buNone/>
            </a:pPr>
            <a:endParaRPr lang="en-US" dirty="0" smtClean="0"/>
          </a:p>
          <a:p>
            <a:pPr>
              <a:buNone/>
            </a:pPr>
            <a:r>
              <a:rPr lang="en-US" b="1" dirty="0" smtClean="0"/>
              <a:t>3) How does the man feel?</a:t>
            </a:r>
          </a:p>
          <a:p>
            <a:pPr>
              <a:buNone/>
            </a:pPr>
            <a:r>
              <a:rPr lang="en-US" dirty="0" smtClean="0"/>
              <a:t>  A. Tense</a:t>
            </a:r>
          </a:p>
          <a:p>
            <a:pPr>
              <a:buNone/>
            </a:pPr>
            <a:r>
              <a:rPr lang="en-US" dirty="0" smtClean="0"/>
              <a:t>  B. Bored</a:t>
            </a:r>
          </a:p>
          <a:p>
            <a:pPr>
              <a:buNone/>
            </a:pPr>
            <a:r>
              <a:rPr lang="en-US" dirty="0" smtClean="0"/>
              <a:t>  C. Hopeful</a:t>
            </a:r>
          </a:p>
          <a:p>
            <a:pPr>
              <a:buNone/>
            </a:pPr>
            <a:r>
              <a:rPr lang="en-US" dirty="0" smtClean="0"/>
              <a:t>  D. Pessimistic</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are the speakers discussing?</a:t>
            </a:r>
          </a:p>
          <a:p>
            <a:pPr>
              <a:buNone/>
            </a:pPr>
            <a:r>
              <a:rPr lang="en-US" dirty="0" smtClean="0"/>
              <a:t>  A. Attendance at a conference</a:t>
            </a:r>
          </a:p>
          <a:p>
            <a:pPr>
              <a:buNone/>
            </a:pPr>
            <a:r>
              <a:rPr lang="en-US" dirty="0" smtClean="0"/>
              <a:t>  B. Arrangements for a visit</a:t>
            </a:r>
          </a:p>
          <a:p>
            <a:pPr>
              <a:buNone/>
            </a:pPr>
            <a:r>
              <a:rPr lang="en-US" dirty="0" smtClean="0"/>
              <a:t>  C. A tour of Singapore</a:t>
            </a:r>
          </a:p>
          <a:p>
            <a:pPr>
              <a:buNone/>
            </a:pPr>
            <a:r>
              <a:rPr lang="en-US" dirty="0" smtClean="0"/>
              <a:t>  D. Plans for a company party</a:t>
            </a:r>
          </a:p>
          <a:p>
            <a:pPr>
              <a:buNone/>
            </a:pPr>
            <a:endParaRPr lang="en-US" dirty="0" smtClean="0"/>
          </a:p>
          <a:p>
            <a:pPr>
              <a:buNone/>
            </a:pPr>
            <a:r>
              <a:rPr lang="en-US" b="1" dirty="0" smtClean="0"/>
              <a:t>5) What does the man ask Kamla to do?</a:t>
            </a:r>
          </a:p>
          <a:p>
            <a:pPr>
              <a:buNone/>
            </a:pPr>
            <a:r>
              <a:rPr lang="en-US" dirty="0" smtClean="0"/>
              <a:t>  A. E-mail the Singapore office</a:t>
            </a:r>
          </a:p>
          <a:p>
            <a:pPr>
              <a:buNone/>
            </a:pPr>
            <a:r>
              <a:rPr lang="en-US" dirty="0" smtClean="0"/>
              <a:t>  B. Read some information</a:t>
            </a:r>
          </a:p>
          <a:p>
            <a:pPr>
              <a:buNone/>
            </a:pPr>
            <a:r>
              <a:rPr lang="en-US" dirty="0" smtClean="0"/>
              <a:t>  C. Reserve a meeting room</a:t>
            </a:r>
          </a:p>
          <a:p>
            <a:pPr>
              <a:buNone/>
            </a:pPr>
            <a:r>
              <a:rPr lang="en-US" dirty="0" smtClean="0"/>
              <a:t>  D. Talk to a group of employees</a:t>
            </a:r>
          </a:p>
          <a:p>
            <a:pPr>
              <a:buNone/>
            </a:pPr>
            <a:endParaRPr lang="en-US" dirty="0" smtClean="0"/>
          </a:p>
          <a:p>
            <a:pPr>
              <a:buNone/>
            </a:pPr>
            <a:r>
              <a:rPr lang="en-US" b="1" dirty="0" smtClean="0"/>
              <a:t>6) What does Kamla offer to do?</a:t>
            </a:r>
          </a:p>
          <a:p>
            <a:pPr>
              <a:buNone/>
            </a:pPr>
            <a:r>
              <a:rPr lang="en-US" dirty="0" smtClean="0"/>
              <a:t>  A. Make travel arrangements</a:t>
            </a:r>
          </a:p>
          <a:p>
            <a:pPr>
              <a:buNone/>
            </a:pPr>
            <a:r>
              <a:rPr lang="en-US" dirty="0" smtClean="0"/>
              <a:t>  B. Meet with some visitors</a:t>
            </a:r>
          </a:p>
          <a:p>
            <a:pPr>
              <a:buNone/>
            </a:pPr>
            <a:r>
              <a:rPr lang="en-US" dirty="0" smtClean="0"/>
              <a:t>  C. Order food for a meeting</a:t>
            </a:r>
          </a:p>
          <a:p>
            <a:pPr>
              <a:buNone/>
            </a:pPr>
            <a:r>
              <a:rPr lang="en-US" dirty="0" smtClean="0"/>
              <a:t>  D. Remind employees of a policy</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Where does the, man probably work?</a:t>
            </a:r>
          </a:p>
          <a:p>
            <a:pPr>
              <a:buNone/>
            </a:pPr>
            <a:r>
              <a:rPr lang="en-US" dirty="0" smtClean="0"/>
              <a:t>  A. In a post office</a:t>
            </a:r>
          </a:p>
          <a:p>
            <a:pPr>
              <a:buNone/>
            </a:pPr>
            <a:r>
              <a:rPr lang="en-US" dirty="0" smtClean="0"/>
              <a:t>  B. In a restaurant</a:t>
            </a:r>
          </a:p>
          <a:p>
            <a:pPr>
              <a:buNone/>
            </a:pPr>
            <a:r>
              <a:rPr lang="en-US" dirty="0" smtClean="0"/>
              <a:t>  C. In a hotel</a:t>
            </a:r>
          </a:p>
          <a:p>
            <a:pPr>
              <a:buNone/>
            </a:pPr>
            <a:r>
              <a:rPr lang="en-US" dirty="0" smtClean="0"/>
              <a:t>  D. In a school</a:t>
            </a:r>
          </a:p>
          <a:p>
            <a:pPr>
              <a:buNone/>
            </a:pPr>
            <a:endParaRPr lang="en-US" b="1" dirty="0" smtClean="0"/>
          </a:p>
          <a:p>
            <a:pPr>
              <a:buNone/>
            </a:pPr>
            <a:r>
              <a:rPr lang="en-US" b="1" dirty="0" smtClean="0"/>
              <a:t>8) What does the caller do?</a:t>
            </a:r>
          </a:p>
          <a:p>
            <a:pPr>
              <a:buNone/>
            </a:pPr>
            <a:r>
              <a:rPr lang="en-US" dirty="0" smtClean="0"/>
              <a:t>  A. Ask to speak to someone</a:t>
            </a:r>
          </a:p>
          <a:p>
            <a:pPr>
              <a:buNone/>
            </a:pPr>
            <a:r>
              <a:rPr lang="en-US" dirty="0" smtClean="0"/>
              <a:t>  B. Leave a message</a:t>
            </a:r>
          </a:p>
          <a:p>
            <a:pPr>
              <a:buNone/>
            </a:pPr>
            <a:r>
              <a:rPr lang="en-US" dirty="0" smtClean="0"/>
              <a:t>  C. Request a telephone number</a:t>
            </a:r>
          </a:p>
          <a:p>
            <a:pPr>
              <a:buNone/>
            </a:pPr>
            <a:r>
              <a:rPr lang="en-US" dirty="0" smtClean="0"/>
              <a:t>  D. Make a reservation</a:t>
            </a:r>
          </a:p>
          <a:p>
            <a:pPr>
              <a:buNone/>
            </a:pPr>
            <a:endParaRPr lang="en-US" dirty="0" smtClean="0"/>
          </a:p>
          <a:p>
            <a:pPr>
              <a:buNone/>
            </a:pPr>
            <a:r>
              <a:rPr lang="en-US" b="1" dirty="0" smtClean="0"/>
              <a:t>9) What is the problem?</a:t>
            </a:r>
          </a:p>
          <a:p>
            <a:pPr>
              <a:buNone/>
            </a:pPr>
            <a:r>
              <a:rPr lang="en-US" dirty="0" smtClean="0"/>
              <a:t>  A. Shelly Wong is not in her room.</a:t>
            </a:r>
          </a:p>
          <a:p>
            <a:pPr>
              <a:buNone/>
            </a:pPr>
            <a:r>
              <a:rPr lang="en-US" dirty="0" smtClean="0"/>
              <a:t>  B. The office is closed.</a:t>
            </a:r>
          </a:p>
          <a:p>
            <a:pPr>
              <a:buNone/>
            </a:pPr>
            <a:r>
              <a:rPr lang="en-US" dirty="0" smtClean="0"/>
              <a:t>  C. The caller gave the wrong name.</a:t>
            </a:r>
          </a:p>
          <a:p>
            <a:pPr>
              <a:buNone/>
            </a:pPr>
            <a:r>
              <a:rPr lang="en-US" dirty="0" smtClean="0"/>
              <a:t>  D. The man has lost his list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10) What type of business does the man have?</a:t>
            </a:r>
          </a:p>
          <a:p>
            <a:pPr>
              <a:buNone/>
            </a:pPr>
            <a:r>
              <a:rPr lang="en-US" dirty="0" smtClean="0"/>
              <a:t>  A. Driveway repair</a:t>
            </a:r>
          </a:p>
          <a:p>
            <a:pPr>
              <a:buNone/>
            </a:pPr>
            <a:r>
              <a:rPr lang="en-US" dirty="0" smtClean="0"/>
              <a:t>  B. Home construction</a:t>
            </a:r>
          </a:p>
          <a:p>
            <a:pPr>
              <a:buNone/>
            </a:pPr>
            <a:r>
              <a:rPr lang="en-US" dirty="0" smtClean="0"/>
              <a:t>  C. Garbage removal</a:t>
            </a:r>
          </a:p>
          <a:p>
            <a:pPr>
              <a:buNone/>
            </a:pPr>
            <a:r>
              <a:rPr lang="en-US" dirty="0" smtClean="0"/>
              <a:t>  D. Electrical installation</a:t>
            </a:r>
          </a:p>
          <a:p>
            <a:pPr>
              <a:buNone/>
            </a:pPr>
            <a:endParaRPr lang="en-US" dirty="0" smtClean="0"/>
          </a:p>
          <a:p>
            <a:pPr>
              <a:buNone/>
            </a:pPr>
            <a:r>
              <a:rPr lang="en-US" b="1" dirty="0" smtClean="0"/>
              <a:t>11) What does the man tell the woman to do?</a:t>
            </a:r>
          </a:p>
          <a:p>
            <a:pPr>
              <a:buNone/>
            </a:pPr>
            <a:r>
              <a:rPr lang="en-US" dirty="0" smtClean="0"/>
              <a:t>  A. Get a new estimate</a:t>
            </a:r>
          </a:p>
          <a:p>
            <a:pPr>
              <a:buNone/>
            </a:pPr>
            <a:r>
              <a:rPr lang="en-US" dirty="0" smtClean="0"/>
              <a:t>  B. Come by his office</a:t>
            </a:r>
          </a:p>
          <a:p>
            <a:pPr>
              <a:buNone/>
            </a:pPr>
            <a:r>
              <a:rPr lang="en-US" dirty="0" smtClean="0"/>
              <a:t>  C. Call another company</a:t>
            </a:r>
          </a:p>
          <a:p>
            <a:pPr>
              <a:buNone/>
            </a:pPr>
            <a:r>
              <a:rPr lang="en-US" dirty="0" smtClean="0"/>
              <a:t>  D. Obtain permits from the city</a:t>
            </a:r>
          </a:p>
          <a:p>
            <a:pPr>
              <a:buNone/>
            </a:pPr>
            <a:endParaRPr lang="en-US" dirty="0" smtClean="0"/>
          </a:p>
          <a:p>
            <a:pPr>
              <a:buNone/>
            </a:pPr>
            <a:r>
              <a:rPr lang="en-US" b="1" dirty="0" smtClean="0"/>
              <a:t>12) When did the woman expect the work to be started?</a:t>
            </a:r>
          </a:p>
          <a:p>
            <a:pPr>
              <a:buNone/>
            </a:pPr>
            <a:r>
              <a:rPr lang="en-US" dirty="0" smtClean="0"/>
              <a:t>  A. Tomorrow</a:t>
            </a:r>
          </a:p>
          <a:p>
            <a:pPr>
              <a:buNone/>
            </a:pPr>
            <a:r>
              <a:rPr lang="en-US" dirty="0" smtClean="0"/>
              <a:t>  B. Later this week</a:t>
            </a:r>
          </a:p>
          <a:p>
            <a:pPr>
              <a:buNone/>
            </a:pPr>
            <a:r>
              <a:rPr lang="en-US" dirty="0" smtClean="0"/>
              <a:t>  C. Next week</a:t>
            </a:r>
          </a:p>
          <a:p>
            <a:pPr>
              <a:buNone/>
            </a:pPr>
            <a:r>
              <a:rPr lang="en-US" dirty="0" smtClean="0"/>
              <a:t>  D. Next month</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13) What are the speakers mainly discussing?</a:t>
            </a:r>
          </a:p>
          <a:p>
            <a:pPr>
              <a:buNone/>
            </a:pPr>
            <a:r>
              <a:rPr lang="en-US" dirty="0" smtClean="0"/>
              <a:t>  A. Plans to attend a conference</a:t>
            </a:r>
          </a:p>
          <a:p>
            <a:pPr>
              <a:buNone/>
            </a:pPr>
            <a:r>
              <a:rPr lang="en-US" dirty="0" smtClean="0"/>
              <a:t>  B. A visit to their relatives</a:t>
            </a:r>
          </a:p>
          <a:p>
            <a:pPr>
              <a:buNone/>
            </a:pPr>
            <a:r>
              <a:rPr lang="en-US" dirty="0" smtClean="0"/>
              <a:t>  C. The cost of hotel rooms</a:t>
            </a:r>
          </a:p>
          <a:p>
            <a:pPr>
              <a:buNone/>
            </a:pPr>
            <a:r>
              <a:rPr lang="en-US" dirty="0" smtClean="0"/>
              <a:t>  D. Reservations for a vacation</a:t>
            </a:r>
          </a:p>
          <a:p>
            <a:pPr>
              <a:buNone/>
            </a:pPr>
            <a:endParaRPr lang="en-US" u="sng" dirty="0" smtClean="0"/>
          </a:p>
          <a:p>
            <a:pPr>
              <a:buNone/>
            </a:pPr>
            <a:r>
              <a:rPr lang="en-US" b="1" dirty="0" smtClean="0"/>
              <a:t>14) What does the woman suggest the man do?</a:t>
            </a:r>
          </a:p>
          <a:p>
            <a:pPr>
              <a:buNone/>
            </a:pPr>
            <a:r>
              <a:rPr lang="en-US" dirty="0" smtClean="0"/>
              <a:t>  A. Make hotel reservations soon</a:t>
            </a:r>
          </a:p>
          <a:p>
            <a:pPr>
              <a:buNone/>
            </a:pPr>
            <a:r>
              <a:rPr lang="en-US" dirty="0" smtClean="0"/>
              <a:t>  B. Cancel his flight</a:t>
            </a:r>
          </a:p>
          <a:p>
            <a:pPr>
              <a:buNone/>
            </a:pPr>
            <a:r>
              <a:rPr lang="en-US" dirty="0" smtClean="0"/>
              <a:t>  C. Call another hotel</a:t>
            </a:r>
          </a:p>
          <a:p>
            <a:pPr>
              <a:buNone/>
            </a:pPr>
            <a:r>
              <a:rPr lang="en-US" dirty="0" smtClean="0"/>
              <a:t>  D. Attend a different conference</a:t>
            </a:r>
          </a:p>
          <a:p>
            <a:pPr>
              <a:buNone/>
            </a:pPr>
            <a:endParaRPr lang="en-US" dirty="0" smtClean="0"/>
          </a:p>
          <a:p>
            <a:pPr>
              <a:buNone/>
            </a:pPr>
            <a:r>
              <a:rPr lang="en-US" b="1" dirty="0" smtClean="0"/>
              <a:t>15) Where will the man probably stay?</a:t>
            </a:r>
          </a:p>
          <a:p>
            <a:pPr>
              <a:buNone/>
            </a:pPr>
            <a:r>
              <a:rPr lang="en-US" dirty="0" smtClean="0"/>
              <a:t>  A. Near the airport</a:t>
            </a:r>
          </a:p>
          <a:p>
            <a:pPr>
              <a:buNone/>
            </a:pPr>
            <a:r>
              <a:rPr lang="en-US" dirty="0" smtClean="0"/>
              <a:t>  B. With a relative</a:t>
            </a:r>
          </a:p>
          <a:p>
            <a:pPr>
              <a:buNone/>
            </a:pPr>
            <a:r>
              <a:rPr lang="en-US" dirty="0" smtClean="0"/>
              <a:t>  C. At the conference center</a:t>
            </a:r>
          </a:p>
          <a:p>
            <a:pPr>
              <a:buNone/>
            </a:pPr>
            <a:r>
              <a:rPr lang="en-US" dirty="0" smtClean="0"/>
              <a:t>  D. At a friend's apartment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16) What does the man say about the softball team?</a:t>
            </a:r>
          </a:p>
          <a:p>
            <a:pPr>
              <a:buNone/>
            </a:pPr>
            <a:r>
              <a:rPr lang="en-US" dirty="0" smtClean="0"/>
              <a:t>  A. It participates in professional tournaments</a:t>
            </a:r>
          </a:p>
          <a:p>
            <a:pPr>
              <a:buNone/>
            </a:pPr>
            <a:r>
              <a:rPr lang="en-US" dirty="0" smtClean="0"/>
              <a:t>  B. It has a championship game on Sunday</a:t>
            </a:r>
          </a:p>
          <a:p>
            <a:pPr>
              <a:buNone/>
            </a:pPr>
            <a:r>
              <a:rPr lang="en-US" dirty="0" smtClean="0"/>
              <a:t>  C. It will play its first game this weekend</a:t>
            </a:r>
          </a:p>
          <a:p>
            <a:pPr>
              <a:buNone/>
            </a:pPr>
            <a:r>
              <a:rPr lang="en-US" dirty="0" smtClean="0"/>
              <a:t>  D. It is a relaxed and noncompetitive team</a:t>
            </a:r>
          </a:p>
          <a:p>
            <a:pPr>
              <a:buNone/>
            </a:pPr>
            <a:endParaRPr lang="en-US" dirty="0" smtClean="0"/>
          </a:p>
          <a:p>
            <a:pPr>
              <a:buNone/>
            </a:pPr>
            <a:r>
              <a:rPr lang="en-US" b="1" dirty="0" smtClean="0"/>
              <a:t>17) Why does the woman not want to play?</a:t>
            </a:r>
          </a:p>
          <a:p>
            <a:pPr>
              <a:buNone/>
            </a:pPr>
            <a:r>
              <a:rPr lang="en-US" dirty="0" smtClean="0"/>
              <a:t>  A. She has an injury</a:t>
            </a:r>
          </a:p>
          <a:p>
            <a:pPr>
              <a:buNone/>
            </a:pPr>
            <a:r>
              <a:rPr lang="en-US" dirty="0" smtClean="0"/>
              <a:t>  B. She is busy on Sunday</a:t>
            </a:r>
          </a:p>
          <a:p>
            <a:pPr>
              <a:buNone/>
            </a:pPr>
            <a:r>
              <a:rPr lang="en-US" dirty="0" smtClean="0"/>
              <a:t>  C. She does not think she is physically fit</a:t>
            </a:r>
          </a:p>
          <a:p>
            <a:pPr>
              <a:buNone/>
            </a:pPr>
            <a:r>
              <a:rPr lang="en-US" dirty="0" smtClean="0"/>
              <a:t>  D. She does not enjoy playing softball</a:t>
            </a:r>
          </a:p>
          <a:p>
            <a:pPr>
              <a:buNone/>
            </a:pPr>
            <a:endParaRPr lang="en-US" dirty="0" smtClean="0"/>
          </a:p>
          <a:p>
            <a:pPr>
              <a:buNone/>
            </a:pPr>
            <a:r>
              <a:rPr lang="en-US" b="1" dirty="0" smtClean="0"/>
              <a:t>18) What does the woman decide to do?</a:t>
            </a:r>
          </a:p>
          <a:p>
            <a:pPr>
              <a:buNone/>
            </a:pPr>
            <a:r>
              <a:rPr lang="en-US" dirty="0" smtClean="0"/>
              <a:t>  A. Get into better shape</a:t>
            </a:r>
          </a:p>
          <a:p>
            <a:pPr>
              <a:buNone/>
            </a:pPr>
            <a:r>
              <a:rPr lang="en-US" dirty="0" smtClean="0"/>
              <a:t>  B. Participate in the game</a:t>
            </a:r>
          </a:p>
          <a:p>
            <a:pPr>
              <a:buNone/>
            </a:pPr>
            <a:r>
              <a:rPr lang="en-US" dirty="0" smtClean="0"/>
              <a:t>  C. Play a different sport</a:t>
            </a:r>
          </a:p>
          <a:p>
            <a:pPr>
              <a:buNone/>
            </a:pPr>
            <a:r>
              <a:rPr lang="en-US" dirty="0" smtClean="0"/>
              <a:t>  D. Go and watch the man play</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19) What is the purpose of the woman's call?</a:t>
            </a:r>
          </a:p>
          <a:p>
            <a:pPr>
              <a:buNone/>
            </a:pPr>
            <a:r>
              <a:rPr lang="en-US" dirty="0" smtClean="0"/>
              <a:t>  A. She wants to upgrade her heating system</a:t>
            </a:r>
          </a:p>
          <a:p>
            <a:pPr>
              <a:buNone/>
            </a:pPr>
            <a:r>
              <a:rPr lang="en-US" dirty="0" smtClean="0"/>
              <a:t>  B. She wants to find out a price</a:t>
            </a:r>
          </a:p>
          <a:p>
            <a:pPr>
              <a:buNone/>
            </a:pPr>
            <a:r>
              <a:rPr lang="en-US" dirty="0" smtClean="0"/>
              <a:t>  C. She wants to sell a product</a:t>
            </a:r>
          </a:p>
          <a:p>
            <a:pPr>
              <a:buNone/>
            </a:pPr>
            <a:r>
              <a:rPr lang="en-US" dirty="0" smtClean="0"/>
              <a:t>  D. She wants to have a filter repaired</a:t>
            </a:r>
          </a:p>
          <a:p>
            <a:pPr>
              <a:buNone/>
            </a:pPr>
            <a:endParaRPr lang="en-US" b="1" dirty="0" smtClean="0"/>
          </a:p>
          <a:p>
            <a:pPr>
              <a:buNone/>
            </a:pPr>
            <a:r>
              <a:rPr lang="en-US" b="1" dirty="0" smtClean="0"/>
              <a:t>20) What will be different for the next 90 days?</a:t>
            </a:r>
          </a:p>
          <a:p>
            <a:pPr>
              <a:buNone/>
            </a:pPr>
            <a:r>
              <a:rPr lang="en-US" dirty="0" smtClean="0"/>
              <a:t>  A. The cost of repair jobs</a:t>
            </a:r>
          </a:p>
          <a:p>
            <a:pPr>
              <a:buNone/>
            </a:pPr>
            <a:r>
              <a:rPr lang="en-US" dirty="0" smtClean="0"/>
              <a:t>  B. The cost of some filters</a:t>
            </a:r>
          </a:p>
          <a:p>
            <a:pPr>
              <a:buNone/>
            </a:pPr>
            <a:r>
              <a:rPr lang="en-US" dirty="0" smtClean="0"/>
              <a:t>  C. The time required for repairs</a:t>
            </a:r>
          </a:p>
          <a:p>
            <a:pPr>
              <a:buNone/>
            </a:pPr>
            <a:r>
              <a:rPr lang="en-US" dirty="0" smtClean="0"/>
              <a:t>  D. The time required for delivering parts</a:t>
            </a:r>
          </a:p>
          <a:p>
            <a:pPr>
              <a:buNone/>
            </a:pPr>
            <a:endParaRPr lang="en-US" dirty="0" smtClean="0"/>
          </a:p>
          <a:p>
            <a:pPr>
              <a:buNone/>
            </a:pPr>
            <a:r>
              <a:rPr lang="en-US" b="1" dirty="0" smtClean="0"/>
              <a:t>21) What does the man say he will do?</a:t>
            </a:r>
          </a:p>
          <a:p>
            <a:pPr>
              <a:buNone/>
            </a:pPr>
            <a:r>
              <a:rPr lang="en-US" dirty="0" smtClean="0"/>
              <a:t>  A. Provide an estimate of cost</a:t>
            </a:r>
          </a:p>
          <a:p>
            <a:pPr>
              <a:buNone/>
            </a:pPr>
            <a:r>
              <a:rPr lang="en-US" dirty="0" smtClean="0"/>
              <a:t>  B. Read some information about filters</a:t>
            </a:r>
          </a:p>
          <a:p>
            <a:pPr>
              <a:buNone/>
            </a:pPr>
            <a:r>
              <a:rPr lang="en-US" dirty="0" smtClean="0"/>
              <a:t>  C. Have another worker help the woman</a:t>
            </a:r>
          </a:p>
          <a:p>
            <a:pPr>
              <a:buNone/>
            </a:pPr>
            <a:r>
              <a:rPr lang="en-US" dirty="0" smtClean="0"/>
              <a:t>  D. Speak with the maintenance staff</a:t>
            </a:r>
            <a:br>
              <a:rPr lang="en-US"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22) Where do the speakers probably work?</a:t>
            </a:r>
          </a:p>
          <a:p>
            <a:pPr>
              <a:buNone/>
            </a:pPr>
            <a:r>
              <a:rPr lang="en-US" dirty="0" smtClean="0"/>
              <a:t>  A. In a post office</a:t>
            </a:r>
          </a:p>
          <a:p>
            <a:pPr>
              <a:buNone/>
            </a:pPr>
            <a:r>
              <a:rPr lang="en-US" dirty="0" smtClean="0"/>
              <a:t>  B. In a school</a:t>
            </a:r>
          </a:p>
          <a:p>
            <a:pPr>
              <a:buNone/>
            </a:pPr>
            <a:r>
              <a:rPr lang="en-US" dirty="0" smtClean="0"/>
              <a:t>  C. In a department store</a:t>
            </a:r>
          </a:p>
          <a:p>
            <a:pPr>
              <a:buNone/>
            </a:pPr>
            <a:r>
              <a:rPr lang="en-US" dirty="0" smtClean="0"/>
              <a:t>  D. In an office</a:t>
            </a:r>
          </a:p>
          <a:p>
            <a:pPr>
              <a:buNone/>
            </a:pPr>
            <a:endParaRPr lang="en-US" b="1" dirty="0" smtClean="0"/>
          </a:p>
          <a:p>
            <a:pPr>
              <a:buNone/>
            </a:pPr>
            <a:r>
              <a:rPr lang="en-US" b="1" dirty="0" smtClean="0"/>
              <a:t>23) How does the man feel about the woman's news?</a:t>
            </a:r>
          </a:p>
          <a:p>
            <a:pPr>
              <a:buNone/>
            </a:pPr>
            <a:r>
              <a:rPr lang="en-US" dirty="0" smtClean="0"/>
              <a:t>  A. Excited</a:t>
            </a:r>
          </a:p>
          <a:p>
            <a:pPr>
              <a:buNone/>
            </a:pPr>
            <a:r>
              <a:rPr lang="en-US" dirty="0" smtClean="0"/>
              <a:t>  B. Happy</a:t>
            </a:r>
          </a:p>
          <a:p>
            <a:pPr>
              <a:buNone/>
            </a:pPr>
            <a:r>
              <a:rPr lang="en-US" dirty="0" smtClean="0"/>
              <a:t>  C. Angry</a:t>
            </a:r>
          </a:p>
          <a:p>
            <a:pPr>
              <a:buNone/>
            </a:pPr>
            <a:r>
              <a:rPr lang="en-US" dirty="0" smtClean="0"/>
              <a:t>  D. Surprised</a:t>
            </a:r>
          </a:p>
          <a:p>
            <a:pPr>
              <a:buNone/>
            </a:pPr>
            <a:endParaRPr lang="en-US" dirty="0" smtClean="0"/>
          </a:p>
          <a:p>
            <a:pPr>
              <a:buNone/>
            </a:pPr>
            <a:r>
              <a:rPr lang="en-US" b="1" dirty="0" smtClean="0"/>
              <a:t>24) Why does the woman plan to change her job?</a:t>
            </a:r>
          </a:p>
          <a:p>
            <a:pPr>
              <a:buNone/>
            </a:pPr>
            <a:r>
              <a:rPr lang="en-US" dirty="0" smtClean="0"/>
              <a:t>  A. She wants to teach younger children</a:t>
            </a:r>
          </a:p>
          <a:p>
            <a:pPr>
              <a:buNone/>
            </a:pPr>
            <a:r>
              <a:rPr lang="en-US" dirty="0" smtClean="0"/>
              <a:t>  B. Her contract is almost finished</a:t>
            </a:r>
          </a:p>
          <a:p>
            <a:pPr>
              <a:buNone/>
            </a:pPr>
            <a:r>
              <a:rPr lang="en-US" dirty="0" smtClean="0"/>
              <a:t>  C. She wants to live in a different city</a:t>
            </a:r>
          </a:p>
          <a:p>
            <a:pPr>
              <a:buNone/>
            </a:pPr>
            <a:r>
              <a:rPr lang="en-US" dirty="0" smtClean="0"/>
              <a:t>  D. Her friend told her about a sales position</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TotalTime>
  <Words>949</Words>
  <Application>Microsoft Office PowerPoint</Application>
  <PresentationFormat>On-screen Show (4:3)</PresentationFormat>
  <Paragraphs>168</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New</cp:lastModifiedBy>
  <cp:revision>53</cp:revision>
  <dcterms:created xsi:type="dcterms:W3CDTF">2014-02-13T11:00:39Z</dcterms:created>
  <dcterms:modified xsi:type="dcterms:W3CDTF">2016-01-20T07:04:43Z</dcterms:modified>
</cp:coreProperties>
</file>