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notesMasterIdLst>
    <p:notesMasterId r:id="rId23"/>
  </p:notesMasterIdLst>
  <p:sldIdLst>
    <p:sldId id="277" r:id="rId2"/>
    <p:sldId id="261" r:id="rId3"/>
    <p:sldId id="256" r:id="rId4"/>
    <p:sldId id="257" r:id="rId5"/>
    <p:sldId id="262" r:id="rId6"/>
    <p:sldId id="258" r:id="rId7"/>
    <p:sldId id="263" r:id="rId8"/>
    <p:sldId id="259" r:id="rId9"/>
    <p:sldId id="260"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338" autoAdjust="0"/>
    <p:restoredTop sz="94660"/>
  </p:normalViewPr>
  <p:slideViewPr>
    <p:cSldViewPr>
      <p:cViewPr>
        <p:scale>
          <a:sx n="82" d="100"/>
          <a:sy n="82" d="100"/>
        </p:scale>
        <p:origin x="-1074" y="23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CE7F440-0B46-454E-8395-0E85DC8F5261}" type="datetimeFigureOut">
              <a:rPr lang="en-US" smtClean="0"/>
              <a:pPr/>
              <a:t>1/20/2016</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A4C1CDD-C211-4E1B-9985-AEA13845824C}" type="slidenum">
              <a:rPr lang="en-IN" smtClean="0"/>
              <a:pPr/>
              <a:t>‹#›</a:t>
            </a:fld>
            <a:endParaRPr lang="en-IN"/>
          </a:p>
        </p:txBody>
      </p:sp>
    </p:spTree>
    <p:extLst>
      <p:ext uri="{BB962C8B-B14F-4D97-AF65-F5344CB8AC3E}">
        <p14:creationId xmlns:p14="http://schemas.microsoft.com/office/powerpoint/2010/main" val="19874487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BA4C1CDD-C211-4E1B-9985-AEA13845824C}" type="slidenum">
              <a:rPr lang="en-IN" smtClean="0"/>
              <a:pPr/>
              <a:t>1</a:t>
            </a:fld>
            <a:endParaRPr lang="en-IN"/>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sz="1200" b="0" i="0" kern="1200" dirty="0" smtClean="0">
                <a:solidFill>
                  <a:schemeClr val="tx1"/>
                </a:solidFill>
                <a:latin typeface="+mn-lt"/>
                <a:ea typeface="+mn-ea"/>
                <a:cs typeface="+mn-cs"/>
              </a:rPr>
              <a:t>It's my pleasure to </a:t>
            </a:r>
            <a:r>
              <a:rPr lang="en-IN" sz="1200" b="0" i="0" u="sng" kern="1200" dirty="0" smtClean="0">
                <a:solidFill>
                  <a:schemeClr val="tx1"/>
                </a:solidFill>
                <a:latin typeface="+mn-lt"/>
                <a:ea typeface="+mn-ea"/>
                <a:cs typeface="+mn-cs"/>
              </a:rPr>
              <a:t>introduce</a:t>
            </a:r>
            <a:r>
              <a:rPr lang="en-IN" sz="1200" b="0" i="0" kern="1200" dirty="0" smtClean="0">
                <a:solidFill>
                  <a:schemeClr val="tx1"/>
                </a:solidFill>
                <a:latin typeface="+mn-lt"/>
                <a:ea typeface="+mn-ea"/>
                <a:cs typeface="+mn-cs"/>
              </a:rPr>
              <a:t> our new woman's </a:t>
            </a:r>
            <a:r>
              <a:rPr lang="en-IN" sz="1200" b="0" i="0" u="sng" kern="1200" dirty="0" smtClean="0">
                <a:solidFill>
                  <a:schemeClr val="tx1"/>
                </a:solidFill>
                <a:latin typeface="+mn-lt"/>
                <a:ea typeface="+mn-ea"/>
                <a:cs typeface="+mn-cs"/>
              </a:rPr>
              <a:t>basketball coach</a:t>
            </a:r>
            <a:r>
              <a:rPr lang="en-IN" sz="1200" b="0" i="0" kern="1200" dirty="0" smtClean="0">
                <a:solidFill>
                  <a:schemeClr val="tx1"/>
                </a:solidFill>
                <a:latin typeface="+mn-lt"/>
                <a:ea typeface="+mn-ea"/>
                <a:cs typeface="+mn-cs"/>
              </a:rPr>
              <a:t>, MaryAnn Robinson. We interviewed six candidates, and chose MaryAnn because of her experience and enthusiasm. She knows basketball well, not only because she was a college player herself, at Western University, but she also comes from a basketball family. Her father, Jerry, was a long-time </a:t>
            </a:r>
            <a:r>
              <a:rPr lang="en-IN" sz="1200" b="0" i="0" u="sng" kern="1200" dirty="0" smtClean="0">
                <a:solidFill>
                  <a:schemeClr val="tx1"/>
                </a:solidFill>
                <a:latin typeface="+mn-lt"/>
                <a:ea typeface="+mn-ea"/>
                <a:cs typeface="+mn-cs"/>
              </a:rPr>
              <a:t>high school coach</a:t>
            </a:r>
            <a:r>
              <a:rPr lang="en-IN" sz="1200" b="0" i="0" kern="1200" dirty="0" smtClean="0">
                <a:solidFill>
                  <a:schemeClr val="tx1"/>
                </a:solidFill>
                <a:latin typeface="+mn-lt"/>
                <a:ea typeface="+mn-ea"/>
                <a:cs typeface="+mn-cs"/>
              </a:rPr>
              <a:t>, and her mother, Brenda, has coached youth basketball for more than 20 years. Her two sisters, Linda and Abigail, also played hoops in high school and college. After a brief pro career, MaryAnn returned to Western as an assistant coach for two years, and then moved up as an assistant at Tech University for four years. She got her first head coaching job at Valley State, which she led to the league championship before moving to </a:t>
            </a:r>
            <a:r>
              <a:rPr lang="en-IN" sz="1200" b="0" i="0" kern="1200" dirty="0" err="1" smtClean="0">
                <a:solidFill>
                  <a:schemeClr val="tx1"/>
                </a:solidFill>
                <a:latin typeface="+mn-lt"/>
                <a:ea typeface="+mn-ea"/>
                <a:cs typeface="+mn-cs"/>
              </a:rPr>
              <a:t>Hickstown</a:t>
            </a:r>
            <a:r>
              <a:rPr lang="en-IN" sz="1200" b="0" i="0" kern="1200" dirty="0" smtClean="0">
                <a:solidFill>
                  <a:schemeClr val="tx1"/>
                </a:solidFill>
                <a:latin typeface="+mn-lt"/>
                <a:ea typeface="+mn-ea"/>
                <a:cs typeface="+mn-cs"/>
              </a:rPr>
              <a:t> U, where she's gone 64-18 and won two league titles the past three seasons. So, without further ado, I'll turn the microphone over to MaryAnn to answer your questions.</a:t>
            </a:r>
            <a:r>
              <a:rPr lang="en-IN" dirty="0" smtClean="0"/>
              <a:t/>
            </a:r>
            <a:br>
              <a:rPr lang="en-IN" dirty="0" smtClean="0"/>
            </a:br>
            <a:endParaRPr lang="en-IN" dirty="0"/>
          </a:p>
        </p:txBody>
      </p:sp>
      <p:sp>
        <p:nvSpPr>
          <p:cNvPr id="4" name="Slide Number Placeholder 3"/>
          <p:cNvSpPr>
            <a:spLocks noGrp="1"/>
          </p:cNvSpPr>
          <p:nvPr>
            <p:ph type="sldNum" sz="quarter" idx="10"/>
          </p:nvPr>
        </p:nvSpPr>
        <p:spPr/>
        <p:txBody>
          <a:bodyPr/>
          <a:lstStyle/>
          <a:p>
            <a:fld id="{BA4C1CDD-C211-4E1B-9985-AEA13845824C}" type="slidenum">
              <a:rPr lang="en-IN" smtClean="0"/>
              <a:pPr/>
              <a:t>14</a:t>
            </a:fld>
            <a:endParaRPr lang="en-IN"/>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sz="1200" b="0" i="0" kern="1200" dirty="0" smtClean="0">
                <a:solidFill>
                  <a:schemeClr val="tx1"/>
                </a:solidFill>
                <a:latin typeface="+mn-lt"/>
                <a:ea typeface="+mn-ea"/>
                <a:cs typeface="+mn-cs"/>
              </a:rPr>
              <a:t>This is Tracy Thompson from the WHIP traffic </a:t>
            </a:r>
            <a:r>
              <a:rPr lang="en-IN" sz="1200" b="0" i="0" kern="1200" dirty="0" err="1" smtClean="0">
                <a:solidFill>
                  <a:schemeClr val="tx1"/>
                </a:solidFill>
                <a:latin typeface="+mn-lt"/>
                <a:ea typeface="+mn-ea"/>
                <a:cs typeface="+mn-cs"/>
              </a:rPr>
              <a:t>center</a:t>
            </a:r>
            <a:r>
              <a:rPr lang="en-IN" sz="1200" b="0" i="0" kern="1200" dirty="0" smtClean="0">
                <a:solidFill>
                  <a:schemeClr val="tx1"/>
                </a:solidFill>
                <a:latin typeface="+mn-lt"/>
                <a:ea typeface="+mn-ea"/>
                <a:cs typeface="+mn-cs"/>
              </a:rPr>
              <a:t>. All major roadways are flowing pretty smoothly at this hour. </a:t>
            </a:r>
            <a:r>
              <a:rPr lang="en-IN" sz="1200" b="0" i="0" u="sng" kern="1200" dirty="0" smtClean="0">
                <a:solidFill>
                  <a:schemeClr val="tx1"/>
                </a:solidFill>
                <a:latin typeface="+mn-lt"/>
                <a:ea typeface="+mn-ea"/>
                <a:cs typeface="+mn-cs"/>
              </a:rPr>
              <a:t>Interstate</a:t>
            </a:r>
            <a:r>
              <a:rPr lang="en-IN" sz="1200" b="0" i="0" kern="1200" dirty="0" smtClean="0">
                <a:solidFill>
                  <a:schemeClr val="tx1"/>
                </a:solidFill>
                <a:latin typeface="+mn-lt"/>
                <a:ea typeface="+mn-ea"/>
                <a:cs typeface="+mn-cs"/>
              </a:rPr>
              <a:t> 99 is a little slow from downtown to </a:t>
            </a:r>
            <a:r>
              <a:rPr lang="en-IN" sz="1200" b="0" i="0" u="sng" kern="1200" dirty="0" smtClean="0">
                <a:solidFill>
                  <a:schemeClr val="tx1"/>
                </a:solidFill>
                <a:latin typeface="+mn-lt"/>
                <a:ea typeface="+mn-ea"/>
                <a:cs typeface="+mn-cs"/>
              </a:rPr>
              <a:t>North Lake</a:t>
            </a:r>
            <a:r>
              <a:rPr lang="en-IN" sz="1200" b="0" i="0" kern="1200" dirty="0" smtClean="0">
                <a:solidFill>
                  <a:schemeClr val="tx1"/>
                </a:solidFill>
                <a:latin typeface="+mn-lt"/>
                <a:ea typeface="+mn-ea"/>
                <a:cs typeface="+mn-cs"/>
              </a:rPr>
              <a:t> because of an earlier stalled vehicle, which has now been cleared to the shoulder, and State Route 420 is a little bit heavy near the Stadium exit due to some construction work on the off ramp. But otherwise things look better than usual for your afternoon commute. We're just getting word of an overturned semi on the Valley highway near Mayberry, so we'll give you more details on that next hour. Traffic is brought to you this hour by </a:t>
            </a:r>
            <a:r>
              <a:rPr lang="en-IN" sz="1200" b="0" i="0" u="sng" kern="1200" dirty="0" smtClean="0">
                <a:solidFill>
                  <a:schemeClr val="tx1"/>
                </a:solidFill>
                <a:latin typeface="+mn-lt"/>
                <a:ea typeface="+mn-ea"/>
                <a:cs typeface="+mn-cs"/>
              </a:rPr>
              <a:t>Body Works</a:t>
            </a:r>
            <a:r>
              <a:rPr lang="en-IN" sz="1200" b="0" i="0" kern="1200" dirty="0" smtClean="0">
                <a:solidFill>
                  <a:schemeClr val="tx1"/>
                </a:solidFill>
                <a:latin typeface="+mn-lt"/>
                <a:ea typeface="+mn-ea"/>
                <a:cs typeface="+mn-cs"/>
              </a:rPr>
              <a:t>, the place that works wonders for your body. This has been Tracy Thompson reporting for WHIP 91.7 FM.</a:t>
            </a:r>
            <a:r>
              <a:rPr lang="en-IN" dirty="0" smtClean="0"/>
              <a:t/>
            </a:r>
            <a:br>
              <a:rPr lang="en-IN" dirty="0" smtClean="0"/>
            </a:br>
            <a:endParaRPr lang="en-IN" dirty="0"/>
          </a:p>
        </p:txBody>
      </p:sp>
      <p:sp>
        <p:nvSpPr>
          <p:cNvPr id="4" name="Slide Number Placeholder 3"/>
          <p:cNvSpPr>
            <a:spLocks noGrp="1"/>
          </p:cNvSpPr>
          <p:nvPr>
            <p:ph type="sldNum" sz="quarter" idx="10"/>
          </p:nvPr>
        </p:nvSpPr>
        <p:spPr/>
        <p:txBody>
          <a:bodyPr/>
          <a:lstStyle/>
          <a:p>
            <a:fld id="{BA4C1CDD-C211-4E1B-9985-AEA13845824C}" type="slidenum">
              <a:rPr lang="en-IN" smtClean="0"/>
              <a:pPr/>
              <a:t>16</a:t>
            </a:fld>
            <a:endParaRPr lang="en-IN"/>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BA4C1CDD-C211-4E1B-9985-AEA13845824C}" type="slidenum">
              <a:rPr lang="en-IN" smtClean="0"/>
              <a:pPr/>
              <a:t>17</a:t>
            </a:fld>
            <a:endParaRPr lang="en-IN"/>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sz="1200" b="0" i="0" kern="1200" dirty="0" smtClean="0">
                <a:solidFill>
                  <a:schemeClr val="tx1"/>
                </a:solidFill>
                <a:latin typeface="+mn-lt"/>
                <a:ea typeface="+mn-ea"/>
                <a:cs typeface="+mn-cs"/>
              </a:rPr>
              <a:t>Hi, this is Tim Cyrus from </a:t>
            </a:r>
            <a:r>
              <a:rPr lang="en-IN" sz="1200" b="0" i="0" u="sng" kern="1200" dirty="0" smtClean="0">
                <a:solidFill>
                  <a:schemeClr val="tx1"/>
                </a:solidFill>
                <a:latin typeface="+mn-lt"/>
                <a:ea typeface="+mn-ea"/>
                <a:cs typeface="+mn-cs"/>
              </a:rPr>
              <a:t>Mayor</a:t>
            </a:r>
            <a:r>
              <a:rPr lang="en-IN" sz="1200" b="0" i="0" kern="1200" dirty="0" smtClean="0">
                <a:solidFill>
                  <a:schemeClr val="tx1"/>
                </a:solidFill>
                <a:latin typeface="+mn-lt"/>
                <a:ea typeface="+mn-ea"/>
                <a:cs typeface="+mn-cs"/>
              </a:rPr>
              <a:t> Craig Nicolas' </a:t>
            </a:r>
            <a:r>
              <a:rPr lang="en-IN" sz="1200" b="0" i="0" u="sng" kern="1200" dirty="0" smtClean="0">
                <a:solidFill>
                  <a:schemeClr val="tx1"/>
                </a:solidFill>
                <a:latin typeface="+mn-lt"/>
                <a:ea typeface="+mn-ea"/>
                <a:cs typeface="+mn-cs"/>
              </a:rPr>
              <a:t>office</a:t>
            </a:r>
            <a:r>
              <a:rPr lang="en-IN" sz="1200" b="0" i="0" kern="1200" dirty="0" smtClean="0">
                <a:solidFill>
                  <a:schemeClr val="tx1"/>
                </a:solidFill>
                <a:latin typeface="+mn-lt"/>
                <a:ea typeface="+mn-ea"/>
                <a:cs typeface="+mn-cs"/>
              </a:rPr>
              <a:t> with a message for Harry Brock. Harry, Mayor Nicolas is out of town until Monday, so he won't be available for an interview until next week. He has a </a:t>
            </a:r>
            <a:r>
              <a:rPr lang="en-IN" sz="1200" b="0" i="0" u="sng" kern="1200" dirty="0" smtClean="0">
                <a:solidFill>
                  <a:schemeClr val="tx1"/>
                </a:solidFill>
                <a:latin typeface="+mn-lt"/>
                <a:ea typeface="+mn-ea"/>
                <a:cs typeface="+mn-cs"/>
              </a:rPr>
              <a:t>city council</a:t>
            </a:r>
            <a:r>
              <a:rPr lang="en-IN" sz="1200" b="0" i="0" kern="1200" dirty="0" smtClean="0">
                <a:solidFill>
                  <a:schemeClr val="tx1"/>
                </a:solidFill>
                <a:latin typeface="+mn-lt"/>
                <a:ea typeface="+mn-ea"/>
                <a:cs typeface="+mn-cs"/>
              </a:rPr>
              <a:t> meeting on Monday, and is hosting the city marketing convention Tuesday, so sometime Wednesday might be the best time for him to talk to you. I don't know when the deadline is for your story. Would Wednesday work for you? If you need some background information, you can call me at 555-0066. Otherwise, let us know what time on Wednesday works best for you. You could phone my assistant, Sheila Shepherd, at 55-0067 and let her know. Then I'll get back to you and we can finalize arrangements. Thank you Harry. Talk to you soon.</a:t>
            </a:r>
            <a:r>
              <a:rPr lang="en-IN" dirty="0" smtClean="0"/>
              <a:t/>
            </a:r>
            <a:br>
              <a:rPr lang="en-IN" dirty="0" smtClean="0"/>
            </a:br>
            <a:endParaRPr lang="en-IN" dirty="0"/>
          </a:p>
        </p:txBody>
      </p:sp>
      <p:sp>
        <p:nvSpPr>
          <p:cNvPr id="4" name="Slide Number Placeholder 3"/>
          <p:cNvSpPr>
            <a:spLocks noGrp="1"/>
          </p:cNvSpPr>
          <p:nvPr>
            <p:ph type="sldNum" sz="quarter" idx="10"/>
          </p:nvPr>
        </p:nvSpPr>
        <p:spPr/>
        <p:txBody>
          <a:bodyPr/>
          <a:lstStyle/>
          <a:p>
            <a:fld id="{BA4C1CDD-C211-4E1B-9985-AEA13845824C}" type="slidenum">
              <a:rPr lang="en-IN" smtClean="0"/>
              <a:pPr/>
              <a:t>18</a:t>
            </a:fld>
            <a:endParaRPr lang="en-IN"/>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BA4C1CDD-C211-4E1B-9985-AEA13845824C}" type="slidenum">
              <a:rPr lang="en-IN" smtClean="0"/>
              <a:pPr/>
              <a:t>19</a:t>
            </a:fld>
            <a:endParaRPr lang="en-IN"/>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sz="1200" b="0" i="0" kern="1200" dirty="0" smtClean="0">
                <a:solidFill>
                  <a:schemeClr val="tx1"/>
                </a:solidFill>
                <a:latin typeface="+mn-lt"/>
                <a:ea typeface="+mn-ea"/>
                <a:cs typeface="+mn-cs"/>
              </a:rPr>
              <a:t>I'm Michelle </a:t>
            </a:r>
            <a:r>
              <a:rPr lang="en-IN" sz="1200" b="0" i="0" u="sng" kern="1200" dirty="0" smtClean="0">
                <a:solidFill>
                  <a:schemeClr val="tx1"/>
                </a:solidFill>
                <a:latin typeface="+mn-lt"/>
                <a:ea typeface="+mn-ea"/>
                <a:cs typeface="+mn-cs"/>
              </a:rPr>
              <a:t>Tomkins</a:t>
            </a:r>
            <a:r>
              <a:rPr lang="en-IN" sz="1200" b="0" i="0" kern="1200" dirty="0" smtClean="0">
                <a:solidFill>
                  <a:schemeClr val="tx1"/>
                </a:solidFill>
                <a:latin typeface="+mn-lt"/>
                <a:ea typeface="+mn-ea"/>
                <a:cs typeface="+mn-cs"/>
              </a:rPr>
              <a:t>, and I have a </a:t>
            </a:r>
            <a:r>
              <a:rPr lang="en-IN" sz="1200" b="0" i="0" u="sng" kern="1200" dirty="0" smtClean="0">
                <a:solidFill>
                  <a:schemeClr val="tx1"/>
                </a:solidFill>
                <a:latin typeface="+mn-lt"/>
                <a:ea typeface="+mn-ea"/>
                <a:cs typeface="+mn-cs"/>
              </a:rPr>
              <a:t>special message</a:t>
            </a:r>
            <a:r>
              <a:rPr lang="en-IN" sz="1200" b="0" i="0" kern="1200" dirty="0" smtClean="0">
                <a:solidFill>
                  <a:schemeClr val="tx1"/>
                </a:solidFill>
                <a:latin typeface="+mn-lt"/>
                <a:ea typeface="+mn-ea"/>
                <a:cs typeface="+mn-cs"/>
              </a:rPr>
              <a:t> from the state patrol. During the holidays, it's OK to celebrate with a little bit of good cheer. But it's not OK to get behind the wheel of a car after you've been drinking. With winter weather already making driving tough, don't make it any harder on yourself - or others - by trying to drive while you're intoxicated. If you plan to drink, arrange a designated driver before the party begins. If you notice someone who shouldn't be driving, talk them into giving you their keys. If they refuse, call 911. Remember, friends don't let friends drive drunk. Finally, if you do happen to find yourself too drunk to drive, call 555-TAXI for a special, </a:t>
            </a:r>
            <a:r>
              <a:rPr lang="en-IN" sz="1200" b="0" i="0" u="sng" kern="1200" dirty="0" smtClean="0">
                <a:solidFill>
                  <a:schemeClr val="tx1"/>
                </a:solidFill>
                <a:latin typeface="+mn-lt"/>
                <a:ea typeface="+mn-ea"/>
                <a:cs typeface="+mn-cs"/>
              </a:rPr>
              <a:t>free holiday</a:t>
            </a:r>
            <a:r>
              <a:rPr lang="en-IN" sz="1200" b="0" i="0" kern="1200" dirty="0" smtClean="0">
                <a:solidFill>
                  <a:schemeClr val="tx1"/>
                </a:solidFill>
                <a:latin typeface="+mn-lt"/>
                <a:ea typeface="+mn-ea"/>
                <a:cs typeface="+mn-cs"/>
              </a:rPr>
              <a:t> lift. That's 555-TAXI for a free ride anywhere in the county. The state patrol wishes everyone a happy, and safe, holiday season.</a:t>
            </a:r>
            <a:endParaRPr lang="en-IN" dirty="0"/>
          </a:p>
        </p:txBody>
      </p:sp>
      <p:sp>
        <p:nvSpPr>
          <p:cNvPr id="4" name="Slide Number Placeholder 3"/>
          <p:cNvSpPr>
            <a:spLocks noGrp="1"/>
          </p:cNvSpPr>
          <p:nvPr>
            <p:ph type="sldNum" sz="quarter" idx="10"/>
          </p:nvPr>
        </p:nvSpPr>
        <p:spPr/>
        <p:txBody>
          <a:bodyPr/>
          <a:lstStyle/>
          <a:p>
            <a:fld id="{BA4C1CDD-C211-4E1B-9985-AEA13845824C}" type="slidenum">
              <a:rPr lang="en-IN" smtClean="0"/>
              <a:pPr/>
              <a:t>20</a:t>
            </a:fld>
            <a:endParaRPr lang="en-IN"/>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BA4C1CDD-C211-4E1B-9985-AEA13845824C}" type="slidenum">
              <a:rPr lang="en-IN" smtClean="0"/>
              <a:pPr/>
              <a:t>21</a:t>
            </a:fld>
            <a:endParaRPr lang="en-IN"/>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sz="1200" b="0" i="0" kern="1200" dirty="0" smtClean="0">
                <a:solidFill>
                  <a:schemeClr val="tx1"/>
                </a:solidFill>
                <a:latin typeface="+mn-lt"/>
                <a:ea typeface="+mn-ea"/>
                <a:cs typeface="+mn-cs"/>
              </a:rPr>
              <a:t>On your right is the </a:t>
            </a:r>
            <a:r>
              <a:rPr lang="en-IN" sz="1200" b="0" i="0" u="sng" kern="1200" dirty="0" smtClean="0">
                <a:solidFill>
                  <a:schemeClr val="tx1"/>
                </a:solidFill>
                <a:latin typeface="+mn-lt"/>
                <a:ea typeface="+mn-ea"/>
                <a:cs typeface="+mn-cs"/>
              </a:rPr>
              <a:t>old town</a:t>
            </a:r>
            <a:r>
              <a:rPr lang="en-IN" sz="1200" b="0" i="0" kern="1200" dirty="0" smtClean="0">
                <a:solidFill>
                  <a:schemeClr val="tx1"/>
                </a:solidFill>
                <a:latin typeface="+mn-lt"/>
                <a:ea typeface="+mn-ea"/>
                <a:cs typeface="+mn-cs"/>
              </a:rPr>
              <a:t> hall building, which was built in 1884 and used until 1952. The tall </a:t>
            </a:r>
            <a:r>
              <a:rPr lang="en-IN" sz="1200" b="0" i="0" u="sng" kern="1200" dirty="0" smtClean="0">
                <a:solidFill>
                  <a:schemeClr val="tx1"/>
                </a:solidFill>
                <a:latin typeface="+mn-lt"/>
                <a:ea typeface="+mn-ea"/>
                <a:cs typeface="+mn-cs"/>
              </a:rPr>
              <a:t>white building</a:t>
            </a:r>
            <a:r>
              <a:rPr lang="en-IN" sz="1200" b="0" i="0" kern="1200" dirty="0" smtClean="0">
                <a:solidFill>
                  <a:schemeClr val="tx1"/>
                </a:solidFill>
                <a:latin typeface="+mn-lt"/>
                <a:ea typeface="+mn-ea"/>
                <a:cs typeface="+mn-cs"/>
              </a:rPr>
              <a:t> behind that is the Ricks Tower, which was the tallest building in the city for almost 100 years. Coming up on the left-hand side is the oldest building in town. Constructed in 1835, it was originally the county courthouse. It's gone through several reincarnations since then, and is currently the Pit Stop, one of the city's finest watering holes. Ahead on the right is the Gazette Building, home of the city's largest newspaper. OK, now we're leaving downtown and headed for the University District, to check out some historic architecture at the state's most prestigious institute of </a:t>
            </a:r>
            <a:r>
              <a:rPr lang="en-IN" sz="1200" b="0" i="0" u="sng" kern="1200" dirty="0" smtClean="0">
                <a:solidFill>
                  <a:schemeClr val="tx1"/>
                </a:solidFill>
                <a:latin typeface="+mn-lt"/>
                <a:ea typeface="+mn-ea"/>
                <a:cs typeface="+mn-cs"/>
              </a:rPr>
              <a:t>higher education</a:t>
            </a:r>
            <a:r>
              <a:rPr lang="en-IN" sz="1200" b="0" i="0" kern="1200" dirty="0" smtClean="0">
                <a:solidFill>
                  <a:schemeClr val="tx1"/>
                </a:solidFill>
                <a:latin typeface="+mn-lt"/>
                <a:ea typeface="+mn-ea"/>
                <a:cs typeface="+mn-cs"/>
              </a:rPr>
              <a:t>. After that, we'll have lunch at 12 o'clock at the historic Rose Inn, prior to our afternoon cruise on the lake.</a:t>
            </a:r>
            <a:endParaRPr lang="en-IN" dirty="0"/>
          </a:p>
        </p:txBody>
      </p:sp>
      <p:sp>
        <p:nvSpPr>
          <p:cNvPr id="4" name="Slide Number Placeholder 3"/>
          <p:cNvSpPr>
            <a:spLocks noGrp="1"/>
          </p:cNvSpPr>
          <p:nvPr>
            <p:ph type="sldNum" sz="quarter" idx="10"/>
          </p:nvPr>
        </p:nvSpPr>
        <p:spPr/>
        <p:txBody>
          <a:bodyPr/>
          <a:lstStyle/>
          <a:p>
            <a:fld id="{BA4C1CDD-C211-4E1B-9985-AEA13845824C}" type="slidenum">
              <a:rPr lang="en-IN" smtClean="0"/>
              <a:pPr/>
              <a:t>2</a:t>
            </a:fld>
            <a:endParaRPr lang="en-IN"/>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sz="1200" b="0" i="0" kern="1200" dirty="0" smtClean="0">
                <a:solidFill>
                  <a:schemeClr val="tx1"/>
                </a:solidFill>
                <a:latin typeface="+mn-lt"/>
                <a:ea typeface="+mn-ea"/>
                <a:cs typeface="+mn-cs"/>
              </a:rPr>
              <a:t>All right, here's your </a:t>
            </a:r>
            <a:r>
              <a:rPr lang="en-IN" sz="1200" b="0" i="0" u="sng" kern="1200" dirty="0" smtClean="0">
                <a:solidFill>
                  <a:schemeClr val="tx1"/>
                </a:solidFill>
                <a:latin typeface="+mn-lt"/>
                <a:ea typeface="+mn-ea"/>
                <a:cs typeface="+mn-cs"/>
              </a:rPr>
              <a:t>cubicle</a:t>
            </a:r>
            <a:r>
              <a:rPr lang="en-IN" sz="1200" b="0" i="0" kern="1200" dirty="0" smtClean="0">
                <a:solidFill>
                  <a:schemeClr val="tx1"/>
                </a:solidFill>
                <a:latin typeface="+mn-lt"/>
                <a:ea typeface="+mn-ea"/>
                <a:cs typeface="+mn-cs"/>
              </a:rPr>
              <a:t>. The </a:t>
            </a:r>
            <a:r>
              <a:rPr lang="en-IN" sz="1200" b="0" i="0" u="sng" kern="1200" dirty="0" smtClean="0">
                <a:solidFill>
                  <a:schemeClr val="tx1"/>
                </a:solidFill>
                <a:latin typeface="+mn-lt"/>
                <a:ea typeface="+mn-ea"/>
                <a:cs typeface="+mn-cs"/>
              </a:rPr>
              <a:t>bottom drawer</a:t>
            </a:r>
            <a:r>
              <a:rPr lang="en-IN" sz="1200" b="0" i="0" kern="1200" dirty="0" smtClean="0">
                <a:solidFill>
                  <a:schemeClr val="tx1"/>
                </a:solidFill>
                <a:latin typeface="+mn-lt"/>
                <a:ea typeface="+mn-ea"/>
                <a:cs typeface="+mn-cs"/>
              </a:rPr>
              <a:t> locks, so you'll want to put any valuables in there, and make sure you keep your key! Now over here is the </a:t>
            </a:r>
            <a:r>
              <a:rPr lang="en-IN" sz="1200" b="0" i="0" u="sng" kern="1200" dirty="0" smtClean="0">
                <a:solidFill>
                  <a:schemeClr val="tx1"/>
                </a:solidFill>
                <a:latin typeface="+mn-lt"/>
                <a:ea typeface="+mn-ea"/>
                <a:cs typeface="+mn-cs"/>
              </a:rPr>
              <a:t>break room</a:t>
            </a:r>
            <a:r>
              <a:rPr lang="en-IN" sz="1200" b="0" i="0" kern="1200" dirty="0" smtClean="0">
                <a:solidFill>
                  <a:schemeClr val="tx1"/>
                </a:solidFill>
                <a:latin typeface="+mn-lt"/>
                <a:ea typeface="+mn-ea"/>
                <a:cs typeface="+mn-cs"/>
              </a:rPr>
              <a:t>. There are two </a:t>
            </a:r>
            <a:r>
              <a:rPr lang="en-IN" sz="1200" b="0" i="0" u="sng" kern="1200" dirty="0" smtClean="0">
                <a:solidFill>
                  <a:schemeClr val="tx1"/>
                </a:solidFill>
                <a:latin typeface="+mn-lt"/>
                <a:ea typeface="+mn-ea"/>
                <a:cs typeface="+mn-cs"/>
              </a:rPr>
              <a:t>vending machines</a:t>
            </a:r>
            <a:r>
              <a:rPr lang="en-IN" sz="1200" b="0" i="0" kern="1200" dirty="0" smtClean="0">
                <a:solidFill>
                  <a:schemeClr val="tx1"/>
                </a:solidFill>
                <a:latin typeface="+mn-lt"/>
                <a:ea typeface="+mn-ea"/>
                <a:cs typeface="+mn-cs"/>
              </a:rPr>
              <a:t>, as well as the coffee maker there. Extra filters and bags are in the cupboards above. There are also bowls, and silverware in the drawers next to the microwave. Everyone is responsible for cleaning their own dishes, thank you. OK, the bathrooms are down the hall on the right. The conference room is opposite the restrooms, and the manager's office is around the corner from the conference room... the door at the end of the hall. The employees' lunch room is on the second floor, and the gym/relaxation </a:t>
            </a:r>
            <a:r>
              <a:rPr lang="en-IN" sz="1200" b="0" i="0" kern="1200" dirty="0" err="1" smtClean="0">
                <a:solidFill>
                  <a:schemeClr val="tx1"/>
                </a:solidFill>
                <a:latin typeface="+mn-lt"/>
                <a:ea typeface="+mn-ea"/>
                <a:cs typeface="+mn-cs"/>
              </a:rPr>
              <a:t>center</a:t>
            </a:r>
            <a:r>
              <a:rPr lang="en-IN" sz="1200" b="0" i="0" kern="1200" dirty="0" smtClean="0">
                <a:solidFill>
                  <a:schemeClr val="tx1"/>
                </a:solidFill>
                <a:latin typeface="+mn-lt"/>
                <a:ea typeface="+mn-ea"/>
                <a:cs typeface="+mn-cs"/>
              </a:rPr>
              <a:t> is on the fourth floor. That just about does it, I guess. Do you have any questions?</a:t>
            </a:r>
            <a:r>
              <a:rPr lang="en-IN" dirty="0" smtClean="0"/>
              <a:t/>
            </a:r>
            <a:br>
              <a:rPr lang="en-IN" dirty="0" smtClean="0"/>
            </a:br>
            <a:endParaRPr lang="en-IN" dirty="0"/>
          </a:p>
        </p:txBody>
      </p:sp>
      <p:sp>
        <p:nvSpPr>
          <p:cNvPr id="4" name="Slide Number Placeholder 3"/>
          <p:cNvSpPr>
            <a:spLocks noGrp="1"/>
          </p:cNvSpPr>
          <p:nvPr>
            <p:ph type="sldNum" sz="quarter" idx="10"/>
          </p:nvPr>
        </p:nvSpPr>
        <p:spPr/>
        <p:txBody>
          <a:bodyPr/>
          <a:lstStyle/>
          <a:p>
            <a:fld id="{BA4C1CDD-C211-4E1B-9985-AEA13845824C}" type="slidenum">
              <a:rPr lang="en-IN" smtClean="0"/>
              <a:pPr/>
              <a:t>4</a:t>
            </a:fld>
            <a:endParaRPr lang="en-IN"/>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BA4C1CDD-C211-4E1B-9985-AEA13845824C}" type="slidenum">
              <a:rPr lang="en-IN" smtClean="0"/>
              <a:pPr/>
              <a:t>5</a:t>
            </a:fld>
            <a:endParaRPr lang="en-IN"/>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sz="1200" b="0" i="1" kern="1200" dirty="0" smtClean="0">
                <a:solidFill>
                  <a:schemeClr val="tx1"/>
                </a:solidFill>
                <a:latin typeface="+mn-lt"/>
                <a:ea typeface="+mn-ea"/>
                <a:cs typeface="+mn-cs"/>
              </a:rPr>
              <a:t>Listening Comprehension Transcript</a:t>
            </a:r>
            <a:r>
              <a:rPr lang="en-IN" dirty="0" smtClean="0"/>
              <a:t/>
            </a:r>
            <a:br>
              <a:rPr lang="en-IN" dirty="0" smtClean="0"/>
            </a:br>
            <a:r>
              <a:rPr lang="en-IN" sz="1200" b="0" i="0" kern="1200" dirty="0" smtClean="0">
                <a:solidFill>
                  <a:schemeClr val="tx1"/>
                </a:solidFill>
                <a:latin typeface="+mn-lt"/>
                <a:ea typeface="+mn-ea"/>
                <a:cs typeface="+mn-cs"/>
              </a:rPr>
              <a:t>Mike Mannequin here with a KRKR </a:t>
            </a:r>
            <a:r>
              <a:rPr lang="en-IN" sz="1200" b="0" i="0" u="sng" kern="1200" dirty="0" smtClean="0">
                <a:solidFill>
                  <a:schemeClr val="tx1"/>
                </a:solidFill>
                <a:latin typeface="+mn-lt"/>
                <a:ea typeface="+mn-ea"/>
                <a:cs typeface="+mn-cs"/>
              </a:rPr>
              <a:t>news update</a:t>
            </a:r>
            <a:r>
              <a:rPr lang="en-IN" sz="1200" b="0" i="0" kern="1200" dirty="0" smtClean="0">
                <a:solidFill>
                  <a:schemeClr val="tx1"/>
                </a:solidFill>
                <a:latin typeface="+mn-lt"/>
                <a:ea typeface="+mn-ea"/>
                <a:cs typeface="+mn-cs"/>
              </a:rPr>
              <a:t>. The Senate will vote today on a bill to bail out the nation's farmers. The bill passed the </a:t>
            </a:r>
            <a:r>
              <a:rPr lang="en-IN" sz="1200" b="0" i="0" u="sng" kern="1200" dirty="0" smtClean="0">
                <a:solidFill>
                  <a:schemeClr val="tx1"/>
                </a:solidFill>
                <a:latin typeface="+mn-lt"/>
                <a:ea typeface="+mn-ea"/>
                <a:cs typeface="+mn-cs"/>
              </a:rPr>
              <a:t>House of Representatives</a:t>
            </a:r>
            <a:r>
              <a:rPr lang="en-IN" sz="1200" b="0" i="0" kern="1200" dirty="0" smtClean="0">
                <a:solidFill>
                  <a:schemeClr val="tx1"/>
                </a:solidFill>
                <a:latin typeface="+mn-lt"/>
                <a:ea typeface="+mn-ea"/>
                <a:cs typeface="+mn-cs"/>
              </a:rPr>
              <a:t> last week in a very close vote. The president has said he will sign the bill if it passed. Locally, work crews are still cleaning up debris from last week's flooding in the eastern part of the state. The governor has declared the flood spots a disaster area, and asked the federal government for financial help. In sports, State and Tech universities are preparing for tomorrow's annual showdown to see who takes home the Silver Cup. Kickoff is at noon, and you can hear the game right here on KRKR 550 AM. I'm Mike Mannequin in the news </a:t>
            </a:r>
            <a:r>
              <a:rPr lang="en-IN" sz="1200" b="0" i="0" kern="1200" dirty="0" err="1" smtClean="0">
                <a:solidFill>
                  <a:schemeClr val="tx1"/>
                </a:solidFill>
                <a:latin typeface="+mn-lt"/>
                <a:ea typeface="+mn-ea"/>
                <a:cs typeface="+mn-cs"/>
              </a:rPr>
              <a:t>center</a:t>
            </a:r>
            <a:r>
              <a:rPr lang="en-IN" sz="1200" b="0" i="0" kern="1200" dirty="0" smtClean="0">
                <a:solidFill>
                  <a:schemeClr val="tx1"/>
                </a:solidFill>
                <a:latin typeface="+mn-lt"/>
                <a:ea typeface="+mn-ea"/>
                <a:cs typeface="+mn-cs"/>
              </a:rPr>
              <a:t>. Stay tuned for traffic and weather after this word from our sponsor.</a:t>
            </a:r>
            <a:r>
              <a:rPr lang="en-IN" dirty="0" smtClean="0"/>
              <a:t/>
            </a:r>
            <a:br>
              <a:rPr lang="en-IN" dirty="0" smtClean="0"/>
            </a:br>
            <a:endParaRPr lang="en-IN" dirty="0"/>
          </a:p>
        </p:txBody>
      </p:sp>
      <p:sp>
        <p:nvSpPr>
          <p:cNvPr id="4" name="Slide Number Placeholder 3"/>
          <p:cNvSpPr>
            <a:spLocks noGrp="1"/>
          </p:cNvSpPr>
          <p:nvPr>
            <p:ph type="sldNum" sz="quarter" idx="10"/>
          </p:nvPr>
        </p:nvSpPr>
        <p:spPr/>
        <p:txBody>
          <a:bodyPr/>
          <a:lstStyle/>
          <a:p>
            <a:fld id="{BA4C1CDD-C211-4E1B-9985-AEA13845824C}" type="slidenum">
              <a:rPr lang="en-IN" smtClean="0"/>
              <a:pPr/>
              <a:t>6</a:t>
            </a:fld>
            <a:endParaRPr lang="en-IN"/>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sz="1200" b="0" i="0" kern="1200" dirty="0" smtClean="0">
                <a:solidFill>
                  <a:schemeClr val="tx1"/>
                </a:solidFill>
                <a:latin typeface="+mn-lt"/>
                <a:ea typeface="+mn-ea"/>
                <a:cs typeface="+mn-cs"/>
              </a:rPr>
              <a:t>Oh yes, hello. My name is Darcy McGuire, and I'm calling to inquire about your </a:t>
            </a:r>
            <a:r>
              <a:rPr lang="en-IN" sz="1200" b="0" i="0" u="sng" kern="1200" dirty="0" smtClean="0">
                <a:solidFill>
                  <a:schemeClr val="tx1"/>
                </a:solidFill>
                <a:latin typeface="+mn-lt"/>
                <a:ea typeface="+mn-ea"/>
                <a:cs typeface="+mn-cs"/>
              </a:rPr>
              <a:t>cleaning services</a:t>
            </a:r>
            <a:r>
              <a:rPr lang="en-IN" sz="1200" b="0" i="0" kern="1200" dirty="0" smtClean="0">
                <a:solidFill>
                  <a:schemeClr val="tx1"/>
                </a:solidFill>
                <a:latin typeface="+mn-lt"/>
                <a:ea typeface="+mn-ea"/>
                <a:cs typeface="+mn-cs"/>
              </a:rPr>
              <a:t>. I was referred to you by my </a:t>
            </a:r>
            <a:r>
              <a:rPr lang="en-IN" sz="1200" b="0" i="0" kern="1200" dirty="0" err="1" smtClean="0">
                <a:solidFill>
                  <a:schemeClr val="tx1"/>
                </a:solidFill>
                <a:latin typeface="+mn-lt"/>
                <a:ea typeface="+mn-ea"/>
                <a:cs typeface="+mn-cs"/>
              </a:rPr>
              <a:t>neighbor</a:t>
            </a:r>
            <a:r>
              <a:rPr lang="en-IN" sz="1200" b="0" i="0" kern="1200" dirty="0" smtClean="0">
                <a:solidFill>
                  <a:schemeClr val="tx1"/>
                </a:solidFill>
                <a:latin typeface="+mn-lt"/>
                <a:ea typeface="+mn-ea"/>
                <a:cs typeface="+mn-cs"/>
              </a:rPr>
              <a:t>, Doris Magnusson, who says you've been cleaning her home for a couple of years. I own a four-bedroom house in Green Haven, and I'd like to have someone come and clean it twice a month. Could you please tell me how much that would cost? Do you send just one person, or a team of two? Also, what type of cleaning materials do you use? Are they environmentally friendly? Do I need to provide anything? Oh, one more thing. Do you charge extra for pets? I have a dog and two cats. Again, my name's Darcy McGuire, and if you could please call me at 555-6996, I'd appreciate it. You could talk to me or my daughter, Daisy Meyers, who lives downstairs. I'd like to get started next week, so I hope to hear from you soon. Thank you.</a:t>
            </a:r>
            <a:r>
              <a:rPr lang="en-IN" dirty="0" smtClean="0"/>
              <a:t/>
            </a:r>
            <a:br>
              <a:rPr lang="en-IN" dirty="0" smtClean="0"/>
            </a:br>
            <a:endParaRPr lang="en-IN" dirty="0"/>
          </a:p>
        </p:txBody>
      </p:sp>
      <p:sp>
        <p:nvSpPr>
          <p:cNvPr id="4" name="Slide Number Placeholder 3"/>
          <p:cNvSpPr>
            <a:spLocks noGrp="1"/>
          </p:cNvSpPr>
          <p:nvPr>
            <p:ph type="sldNum" sz="quarter" idx="10"/>
          </p:nvPr>
        </p:nvSpPr>
        <p:spPr/>
        <p:txBody>
          <a:bodyPr/>
          <a:lstStyle/>
          <a:p>
            <a:fld id="{BA4C1CDD-C211-4E1B-9985-AEA13845824C}" type="slidenum">
              <a:rPr lang="en-IN" smtClean="0"/>
              <a:pPr/>
              <a:t>8</a:t>
            </a:fld>
            <a:endParaRPr lang="en-IN"/>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BA4C1CDD-C211-4E1B-9985-AEA13845824C}" type="slidenum">
              <a:rPr lang="en-IN" smtClean="0"/>
              <a:pPr/>
              <a:t>9</a:t>
            </a:fld>
            <a:endParaRPr lang="en-IN"/>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sz="1200" b="0" i="0" kern="1200" dirty="0" smtClean="0">
                <a:solidFill>
                  <a:schemeClr val="tx1"/>
                </a:solidFill>
                <a:latin typeface="+mn-lt"/>
                <a:ea typeface="+mn-ea"/>
                <a:cs typeface="+mn-cs"/>
              </a:rPr>
              <a:t>Spring brings </a:t>
            </a:r>
            <a:r>
              <a:rPr lang="en-IN" sz="1200" b="0" i="0" u="sng" kern="1200" dirty="0" smtClean="0">
                <a:solidFill>
                  <a:schemeClr val="tx1"/>
                </a:solidFill>
                <a:latin typeface="+mn-lt"/>
                <a:ea typeface="+mn-ea"/>
                <a:cs typeface="+mn-cs"/>
              </a:rPr>
              <a:t>new life</a:t>
            </a:r>
            <a:r>
              <a:rPr lang="en-IN" sz="1200" b="0" i="0" kern="1200" dirty="0" smtClean="0">
                <a:solidFill>
                  <a:schemeClr val="tx1"/>
                </a:solidFill>
                <a:latin typeface="+mn-lt"/>
                <a:ea typeface="+mn-ea"/>
                <a:cs typeface="+mn-cs"/>
              </a:rPr>
              <a:t> all around. Men, shouldn't that include a new suit for you? Right now at Suit Suite, you can get two men's suits for the price of one. Choose from dozens of famous brands, like this two-piece, Pierre </a:t>
            </a:r>
            <a:r>
              <a:rPr lang="en-IN" sz="1200" b="0" i="0" kern="1200" dirty="0" err="1" smtClean="0">
                <a:solidFill>
                  <a:schemeClr val="tx1"/>
                </a:solidFill>
                <a:latin typeface="+mn-lt"/>
                <a:ea typeface="+mn-ea"/>
                <a:cs typeface="+mn-cs"/>
              </a:rPr>
              <a:t>LePew</a:t>
            </a:r>
            <a:r>
              <a:rPr lang="en-IN" sz="1200" b="0" i="0" kern="1200" dirty="0" smtClean="0">
                <a:solidFill>
                  <a:schemeClr val="tx1"/>
                </a:solidFill>
                <a:latin typeface="+mn-lt"/>
                <a:ea typeface="+mn-ea"/>
                <a:cs typeface="+mn-cs"/>
              </a:rPr>
              <a:t> button down, or this hand-crafted v-neck from </a:t>
            </a:r>
            <a:r>
              <a:rPr lang="en-IN" sz="1200" b="0" i="0" kern="1200" dirty="0" err="1" smtClean="0">
                <a:solidFill>
                  <a:schemeClr val="tx1"/>
                </a:solidFill>
                <a:latin typeface="+mn-lt"/>
                <a:ea typeface="+mn-ea"/>
                <a:cs typeface="+mn-cs"/>
              </a:rPr>
              <a:t>Cardikins</a:t>
            </a:r>
            <a:r>
              <a:rPr lang="en-IN" sz="1200" b="0" i="0" kern="1200" dirty="0" smtClean="0">
                <a:solidFill>
                  <a:schemeClr val="tx1"/>
                </a:solidFill>
                <a:latin typeface="+mn-lt"/>
                <a:ea typeface="+mn-ea"/>
                <a:cs typeface="+mn-cs"/>
              </a:rPr>
              <a:t>. Or how about this double-breasted beauty from </a:t>
            </a:r>
            <a:r>
              <a:rPr lang="en-IN" sz="1200" b="0" i="0" kern="1200" dirty="0" err="1" smtClean="0">
                <a:solidFill>
                  <a:schemeClr val="tx1"/>
                </a:solidFill>
                <a:latin typeface="+mn-lt"/>
                <a:ea typeface="+mn-ea"/>
                <a:cs typeface="+mn-cs"/>
              </a:rPr>
              <a:t>Levenson</a:t>
            </a:r>
            <a:r>
              <a:rPr lang="en-IN" sz="1200" b="0" i="0" kern="1200" dirty="0" smtClean="0">
                <a:solidFill>
                  <a:schemeClr val="tx1"/>
                </a:solidFill>
                <a:latin typeface="+mn-lt"/>
                <a:ea typeface="+mn-ea"/>
                <a:cs typeface="+mn-cs"/>
              </a:rPr>
              <a:t> Brothers? That's right. Two complete suits for the price of one! For a limited time only at Suit Suite, on Parkway Boulevard next to Parkway Mall, or on First Avenue West downtown near </a:t>
            </a:r>
            <a:r>
              <a:rPr lang="en-IN" sz="1200" b="0" i="0" u="sng" kern="1200" dirty="0" smtClean="0">
                <a:solidFill>
                  <a:schemeClr val="tx1"/>
                </a:solidFill>
                <a:latin typeface="+mn-lt"/>
                <a:ea typeface="+mn-ea"/>
                <a:cs typeface="+mn-cs"/>
              </a:rPr>
              <a:t>City </a:t>
            </a:r>
            <a:r>
              <a:rPr lang="en-IN" sz="1200" b="0" i="0" u="sng" kern="1200" dirty="0" err="1" smtClean="0">
                <a:solidFill>
                  <a:schemeClr val="tx1"/>
                </a:solidFill>
                <a:latin typeface="+mn-lt"/>
                <a:ea typeface="+mn-ea"/>
                <a:cs typeface="+mn-cs"/>
              </a:rPr>
              <a:t>Center</a:t>
            </a:r>
            <a:r>
              <a:rPr lang="en-IN" sz="1200" b="0" i="0" kern="1200" dirty="0" smtClean="0">
                <a:solidFill>
                  <a:schemeClr val="tx1"/>
                </a:solidFill>
                <a:latin typeface="+mn-lt"/>
                <a:ea typeface="+mn-ea"/>
                <a:cs typeface="+mn-cs"/>
              </a:rPr>
              <a:t>. And if you buy before the 14th, we'll even throw in free alterations. Come see us soon! Suit Suite, for the sweet new you.</a:t>
            </a:r>
            <a:endParaRPr lang="en-IN" dirty="0"/>
          </a:p>
        </p:txBody>
      </p:sp>
      <p:sp>
        <p:nvSpPr>
          <p:cNvPr id="4" name="Slide Number Placeholder 3"/>
          <p:cNvSpPr>
            <a:spLocks noGrp="1"/>
          </p:cNvSpPr>
          <p:nvPr>
            <p:ph type="sldNum" sz="quarter" idx="10"/>
          </p:nvPr>
        </p:nvSpPr>
        <p:spPr/>
        <p:txBody>
          <a:bodyPr/>
          <a:lstStyle/>
          <a:p>
            <a:fld id="{BA4C1CDD-C211-4E1B-9985-AEA13845824C}" type="slidenum">
              <a:rPr lang="en-IN" smtClean="0"/>
              <a:pPr/>
              <a:t>10</a:t>
            </a:fld>
            <a:endParaRPr lang="en-IN"/>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sz="1200" b="0" i="0" kern="1200" dirty="0" smtClean="0">
                <a:solidFill>
                  <a:schemeClr val="tx1"/>
                </a:solidFill>
                <a:latin typeface="+mn-lt"/>
                <a:ea typeface="+mn-ea"/>
                <a:cs typeface="+mn-cs"/>
              </a:rPr>
              <a:t>Can I have your </a:t>
            </a:r>
            <a:r>
              <a:rPr lang="en-IN" sz="1200" b="0" i="0" u="sng" kern="1200" dirty="0" smtClean="0">
                <a:solidFill>
                  <a:schemeClr val="tx1"/>
                </a:solidFill>
                <a:latin typeface="+mn-lt"/>
                <a:ea typeface="+mn-ea"/>
                <a:cs typeface="+mn-cs"/>
              </a:rPr>
              <a:t>attention please</a:t>
            </a:r>
            <a:r>
              <a:rPr lang="en-IN" sz="1200" b="0" i="0" kern="1200" dirty="0" smtClean="0">
                <a:solidFill>
                  <a:schemeClr val="tx1"/>
                </a:solidFill>
                <a:latin typeface="+mn-lt"/>
                <a:ea typeface="+mn-ea"/>
                <a:cs typeface="+mn-cs"/>
              </a:rPr>
              <a:t>? This is a special announcement from Mr. Brighton's office. Due to the snowstorm, several employees have had trouble getting to work. So we have adjusted today's deadline schedule as follows: The deadline for advertising copy has been pushed back from 10 o'clock to noon. The deadline for editorial copy has been moved from 2 o'clock to 5. The deadline for all advertising artwork - photos and drawings - will be 3 o'clock instead of 11. Finally, the deadline for all editorial artwork - photos, charts, and graphics - will be 4 o'clock instead of 1. Thank you for your cooperation in this matter. If you think you will still need a deadline extension, please talk to your </a:t>
            </a:r>
            <a:r>
              <a:rPr lang="en-IN" sz="1200" b="0" i="0" u="sng" kern="1200" dirty="0" smtClean="0">
                <a:solidFill>
                  <a:schemeClr val="tx1"/>
                </a:solidFill>
                <a:latin typeface="+mn-lt"/>
                <a:ea typeface="+mn-ea"/>
                <a:cs typeface="+mn-cs"/>
              </a:rPr>
              <a:t>department manager</a:t>
            </a:r>
            <a:r>
              <a:rPr lang="en-IN" sz="1200" b="0" i="0" kern="1200" dirty="0" smtClean="0">
                <a:solidFill>
                  <a:schemeClr val="tx1"/>
                </a:solidFill>
                <a:latin typeface="+mn-lt"/>
                <a:ea typeface="+mn-ea"/>
                <a:cs typeface="+mn-cs"/>
              </a:rPr>
              <a:t>. On behalf of Mr. Brighton and all the </a:t>
            </a:r>
            <a:r>
              <a:rPr lang="en-IN" sz="1200" b="0" i="0" u="sng" kern="1200" dirty="0" smtClean="0">
                <a:solidFill>
                  <a:schemeClr val="tx1"/>
                </a:solidFill>
                <a:latin typeface="+mn-lt"/>
                <a:ea typeface="+mn-ea"/>
                <a:cs typeface="+mn-cs"/>
              </a:rPr>
              <a:t>senior executives</a:t>
            </a:r>
            <a:r>
              <a:rPr lang="en-IN" sz="1200" b="0" i="0" kern="1200" dirty="0" smtClean="0">
                <a:solidFill>
                  <a:schemeClr val="tx1"/>
                </a:solidFill>
                <a:latin typeface="+mn-lt"/>
                <a:ea typeface="+mn-ea"/>
                <a:cs typeface="+mn-cs"/>
              </a:rPr>
              <a:t>, we appreciate your efforts during this terrible weather.</a:t>
            </a:r>
            <a:endParaRPr lang="en-IN" dirty="0"/>
          </a:p>
        </p:txBody>
      </p:sp>
      <p:sp>
        <p:nvSpPr>
          <p:cNvPr id="4" name="Slide Number Placeholder 3"/>
          <p:cNvSpPr>
            <a:spLocks noGrp="1"/>
          </p:cNvSpPr>
          <p:nvPr>
            <p:ph type="sldNum" sz="quarter" idx="10"/>
          </p:nvPr>
        </p:nvSpPr>
        <p:spPr/>
        <p:txBody>
          <a:bodyPr/>
          <a:lstStyle/>
          <a:p>
            <a:fld id="{BA4C1CDD-C211-4E1B-9985-AEA13845824C}" type="slidenum">
              <a:rPr lang="en-IN" smtClean="0"/>
              <a:pPr/>
              <a:t>12</a:t>
            </a:fld>
            <a:endParaRPr lang="en-IN"/>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0B722A9D-AEC7-4A0F-A1E8-E5311C7592F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48CA583-03BF-4E4C-BF0D-DC8BC9141EE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9725" y="787400"/>
            <a:ext cx="2117725" cy="53006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4963" y="787400"/>
            <a:ext cx="6202362" cy="5300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163025D-FE57-4746-AFA6-1F7FC0B7B96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B85B2ED6-C062-4589-A0BD-E8BDE620425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idx="10"/>
          </p:nvPr>
        </p:nvSpPr>
        <p:spPr>
          <a:ln/>
        </p:spPr>
        <p:txBody>
          <a:bodyPr/>
          <a:lstStyle>
            <a:lvl1pPr>
              <a:defRPr/>
            </a:lvl1pPr>
          </a:lstStyle>
          <a:p>
            <a:pPr>
              <a:defRPr/>
            </a:pPr>
            <a:fld id="{2C151823-F296-4860-A1CF-F015F257733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9175"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idx="10"/>
          </p:nvPr>
        </p:nvSpPr>
        <p:spPr>
          <a:ln/>
        </p:spPr>
        <p:txBody>
          <a:bodyPr/>
          <a:lstStyle>
            <a:lvl1pPr>
              <a:defRPr/>
            </a:lvl1pPr>
          </a:lstStyle>
          <a:p>
            <a:pPr>
              <a:defRPr/>
            </a:pPr>
            <a:fld id="{87162D92-E9AD-44BF-B144-9408591ACC1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idx="10"/>
          </p:nvPr>
        </p:nvSpPr>
        <p:spPr>
          <a:ln/>
        </p:spPr>
        <p:txBody>
          <a:bodyPr/>
          <a:lstStyle>
            <a:lvl1pPr>
              <a:defRPr/>
            </a:lvl1pPr>
          </a:lstStyle>
          <a:p>
            <a:pPr>
              <a:defRPr/>
            </a:pPr>
            <a:fld id="{F23C370E-C802-4A32-8F59-9BFEE12D261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Rectangle 8"/>
          <p:cNvSpPr>
            <a:spLocks noGrp="1" noChangeArrowheads="1"/>
          </p:cNvSpPr>
          <p:nvPr>
            <p:ph type="sldNum" idx="10"/>
          </p:nvPr>
        </p:nvSpPr>
        <p:spPr>
          <a:ln/>
        </p:spPr>
        <p:txBody>
          <a:bodyPr/>
          <a:lstStyle>
            <a:lvl1pPr>
              <a:defRPr/>
            </a:lvl1pPr>
          </a:lstStyle>
          <a:p>
            <a:pPr>
              <a:defRPr/>
            </a:pPr>
            <a:fld id="{14CD8AF6-5321-4EB0-85BF-0D9BF885909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ln/>
        </p:spPr>
        <p:txBody>
          <a:bodyPr/>
          <a:lstStyle>
            <a:lvl1pPr>
              <a:defRPr/>
            </a:lvl1pPr>
          </a:lstStyle>
          <a:p>
            <a:pPr>
              <a:defRPr/>
            </a:pPr>
            <a:fld id="{5B70C4C9-1EBD-4BB7-B530-4898196D7C9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3DCAAE53-FF69-49D1-AA5A-B17B2475ED31}"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271C5909-6C5B-467D-83C4-8E96DD6AAC6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3" cstate="print"/>
          <a:srcRect/>
          <a:stretch>
            <a:fillRect/>
          </a:stretch>
        </p:blipFill>
        <p:spPr bwMode="auto">
          <a:xfrm>
            <a:off x="4763" y="0"/>
            <a:ext cx="9139237" cy="387350"/>
          </a:xfrm>
          <a:prstGeom prst="rect">
            <a:avLst/>
          </a:prstGeom>
          <a:noFill/>
          <a:ln w="21600">
            <a:noFill/>
            <a:round/>
            <a:headEnd/>
            <a:tailEnd/>
          </a:ln>
        </p:spPr>
      </p:pic>
      <p:sp>
        <p:nvSpPr>
          <p:cNvPr id="3075" name="Rectangle 3"/>
          <p:cNvSpPr>
            <a:spLocks noChangeArrowheads="1"/>
          </p:cNvSpPr>
          <p:nvPr/>
        </p:nvSpPr>
        <p:spPr bwMode="auto">
          <a:xfrm>
            <a:off x="4763" y="6473825"/>
            <a:ext cx="9139237" cy="384175"/>
          </a:xfrm>
          <a:prstGeom prst="rect">
            <a:avLst/>
          </a:prstGeom>
          <a:solidFill>
            <a:srgbClr val="6666FF"/>
          </a:solidFill>
          <a:ln w="9525">
            <a:noFill/>
            <a:round/>
            <a:headEnd/>
            <a:tailEnd/>
          </a:ln>
          <a:effectLst/>
        </p:spPr>
        <p:txBody>
          <a:bodyPr wrap="none" anchor="ctr"/>
          <a:lstStyle/>
          <a:p>
            <a:pPr>
              <a:defRPr/>
            </a:pPr>
            <a:endParaRPr lang="en-US"/>
          </a:p>
        </p:txBody>
      </p:sp>
      <p:sp>
        <p:nvSpPr>
          <p:cNvPr id="1028" name="Rectangle 5"/>
          <p:cNvSpPr>
            <a:spLocks noGrp="1" noChangeArrowheads="1"/>
          </p:cNvSpPr>
          <p:nvPr>
            <p:ph type="body" idx="1"/>
          </p:nvPr>
        </p:nvSpPr>
        <p:spPr bwMode="auto">
          <a:xfrm>
            <a:off x="698500" y="1387475"/>
            <a:ext cx="8108950" cy="4700588"/>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
        <p:nvSpPr>
          <p:cNvPr id="3078" name="Text Box 6"/>
          <p:cNvSpPr txBox="1">
            <a:spLocks noChangeArrowheads="1"/>
          </p:cNvSpPr>
          <p:nvPr/>
        </p:nvSpPr>
        <p:spPr bwMode="auto">
          <a:xfrm>
            <a:off x="990600" y="77788"/>
            <a:ext cx="181822" cy="305662"/>
          </a:xfrm>
          <a:prstGeom prst="rect">
            <a:avLst/>
          </a:prstGeom>
          <a:noFill/>
          <a:ln w="21600">
            <a:noFill/>
            <a:round/>
            <a:headEnd/>
            <a:tailEnd/>
          </a:ln>
          <a:effectLst/>
        </p:spPr>
        <p:txBody>
          <a:bodyPr wrap="none" lIns="90000" tIns="46800" rIns="90000" bIns="46800">
            <a:spAutoFit/>
          </a:bodyPr>
          <a:lstStyle/>
          <a:p>
            <a:pPr defTabSz="457200">
              <a:lnSpc>
                <a:spcPct val="98000"/>
              </a:lnSpc>
              <a:spcBef>
                <a:spcPts val="3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400" b="1" dirty="0">
              <a:solidFill>
                <a:srgbClr val="FFFFFF"/>
              </a:solidFill>
            </a:endParaRPr>
          </a:p>
        </p:txBody>
      </p:sp>
      <p:sp>
        <p:nvSpPr>
          <p:cNvPr id="3079" name="Rectangle 7"/>
          <p:cNvSpPr>
            <a:spLocks noChangeArrowheads="1"/>
          </p:cNvSpPr>
          <p:nvPr/>
        </p:nvSpPr>
        <p:spPr bwMode="auto">
          <a:xfrm>
            <a:off x="7493977" y="6526213"/>
            <a:ext cx="1540486" cy="153888"/>
          </a:xfrm>
          <a:prstGeom prst="rect">
            <a:avLst/>
          </a:prstGeom>
          <a:noFill/>
          <a:ln w="21600">
            <a:noFill/>
            <a:round/>
            <a:headEnd/>
            <a:tailEnd/>
          </a:ln>
          <a:effectLst/>
        </p:spPr>
        <p:txBody>
          <a:bodyPr wrap="none" lIns="0" tIns="0" rIns="0" bIns="0">
            <a:spAutoFit/>
          </a:bodyPr>
          <a:lstStyle/>
          <a:p>
            <a:pPr algn="r" defTabSz="457200" eaLnBrk="0" hangingPunct="0">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000" dirty="0">
                <a:solidFill>
                  <a:srgbClr val="FFFFFF"/>
                </a:solidFill>
              </a:rPr>
              <a:t>© </a:t>
            </a:r>
            <a:r>
              <a:rPr lang="en-US" sz="1000" dirty="0" smtClean="0">
                <a:solidFill>
                  <a:srgbClr val="FFFFFF"/>
                </a:solidFill>
              </a:rPr>
              <a:t>2016</a:t>
            </a:r>
            <a:r>
              <a:rPr lang="en-US" sz="1000" baseline="0" dirty="0" smtClean="0">
                <a:solidFill>
                  <a:srgbClr val="FFFFFF"/>
                </a:solidFill>
              </a:rPr>
              <a:t> albert-learning</a:t>
            </a:r>
            <a:r>
              <a:rPr lang="en-US" sz="1000" dirty="0" smtClean="0">
                <a:solidFill>
                  <a:srgbClr val="FFFFFF"/>
                </a:solidFill>
              </a:rPr>
              <a:t>.com</a:t>
            </a:r>
            <a:endParaRPr lang="en-US" sz="1000" dirty="0">
              <a:solidFill>
                <a:srgbClr val="FFFFFF"/>
              </a:solidFill>
            </a:endParaRPr>
          </a:p>
        </p:txBody>
      </p:sp>
      <p:sp>
        <p:nvSpPr>
          <p:cNvPr id="3080" name="Rectangle 8"/>
          <p:cNvSpPr>
            <a:spLocks noGrp="1" noChangeArrowheads="1"/>
          </p:cNvSpPr>
          <p:nvPr>
            <p:ph type="sldNum"/>
          </p:nvPr>
        </p:nvSpPr>
        <p:spPr bwMode="auto">
          <a:xfrm>
            <a:off x="598488" y="6526213"/>
            <a:ext cx="150812" cy="150812"/>
          </a:xfrm>
          <a:prstGeom prst="rect">
            <a:avLst/>
          </a:prstGeom>
          <a:noFill/>
          <a:ln w="21600">
            <a:noFill/>
            <a:round/>
            <a:headEnd/>
            <a:tailEnd/>
          </a:ln>
          <a:effectLst/>
        </p:spPr>
        <p:txBody>
          <a:bodyPr vert="horz" wrap="square" lIns="0" tIns="0" rIns="0" bIns="0" numCol="1" anchor="t" anchorCtr="0" compatLnSpc="1">
            <a:prstTxWarp prst="textNoShape">
              <a:avLst/>
            </a:prstTxWarp>
          </a:bodyPr>
          <a:lstStyle>
            <a:lvl1pPr algn="r">
              <a:spcBef>
                <a:spcPts val="625"/>
              </a:spcBef>
              <a:buSzPct val="100000"/>
              <a:defRPr sz="1000" b="1" smtClean="0">
                <a:solidFill>
                  <a:srgbClr val="FFFFFF"/>
                </a:solidFill>
              </a:defRPr>
            </a:lvl1pPr>
          </a:lstStyle>
          <a:p>
            <a:pPr>
              <a:defRPr/>
            </a:pPr>
            <a:fld id="{98F6EB86-9D46-48BA-96E4-F8F79B28F23F}" type="slidenum">
              <a:rPr lang="en-US"/>
              <a:pPr>
                <a:defRPr/>
              </a:pPr>
              <a:t>‹#›</a:t>
            </a:fld>
            <a:endParaRPr lang="en-US"/>
          </a:p>
        </p:txBody>
      </p:sp>
      <p:sp>
        <p:nvSpPr>
          <p:cNvPr id="3081" name="Line 9"/>
          <p:cNvSpPr>
            <a:spLocks noChangeShapeType="1"/>
          </p:cNvSpPr>
          <p:nvPr/>
        </p:nvSpPr>
        <p:spPr bwMode="auto">
          <a:xfrm>
            <a:off x="990600" y="147638"/>
            <a:ext cx="1588" cy="234950"/>
          </a:xfrm>
          <a:prstGeom prst="line">
            <a:avLst/>
          </a:prstGeom>
          <a:noFill/>
          <a:ln w="9360">
            <a:solidFill>
              <a:srgbClr val="FFFFFF"/>
            </a:solidFill>
            <a:miter lim="800000"/>
            <a:headEnd/>
            <a:tailEnd/>
          </a:ln>
          <a:effectLst/>
        </p:spPr>
        <p:txBody>
          <a:bodyPr/>
          <a:lstStyle/>
          <a:p>
            <a:pPr>
              <a:defRPr/>
            </a:pPr>
            <a:endParaRPr lang="en-US"/>
          </a:p>
        </p:txBody>
      </p:sp>
      <p:sp>
        <p:nvSpPr>
          <p:cNvPr id="3082" name="Line 10"/>
          <p:cNvSpPr>
            <a:spLocks noChangeShapeType="1"/>
          </p:cNvSpPr>
          <p:nvPr/>
        </p:nvSpPr>
        <p:spPr bwMode="auto">
          <a:xfrm>
            <a:off x="995363" y="6526213"/>
            <a:ext cx="1587" cy="165100"/>
          </a:xfrm>
          <a:prstGeom prst="line">
            <a:avLst/>
          </a:prstGeom>
          <a:noFill/>
          <a:ln w="9360">
            <a:solidFill>
              <a:srgbClr val="FFFFFF"/>
            </a:solidFill>
            <a:miter lim="800000"/>
            <a:headEnd/>
            <a:tailEnd/>
          </a:ln>
          <a:effectLst/>
        </p:spPr>
        <p:txBody>
          <a:bodyPr/>
          <a:lstStyle/>
          <a:p>
            <a:pPr>
              <a:defRPr/>
            </a:pPr>
            <a:endParaRPr lang="en-US"/>
          </a:p>
        </p:txBody>
      </p:sp>
      <p:sp>
        <p:nvSpPr>
          <p:cNvPr id="2" name="TextBox 1"/>
          <p:cNvSpPr txBox="1"/>
          <p:nvPr userDrawn="1"/>
        </p:nvSpPr>
        <p:spPr>
          <a:xfrm>
            <a:off x="996321" y="44624"/>
            <a:ext cx="2381934" cy="646331"/>
          </a:xfrm>
          <a:prstGeom prst="rect">
            <a:avLst/>
          </a:prstGeom>
          <a:noFill/>
        </p:spPr>
        <p:txBody>
          <a:bodyPr wrap="none" rtlCol="0">
            <a:spAutoFit/>
          </a:bodyPr>
          <a:lstStyle/>
          <a:p>
            <a:pPr marL="0" marR="0" indent="0" algn="l" defTabSz="914400" rtl="0" eaLnBrk="1" fontAlgn="base" latinLnBrk="0" hangingPunct="1">
              <a:lnSpc>
                <a:spcPct val="100000"/>
              </a:lnSpc>
              <a:spcBef>
                <a:spcPct val="0"/>
              </a:spcBef>
              <a:spcAft>
                <a:spcPct val="0"/>
              </a:spcAft>
              <a:buClrTx/>
              <a:buSzTx/>
              <a:buFontTx/>
              <a:buNone/>
              <a:tabLst/>
              <a:defRPr/>
            </a:pPr>
            <a:r>
              <a:rPr lang="en-US" b="1" dirty="0" smtClean="0">
                <a:solidFill>
                  <a:schemeClr val="bg1"/>
                </a:solidFill>
              </a:rPr>
              <a:t>TOEIC Short Talks 6</a:t>
            </a:r>
            <a:endParaRPr lang="en-GB" b="1" dirty="0" smtClean="0">
              <a:solidFill>
                <a:schemeClr val="bg1"/>
              </a:solidFill>
            </a:endParaRPr>
          </a:p>
          <a:p>
            <a:endParaRPr lang="en-GB" dirty="0"/>
          </a:p>
        </p:txBody>
      </p:sp>
      <p:pic>
        <p:nvPicPr>
          <p:cNvPr id="3" name="Picture 2"/>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7668472" y="-387424"/>
            <a:ext cx="1152000" cy="1152000"/>
          </a:xfrm>
          <a:prstGeom prst="rect">
            <a:avLst/>
          </a:prstGeom>
        </p:spPr>
      </p:pic>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mj-lt"/>
          <a:ea typeface="+mj-ea"/>
          <a:cs typeface="+mj-cs"/>
        </a:defRPr>
      </a:lvl1pPr>
      <a:lvl2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2pPr>
      <a:lvl3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3pPr>
      <a:lvl4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4pPr>
      <a:lvl5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5pPr>
      <a:lvl6pPr marL="25146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6pPr>
      <a:lvl7pPr marL="29718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7pPr>
      <a:lvl8pPr marL="34290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8pPr>
      <a:lvl9pPr marL="38862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9pPr>
    </p:titleStyle>
    <p:bodyStyle>
      <a:lvl1pPr marL="161925" indent="-161925" algn="l" defTabSz="457200" rtl="0" eaLnBrk="0" fontAlgn="base" hangingPunct="0">
        <a:spcBef>
          <a:spcPts val="400"/>
        </a:spcBef>
        <a:spcAft>
          <a:spcPct val="0"/>
        </a:spcAft>
        <a:buClr>
          <a:srgbClr val="7889FB"/>
        </a:buClr>
        <a:buSzPct val="110000"/>
        <a:buFont typeface="Wingdings" charset="2"/>
        <a:buChar char=""/>
        <a:defRPr sz="1600">
          <a:solidFill>
            <a:srgbClr val="000000"/>
          </a:solidFill>
          <a:latin typeface="+mn-lt"/>
          <a:ea typeface="+mn-ea"/>
          <a:cs typeface="+mn-cs"/>
        </a:defRPr>
      </a:lvl1pPr>
      <a:lvl2pPr marL="50482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2pPr>
      <a:lvl3pPr marL="85407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3pPr>
      <a:lvl4pPr marL="1200150" indent="-173038" algn="l" defTabSz="457200" rtl="0" eaLnBrk="0" fontAlgn="base" hangingPunct="0">
        <a:spcBef>
          <a:spcPts val="300"/>
        </a:spcBef>
        <a:spcAft>
          <a:spcPct val="0"/>
        </a:spcAft>
        <a:buClr>
          <a:srgbClr val="7889FB"/>
        </a:buClr>
        <a:buSzPct val="100000"/>
        <a:buFont typeface="Arial" charset="0"/>
        <a:buChar char="&gt;"/>
        <a:defRPr sz="1200">
          <a:solidFill>
            <a:srgbClr val="000000"/>
          </a:solidFill>
          <a:latin typeface="+mn-lt"/>
          <a:cs typeface="+mn-cs"/>
        </a:defRPr>
      </a:lvl4pPr>
      <a:lvl5pPr marL="1533525" indent="-161925" algn="l" defTabSz="457200" rtl="0" eaLnBrk="0" fontAlgn="base" hangingPunct="0">
        <a:spcBef>
          <a:spcPts val="300"/>
        </a:spcBef>
        <a:spcAft>
          <a:spcPct val="0"/>
        </a:spcAft>
        <a:buClr>
          <a:srgbClr val="7889FB"/>
        </a:buClr>
        <a:buSzPct val="100000"/>
        <a:buFont typeface="Arial" charset="0"/>
        <a:buChar char="–"/>
        <a:defRPr sz="1200">
          <a:solidFill>
            <a:srgbClr val="000000"/>
          </a:solidFill>
          <a:latin typeface="+mn-lt"/>
          <a:cs typeface="+mn-cs"/>
        </a:defRPr>
      </a:lvl5pPr>
      <a:lvl6pPr marL="19907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6pPr>
      <a:lvl7pPr marL="24479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7pPr>
      <a:lvl8pPr marL="29051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8pPr>
      <a:lvl9pPr marL="33623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3528" y="1196752"/>
            <a:ext cx="8134672" cy="2403699"/>
          </a:xfrm>
        </p:spPr>
        <p:txBody>
          <a:bodyPr/>
          <a:lstStyle/>
          <a:p>
            <a:r>
              <a:rPr lang="en-IN" sz="6000" dirty="0" smtClean="0"/>
              <a:t>TOEIC           Short talks- 6       </a:t>
            </a:r>
            <a:endParaRPr lang="en-IN" sz="60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43608" y="692696"/>
            <a:ext cx="5787797" cy="4770537"/>
          </a:xfrm>
          <a:prstGeom prst="rect">
            <a:avLst/>
          </a:prstGeom>
          <a:noFill/>
        </p:spPr>
        <p:txBody>
          <a:bodyPr wrap="square" rtlCol="0">
            <a:spAutoFit/>
          </a:bodyPr>
          <a:lstStyle/>
          <a:p>
            <a:r>
              <a:rPr lang="en-IN" sz="1600" dirty="0" smtClean="0"/>
              <a:t>1). Where is this advertisement probably being broadcast?</a:t>
            </a:r>
          </a:p>
          <a:p>
            <a:r>
              <a:rPr lang="en-IN" sz="1600" dirty="0" smtClean="0"/>
              <a:t> Over the telephone</a:t>
            </a:r>
          </a:p>
          <a:p>
            <a:r>
              <a:rPr lang="en-IN" sz="1600" dirty="0" smtClean="0"/>
              <a:t> On radio</a:t>
            </a:r>
          </a:p>
          <a:p>
            <a:r>
              <a:rPr lang="en-IN" sz="1600" dirty="0" smtClean="0"/>
              <a:t> Via the Internet</a:t>
            </a:r>
          </a:p>
          <a:p>
            <a:r>
              <a:rPr lang="en-IN" sz="1600" dirty="0" smtClean="0"/>
              <a:t> On television</a:t>
            </a:r>
          </a:p>
          <a:p>
            <a:endParaRPr lang="en-IN" sz="1600" dirty="0" smtClean="0"/>
          </a:p>
          <a:p>
            <a:r>
              <a:rPr lang="en-IN" sz="1600" dirty="0" smtClean="0"/>
              <a:t>2). Who is the intended audience?</a:t>
            </a:r>
          </a:p>
          <a:p>
            <a:r>
              <a:rPr lang="en-IN" sz="1600" dirty="0" smtClean="0"/>
              <a:t> Adolescent boys</a:t>
            </a:r>
          </a:p>
          <a:p>
            <a:r>
              <a:rPr lang="en-IN" sz="1600" dirty="0" smtClean="0"/>
              <a:t> Adult men</a:t>
            </a:r>
          </a:p>
          <a:p>
            <a:r>
              <a:rPr lang="en-IN" sz="1600" dirty="0" smtClean="0"/>
              <a:t> Teenagers</a:t>
            </a:r>
          </a:p>
          <a:p>
            <a:r>
              <a:rPr lang="en-IN" sz="1600" dirty="0" smtClean="0"/>
              <a:t> Senior citizens</a:t>
            </a:r>
          </a:p>
          <a:p>
            <a:r>
              <a:rPr lang="en-IN" sz="1600" dirty="0" smtClean="0"/>
              <a:t/>
            </a:r>
            <a:br>
              <a:rPr lang="en-IN" sz="1600" dirty="0" smtClean="0"/>
            </a:br>
            <a:r>
              <a:rPr lang="en-IN" sz="1600" dirty="0" smtClean="0"/>
              <a:t>3). What is being advertised?</a:t>
            </a:r>
          </a:p>
          <a:p>
            <a:r>
              <a:rPr lang="en-IN" sz="1600" dirty="0" smtClean="0"/>
              <a:t> Spring</a:t>
            </a:r>
          </a:p>
          <a:p>
            <a:r>
              <a:rPr lang="en-IN" sz="1600" dirty="0" smtClean="0"/>
              <a:t> Candy</a:t>
            </a:r>
          </a:p>
          <a:p>
            <a:r>
              <a:rPr lang="en-IN" sz="1600" dirty="0" smtClean="0"/>
              <a:t> Alterations</a:t>
            </a:r>
          </a:p>
          <a:p>
            <a:r>
              <a:rPr lang="en-IN" sz="1600" dirty="0" smtClean="0"/>
              <a:t> Clothing</a:t>
            </a:r>
          </a:p>
          <a:p>
            <a:r>
              <a:rPr lang="en-IN" sz="1600" dirty="0" smtClean="0"/>
              <a:t/>
            </a:r>
            <a:br>
              <a:rPr lang="en-IN" sz="1600" dirty="0" smtClean="0"/>
            </a:br>
            <a:endParaRPr lang="en-IN" sz="16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71600" y="692696"/>
            <a:ext cx="5931813" cy="4278094"/>
          </a:xfrm>
          <a:prstGeom prst="rect">
            <a:avLst/>
          </a:prstGeom>
          <a:noFill/>
        </p:spPr>
        <p:txBody>
          <a:bodyPr wrap="square" rtlCol="0">
            <a:spAutoFit/>
          </a:bodyPr>
          <a:lstStyle/>
          <a:p>
            <a:r>
              <a:rPr lang="en-IN" sz="1600" dirty="0" smtClean="0"/>
              <a:t>1). Where is this advertisement probably being broadcast?</a:t>
            </a:r>
          </a:p>
          <a:p>
            <a:r>
              <a:rPr lang="en-IN" sz="1600" dirty="0" smtClean="0"/>
              <a:t> Over the telephone</a:t>
            </a:r>
          </a:p>
          <a:p>
            <a:r>
              <a:rPr lang="en-IN" sz="1600" dirty="0" smtClean="0"/>
              <a:t> On radio</a:t>
            </a:r>
          </a:p>
          <a:p>
            <a:r>
              <a:rPr lang="en-IN" sz="1600" dirty="0" smtClean="0"/>
              <a:t> Via the Internet</a:t>
            </a:r>
          </a:p>
          <a:p>
            <a:r>
              <a:rPr lang="en-IN" sz="1600" dirty="0" smtClean="0"/>
              <a:t> </a:t>
            </a:r>
            <a:r>
              <a:rPr lang="en-IN" sz="1600" b="1" dirty="0" smtClean="0"/>
              <a:t>On television</a:t>
            </a:r>
          </a:p>
          <a:p>
            <a:r>
              <a:rPr lang="en-IN" sz="1600" dirty="0" smtClean="0"/>
              <a:t/>
            </a:r>
            <a:br>
              <a:rPr lang="en-IN" sz="1600" dirty="0" smtClean="0"/>
            </a:br>
            <a:r>
              <a:rPr lang="en-IN" sz="1600" dirty="0" smtClean="0"/>
              <a:t>2). Who is the intended audience?</a:t>
            </a:r>
          </a:p>
          <a:p>
            <a:r>
              <a:rPr lang="en-IN" sz="1600" dirty="0" smtClean="0"/>
              <a:t> Adolescent boys</a:t>
            </a:r>
          </a:p>
          <a:p>
            <a:r>
              <a:rPr lang="en-IN" sz="1600" dirty="0" smtClean="0"/>
              <a:t> </a:t>
            </a:r>
            <a:r>
              <a:rPr lang="en-IN" sz="1600" b="1" dirty="0" smtClean="0"/>
              <a:t>Adult men</a:t>
            </a:r>
          </a:p>
          <a:p>
            <a:r>
              <a:rPr lang="en-IN" sz="1600" dirty="0" smtClean="0"/>
              <a:t> Teenagers</a:t>
            </a:r>
          </a:p>
          <a:p>
            <a:r>
              <a:rPr lang="en-IN" sz="1600" dirty="0" smtClean="0"/>
              <a:t> Senior citizens</a:t>
            </a:r>
          </a:p>
          <a:p>
            <a:r>
              <a:rPr lang="en-IN" sz="1600" dirty="0" smtClean="0"/>
              <a:t/>
            </a:r>
            <a:br>
              <a:rPr lang="en-IN" sz="1600" dirty="0" smtClean="0"/>
            </a:br>
            <a:r>
              <a:rPr lang="en-IN" sz="1600" dirty="0" smtClean="0"/>
              <a:t>3). What is being advertised?</a:t>
            </a:r>
          </a:p>
          <a:p>
            <a:r>
              <a:rPr lang="en-IN" sz="1600" dirty="0" smtClean="0"/>
              <a:t> Spring</a:t>
            </a:r>
          </a:p>
          <a:p>
            <a:r>
              <a:rPr lang="en-IN" sz="1600" dirty="0" smtClean="0"/>
              <a:t> Candy</a:t>
            </a:r>
          </a:p>
          <a:p>
            <a:r>
              <a:rPr lang="en-IN" sz="1600" dirty="0" smtClean="0"/>
              <a:t> Alterations</a:t>
            </a:r>
          </a:p>
          <a:p>
            <a:r>
              <a:rPr lang="en-IN" sz="1600" dirty="0" smtClean="0"/>
              <a:t> </a:t>
            </a:r>
            <a:r>
              <a:rPr lang="en-IN" sz="1600" b="1" dirty="0" smtClean="0"/>
              <a:t>Clothing</a:t>
            </a:r>
            <a:endParaRPr lang="en-IN" sz="1600" b="1"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71600" y="764704"/>
            <a:ext cx="6279283" cy="4832092"/>
          </a:xfrm>
          <a:prstGeom prst="rect">
            <a:avLst/>
          </a:prstGeom>
          <a:noFill/>
        </p:spPr>
        <p:txBody>
          <a:bodyPr wrap="none" rtlCol="0">
            <a:spAutoFit/>
          </a:bodyPr>
          <a:lstStyle/>
          <a:p>
            <a:r>
              <a:rPr lang="en-IN" sz="1600" dirty="0" smtClean="0"/>
              <a:t>1). Who is most likely listening to the announcement?</a:t>
            </a:r>
          </a:p>
          <a:p>
            <a:r>
              <a:rPr lang="en-IN" sz="1600" dirty="0" smtClean="0"/>
              <a:t> Radio broadcasters</a:t>
            </a:r>
          </a:p>
          <a:p>
            <a:r>
              <a:rPr lang="en-IN" sz="1600" dirty="0" smtClean="0"/>
              <a:t> High school students</a:t>
            </a:r>
          </a:p>
          <a:p>
            <a:r>
              <a:rPr lang="en-IN" sz="1600" dirty="0" smtClean="0"/>
              <a:t> Magazine employees</a:t>
            </a:r>
          </a:p>
          <a:p>
            <a:r>
              <a:rPr lang="en-IN" sz="1600" dirty="0" smtClean="0"/>
              <a:t> Steel workers</a:t>
            </a:r>
          </a:p>
          <a:p>
            <a:r>
              <a:rPr lang="en-IN" sz="1600" dirty="0" smtClean="0"/>
              <a:t/>
            </a:r>
            <a:br>
              <a:rPr lang="en-IN" sz="1600" dirty="0" smtClean="0"/>
            </a:br>
            <a:r>
              <a:rPr lang="en-IN" sz="1600" dirty="0" smtClean="0"/>
              <a:t>2). When is the announcement probably taking place?</a:t>
            </a:r>
          </a:p>
          <a:p>
            <a:r>
              <a:rPr lang="en-IN" sz="1600" dirty="0" smtClean="0"/>
              <a:t> In the morning</a:t>
            </a:r>
          </a:p>
          <a:p>
            <a:r>
              <a:rPr lang="en-IN" sz="1600" dirty="0" smtClean="0"/>
              <a:t> In the summer</a:t>
            </a:r>
          </a:p>
          <a:p>
            <a:r>
              <a:rPr lang="en-IN" sz="1600" dirty="0" smtClean="0"/>
              <a:t> During lunch</a:t>
            </a:r>
          </a:p>
          <a:p>
            <a:r>
              <a:rPr lang="en-IN" sz="1600" dirty="0" smtClean="0"/>
              <a:t> At deadline time</a:t>
            </a:r>
          </a:p>
          <a:p>
            <a:r>
              <a:rPr lang="en-IN" sz="1600" dirty="0" smtClean="0"/>
              <a:t/>
            </a:r>
            <a:br>
              <a:rPr lang="en-IN" sz="1600" dirty="0" smtClean="0"/>
            </a:br>
            <a:r>
              <a:rPr lang="en-IN" sz="1600" dirty="0" smtClean="0"/>
              <a:t>3). What should listeners do if they cannot finish their task on time?</a:t>
            </a:r>
          </a:p>
          <a:p>
            <a:r>
              <a:rPr lang="en-IN" sz="1600" dirty="0" smtClean="0"/>
              <a:t> Go to Mr. Brighton's office</a:t>
            </a:r>
          </a:p>
          <a:p>
            <a:r>
              <a:rPr lang="en-IN" sz="1600" dirty="0" smtClean="0"/>
              <a:t> See their department manager</a:t>
            </a:r>
          </a:p>
          <a:p>
            <a:r>
              <a:rPr lang="en-IN" sz="1600" dirty="0" smtClean="0"/>
              <a:t> Stay into the night</a:t>
            </a:r>
          </a:p>
          <a:p>
            <a:r>
              <a:rPr lang="en-IN" sz="1600" dirty="0" smtClean="0"/>
              <a:t> Telecommute from home</a:t>
            </a:r>
          </a:p>
          <a:p>
            <a:r>
              <a:rPr lang="en-IN" dirty="0" smtClean="0"/>
              <a:t/>
            </a:r>
            <a:br>
              <a:rPr lang="en-IN" dirty="0" smtClean="0"/>
            </a:br>
            <a:endParaRPr lang="en-IN"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15616" y="764704"/>
            <a:ext cx="6672654" cy="4555093"/>
          </a:xfrm>
          <a:prstGeom prst="rect">
            <a:avLst/>
          </a:prstGeom>
          <a:noFill/>
        </p:spPr>
        <p:txBody>
          <a:bodyPr wrap="square" rtlCol="0">
            <a:spAutoFit/>
          </a:bodyPr>
          <a:lstStyle/>
          <a:p>
            <a:r>
              <a:rPr lang="en-IN" sz="1600" dirty="0" smtClean="0"/>
              <a:t>1). Who is most likely listening to the announcement?</a:t>
            </a:r>
          </a:p>
          <a:p>
            <a:r>
              <a:rPr lang="en-IN" sz="1600" dirty="0" smtClean="0"/>
              <a:t> Radio broadcasters</a:t>
            </a:r>
          </a:p>
          <a:p>
            <a:r>
              <a:rPr lang="en-IN" sz="1600" dirty="0" smtClean="0"/>
              <a:t> High school students</a:t>
            </a:r>
          </a:p>
          <a:p>
            <a:r>
              <a:rPr lang="en-IN" sz="1600" dirty="0" smtClean="0"/>
              <a:t> </a:t>
            </a:r>
            <a:r>
              <a:rPr lang="en-IN" sz="1600" b="1" dirty="0" smtClean="0"/>
              <a:t>Magazine employees</a:t>
            </a:r>
          </a:p>
          <a:p>
            <a:r>
              <a:rPr lang="en-IN" sz="1600" dirty="0" smtClean="0"/>
              <a:t> Steel workers</a:t>
            </a:r>
          </a:p>
          <a:p>
            <a:r>
              <a:rPr lang="en-IN" sz="1600" dirty="0" smtClean="0"/>
              <a:t/>
            </a:r>
            <a:br>
              <a:rPr lang="en-IN" sz="1600" dirty="0" smtClean="0"/>
            </a:br>
            <a:r>
              <a:rPr lang="en-IN" sz="1600" dirty="0" smtClean="0"/>
              <a:t>2). When is the announcement probably taking place?</a:t>
            </a:r>
          </a:p>
          <a:p>
            <a:r>
              <a:rPr lang="en-IN" sz="1600" b="1" dirty="0" smtClean="0"/>
              <a:t> In the morning</a:t>
            </a:r>
          </a:p>
          <a:p>
            <a:r>
              <a:rPr lang="en-IN" sz="1600" dirty="0" smtClean="0"/>
              <a:t> In the summer</a:t>
            </a:r>
          </a:p>
          <a:p>
            <a:r>
              <a:rPr lang="en-IN" sz="1600" dirty="0" smtClean="0"/>
              <a:t> During lunch</a:t>
            </a:r>
          </a:p>
          <a:p>
            <a:r>
              <a:rPr lang="en-IN" sz="1600" dirty="0" smtClean="0"/>
              <a:t> At deadline time</a:t>
            </a:r>
          </a:p>
          <a:p>
            <a:r>
              <a:rPr lang="en-IN" sz="1600" dirty="0" smtClean="0"/>
              <a:t/>
            </a:r>
            <a:br>
              <a:rPr lang="en-IN" sz="1600" dirty="0" smtClean="0"/>
            </a:br>
            <a:r>
              <a:rPr lang="en-IN" sz="1600" dirty="0" smtClean="0"/>
              <a:t>3). What should listeners do if they cannot finish their task on time?</a:t>
            </a:r>
          </a:p>
          <a:p>
            <a:r>
              <a:rPr lang="en-IN" sz="1600" dirty="0" smtClean="0"/>
              <a:t> Go to Mr. Brighton's office</a:t>
            </a:r>
          </a:p>
          <a:p>
            <a:r>
              <a:rPr lang="en-IN" sz="1600" dirty="0" smtClean="0"/>
              <a:t> </a:t>
            </a:r>
            <a:r>
              <a:rPr lang="en-IN" sz="1600" b="1" dirty="0" smtClean="0"/>
              <a:t>See their department manager</a:t>
            </a:r>
          </a:p>
          <a:p>
            <a:r>
              <a:rPr lang="en-IN" sz="1600" dirty="0" smtClean="0"/>
              <a:t> Stay into the night</a:t>
            </a:r>
          </a:p>
          <a:p>
            <a:r>
              <a:rPr lang="en-IN" sz="1600" dirty="0" smtClean="0"/>
              <a:t> Telecommute from home</a:t>
            </a:r>
          </a:p>
          <a:p>
            <a:endParaRPr lang="en-IN"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7544" y="980728"/>
            <a:ext cx="184731" cy="369332"/>
          </a:xfrm>
          <a:prstGeom prst="rect">
            <a:avLst/>
          </a:prstGeom>
          <a:noFill/>
        </p:spPr>
        <p:txBody>
          <a:bodyPr wrap="none" rtlCol="0">
            <a:spAutoFit/>
          </a:bodyPr>
          <a:lstStyle/>
          <a:p>
            <a:endParaRPr lang="en-IN" dirty="0"/>
          </a:p>
        </p:txBody>
      </p:sp>
      <p:sp>
        <p:nvSpPr>
          <p:cNvPr id="3" name="TextBox 2"/>
          <p:cNvSpPr txBox="1"/>
          <p:nvPr/>
        </p:nvSpPr>
        <p:spPr>
          <a:xfrm>
            <a:off x="1259632" y="764704"/>
            <a:ext cx="5544616" cy="4555093"/>
          </a:xfrm>
          <a:prstGeom prst="rect">
            <a:avLst/>
          </a:prstGeom>
          <a:noFill/>
        </p:spPr>
        <p:txBody>
          <a:bodyPr wrap="square" rtlCol="0">
            <a:spAutoFit/>
          </a:bodyPr>
          <a:lstStyle/>
          <a:p>
            <a:r>
              <a:rPr lang="en-IN" sz="1600" dirty="0" smtClean="0"/>
              <a:t>1). Where is the introduction probably taking place?</a:t>
            </a:r>
          </a:p>
          <a:p>
            <a:r>
              <a:rPr lang="en-IN" sz="1600" dirty="0" smtClean="0"/>
              <a:t> At a basketball game</a:t>
            </a:r>
          </a:p>
          <a:p>
            <a:r>
              <a:rPr lang="en-IN" sz="1600" dirty="0" smtClean="0"/>
              <a:t> At a press conference</a:t>
            </a:r>
          </a:p>
          <a:p>
            <a:r>
              <a:rPr lang="en-IN" sz="1600" dirty="0" smtClean="0"/>
              <a:t> At a business meeting</a:t>
            </a:r>
          </a:p>
          <a:p>
            <a:r>
              <a:rPr lang="en-IN" sz="1600" dirty="0" smtClean="0"/>
              <a:t> At a holiday resort</a:t>
            </a:r>
          </a:p>
          <a:p>
            <a:endParaRPr lang="en-IN" sz="1600" dirty="0" smtClean="0"/>
          </a:p>
          <a:p>
            <a:r>
              <a:rPr lang="en-IN" sz="1600" dirty="0" smtClean="0"/>
              <a:t>2). Who is being introduced?</a:t>
            </a:r>
          </a:p>
          <a:p>
            <a:r>
              <a:rPr lang="en-IN" sz="1600" dirty="0" smtClean="0"/>
              <a:t> Brenda</a:t>
            </a:r>
          </a:p>
          <a:p>
            <a:r>
              <a:rPr lang="en-IN" sz="1600" dirty="0" smtClean="0"/>
              <a:t> Abigail</a:t>
            </a:r>
          </a:p>
          <a:p>
            <a:r>
              <a:rPr lang="en-IN" sz="1600" dirty="0" smtClean="0"/>
              <a:t> MaryAnn</a:t>
            </a:r>
          </a:p>
          <a:p>
            <a:r>
              <a:rPr lang="en-IN" sz="1600" dirty="0" smtClean="0"/>
              <a:t> Linda</a:t>
            </a:r>
          </a:p>
          <a:p>
            <a:r>
              <a:rPr lang="en-IN" sz="1600" dirty="0" smtClean="0"/>
              <a:t/>
            </a:r>
            <a:br>
              <a:rPr lang="en-IN" sz="1600" dirty="0" smtClean="0"/>
            </a:br>
            <a:r>
              <a:rPr lang="en-IN" sz="1600" dirty="0" smtClean="0"/>
              <a:t>3). What will the listeners probably do next?</a:t>
            </a:r>
          </a:p>
          <a:p>
            <a:r>
              <a:rPr lang="en-IN" sz="1600" dirty="0" smtClean="0"/>
              <a:t> Question MaryAnn Robinson</a:t>
            </a:r>
          </a:p>
          <a:p>
            <a:r>
              <a:rPr lang="en-IN" sz="1600" dirty="0" smtClean="0"/>
              <a:t> Applaud the speaker</a:t>
            </a:r>
          </a:p>
          <a:p>
            <a:r>
              <a:rPr lang="en-IN" sz="1600" dirty="0" smtClean="0"/>
              <a:t> Broadcast a story</a:t>
            </a:r>
          </a:p>
          <a:p>
            <a:r>
              <a:rPr lang="en-IN" sz="1600" dirty="0" smtClean="0"/>
              <a:t> Read the newspaper</a:t>
            </a:r>
          </a:p>
          <a:p>
            <a:endParaRPr lang="en-IN"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71600" y="908720"/>
            <a:ext cx="5226492" cy="4555093"/>
          </a:xfrm>
          <a:prstGeom prst="rect">
            <a:avLst/>
          </a:prstGeom>
          <a:noFill/>
        </p:spPr>
        <p:txBody>
          <a:bodyPr wrap="square" rtlCol="0">
            <a:spAutoFit/>
          </a:bodyPr>
          <a:lstStyle/>
          <a:p>
            <a:r>
              <a:rPr lang="en-IN" sz="1600" dirty="0" smtClean="0"/>
              <a:t>1). Where is the introduction probably taking place?</a:t>
            </a:r>
          </a:p>
          <a:p>
            <a:r>
              <a:rPr lang="en-IN" sz="1600" dirty="0" smtClean="0"/>
              <a:t> At a basketball game</a:t>
            </a:r>
          </a:p>
          <a:p>
            <a:r>
              <a:rPr lang="en-IN" sz="1600" dirty="0" smtClean="0"/>
              <a:t> </a:t>
            </a:r>
            <a:r>
              <a:rPr lang="en-IN" sz="1600" b="1" dirty="0" smtClean="0"/>
              <a:t>At a press conference</a:t>
            </a:r>
          </a:p>
          <a:p>
            <a:r>
              <a:rPr lang="en-IN" sz="1600" dirty="0" smtClean="0"/>
              <a:t> At a business meeting</a:t>
            </a:r>
          </a:p>
          <a:p>
            <a:r>
              <a:rPr lang="en-IN" sz="1600" dirty="0" smtClean="0"/>
              <a:t> At a holiday resort</a:t>
            </a:r>
          </a:p>
          <a:p>
            <a:r>
              <a:rPr lang="en-IN" sz="1600" dirty="0" smtClean="0"/>
              <a:t/>
            </a:r>
            <a:br>
              <a:rPr lang="en-IN" sz="1600" dirty="0" smtClean="0"/>
            </a:br>
            <a:r>
              <a:rPr lang="en-IN" sz="1600" dirty="0" smtClean="0"/>
              <a:t>2). Who is being introduced?</a:t>
            </a:r>
          </a:p>
          <a:p>
            <a:r>
              <a:rPr lang="en-IN" sz="1600" dirty="0" smtClean="0"/>
              <a:t> Brenda</a:t>
            </a:r>
          </a:p>
          <a:p>
            <a:r>
              <a:rPr lang="en-IN" sz="1600" dirty="0" smtClean="0"/>
              <a:t> Abigail</a:t>
            </a:r>
          </a:p>
          <a:p>
            <a:r>
              <a:rPr lang="en-IN" sz="1600" b="1" dirty="0" smtClean="0"/>
              <a:t> MaryAnn</a:t>
            </a:r>
          </a:p>
          <a:p>
            <a:r>
              <a:rPr lang="en-IN" sz="1600" dirty="0" smtClean="0"/>
              <a:t> Linda</a:t>
            </a:r>
          </a:p>
          <a:p>
            <a:r>
              <a:rPr lang="en-IN" sz="1600" dirty="0" smtClean="0"/>
              <a:t/>
            </a:r>
            <a:br>
              <a:rPr lang="en-IN" sz="1600" dirty="0" smtClean="0"/>
            </a:br>
            <a:r>
              <a:rPr lang="en-IN" sz="1600" dirty="0" smtClean="0"/>
              <a:t>3). What will the listeners probably do next?</a:t>
            </a:r>
          </a:p>
          <a:p>
            <a:r>
              <a:rPr lang="en-IN" sz="1600" dirty="0" smtClean="0"/>
              <a:t> </a:t>
            </a:r>
            <a:r>
              <a:rPr lang="en-IN" sz="1600" b="1" dirty="0" smtClean="0"/>
              <a:t>Question MaryAnn Robinson</a:t>
            </a:r>
          </a:p>
          <a:p>
            <a:r>
              <a:rPr lang="en-IN" sz="1600" dirty="0" smtClean="0"/>
              <a:t> Applaud the speaker</a:t>
            </a:r>
          </a:p>
          <a:p>
            <a:r>
              <a:rPr lang="en-IN" sz="1600" dirty="0" smtClean="0"/>
              <a:t> Broadcast a story</a:t>
            </a:r>
          </a:p>
          <a:p>
            <a:r>
              <a:rPr lang="en-IN" sz="1600" dirty="0" smtClean="0"/>
              <a:t> Read the newspaper</a:t>
            </a:r>
          </a:p>
          <a:p>
            <a:endParaRPr lang="en-IN"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15616" y="836712"/>
            <a:ext cx="4544635" cy="4524315"/>
          </a:xfrm>
          <a:prstGeom prst="rect">
            <a:avLst/>
          </a:prstGeom>
          <a:noFill/>
        </p:spPr>
        <p:txBody>
          <a:bodyPr wrap="square" rtlCol="0">
            <a:spAutoFit/>
          </a:bodyPr>
          <a:lstStyle/>
          <a:p>
            <a:r>
              <a:rPr lang="en-IN" sz="1600" dirty="0" smtClean="0"/>
              <a:t>1). Who is the report mainly intended for?</a:t>
            </a:r>
          </a:p>
          <a:p>
            <a:r>
              <a:rPr lang="en-IN" sz="1600" dirty="0" smtClean="0"/>
              <a:t> Chauffeurs</a:t>
            </a:r>
          </a:p>
          <a:p>
            <a:r>
              <a:rPr lang="en-IN" sz="1600" dirty="0" smtClean="0"/>
              <a:t> Drivers</a:t>
            </a:r>
          </a:p>
          <a:p>
            <a:r>
              <a:rPr lang="en-IN" sz="1600" dirty="0" smtClean="0"/>
              <a:t> Bus riders</a:t>
            </a:r>
          </a:p>
          <a:p>
            <a:r>
              <a:rPr lang="en-IN" sz="1600" dirty="0" smtClean="0"/>
              <a:t> Car-poolers</a:t>
            </a:r>
          </a:p>
          <a:p>
            <a:endParaRPr lang="en-IN" sz="1600" dirty="0" smtClean="0"/>
          </a:p>
          <a:p>
            <a:r>
              <a:rPr lang="en-IN" sz="1600" dirty="0" smtClean="0"/>
              <a:t>2). What does the speaker say about traffic?</a:t>
            </a:r>
          </a:p>
          <a:p>
            <a:r>
              <a:rPr lang="en-IN" sz="1600" dirty="0" smtClean="0"/>
              <a:t> It is bumper to bumper</a:t>
            </a:r>
          </a:p>
          <a:p>
            <a:r>
              <a:rPr lang="en-IN" sz="1600" dirty="0" smtClean="0"/>
              <a:t> It is blocked by a semi</a:t>
            </a:r>
          </a:p>
          <a:p>
            <a:r>
              <a:rPr lang="en-IN" sz="1600" dirty="0" smtClean="0"/>
              <a:t> It is typical for this hour</a:t>
            </a:r>
          </a:p>
          <a:p>
            <a:r>
              <a:rPr lang="en-IN" sz="1600" dirty="0" smtClean="0"/>
              <a:t> It is unusually light</a:t>
            </a:r>
          </a:p>
          <a:p>
            <a:r>
              <a:rPr lang="en-IN" sz="1600" dirty="0" smtClean="0"/>
              <a:t/>
            </a:r>
            <a:br>
              <a:rPr lang="en-IN" sz="1600" dirty="0" smtClean="0"/>
            </a:br>
            <a:r>
              <a:rPr lang="en-IN" sz="1600" dirty="0" smtClean="0"/>
              <a:t>3). What is suggested about the traffic reports?</a:t>
            </a:r>
          </a:p>
          <a:p>
            <a:r>
              <a:rPr lang="en-IN" sz="1600" dirty="0" smtClean="0"/>
              <a:t> They begin at noon</a:t>
            </a:r>
          </a:p>
          <a:p>
            <a:r>
              <a:rPr lang="en-IN" sz="1600" dirty="0" smtClean="0"/>
              <a:t> They originate from Body Works</a:t>
            </a:r>
          </a:p>
          <a:p>
            <a:r>
              <a:rPr lang="en-IN" sz="1600" dirty="0" smtClean="0"/>
              <a:t> They are given once an hour</a:t>
            </a:r>
          </a:p>
          <a:p>
            <a:r>
              <a:rPr lang="en-IN" sz="1600" dirty="0" smtClean="0"/>
              <a:t> They are part of the news</a:t>
            </a:r>
          </a:p>
          <a:p>
            <a:endParaRPr lang="en-IN" sz="16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87624" y="764704"/>
            <a:ext cx="4544635" cy="5632311"/>
          </a:xfrm>
          <a:prstGeom prst="rect">
            <a:avLst/>
          </a:prstGeom>
          <a:noFill/>
        </p:spPr>
        <p:txBody>
          <a:bodyPr wrap="square" rtlCol="0">
            <a:spAutoFit/>
          </a:bodyPr>
          <a:lstStyle/>
          <a:p>
            <a:r>
              <a:rPr lang="en-IN" dirty="0" smtClean="0"/>
              <a:t>1). Who is the report mainly intended for?</a:t>
            </a:r>
          </a:p>
          <a:p>
            <a:r>
              <a:rPr lang="en-IN" dirty="0" smtClean="0"/>
              <a:t> Chauffeurs</a:t>
            </a:r>
          </a:p>
          <a:p>
            <a:r>
              <a:rPr lang="en-IN" b="1" dirty="0" smtClean="0"/>
              <a:t> Drivers</a:t>
            </a:r>
          </a:p>
          <a:p>
            <a:r>
              <a:rPr lang="en-IN" dirty="0" smtClean="0"/>
              <a:t> Bus riders</a:t>
            </a:r>
          </a:p>
          <a:p>
            <a:r>
              <a:rPr lang="en-IN" dirty="0" smtClean="0"/>
              <a:t> Car-poolers</a:t>
            </a:r>
          </a:p>
          <a:p>
            <a:r>
              <a:rPr lang="en-IN" dirty="0" smtClean="0"/>
              <a:t/>
            </a:r>
            <a:br>
              <a:rPr lang="en-IN" dirty="0" smtClean="0"/>
            </a:br>
            <a:r>
              <a:rPr lang="en-IN" dirty="0" smtClean="0"/>
              <a:t>2). What does the speaker say about traffic?</a:t>
            </a:r>
          </a:p>
          <a:p>
            <a:r>
              <a:rPr lang="en-IN" dirty="0" smtClean="0"/>
              <a:t> It is bumper to bumper</a:t>
            </a:r>
          </a:p>
          <a:p>
            <a:r>
              <a:rPr lang="en-IN" dirty="0" smtClean="0"/>
              <a:t> It is blocked by a semi</a:t>
            </a:r>
          </a:p>
          <a:p>
            <a:r>
              <a:rPr lang="en-IN" dirty="0" smtClean="0"/>
              <a:t> It is typical for this hour</a:t>
            </a:r>
          </a:p>
          <a:p>
            <a:r>
              <a:rPr lang="en-IN" dirty="0" smtClean="0"/>
              <a:t> </a:t>
            </a:r>
            <a:r>
              <a:rPr lang="en-IN" b="1" dirty="0" smtClean="0"/>
              <a:t>It is unusually light</a:t>
            </a:r>
          </a:p>
          <a:p>
            <a:r>
              <a:rPr lang="en-IN" dirty="0" smtClean="0"/>
              <a:t/>
            </a:r>
            <a:br>
              <a:rPr lang="en-IN" dirty="0" smtClean="0"/>
            </a:br>
            <a:r>
              <a:rPr lang="en-IN" dirty="0" smtClean="0"/>
              <a:t>3). What is suggested about the traffic reports?</a:t>
            </a:r>
          </a:p>
          <a:p>
            <a:r>
              <a:rPr lang="en-IN" dirty="0" smtClean="0"/>
              <a:t> They begin at noon</a:t>
            </a:r>
          </a:p>
          <a:p>
            <a:r>
              <a:rPr lang="en-IN" dirty="0" smtClean="0"/>
              <a:t> They originate from Body Works</a:t>
            </a:r>
          </a:p>
          <a:p>
            <a:r>
              <a:rPr lang="en-IN" dirty="0" smtClean="0"/>
              <a:t> </a:t>
            </a:r>
            <a:r>
              <a:rPr lang="en-IN" b="1" dirty="0" smtClean="0"/>
              <a:t>They are given once an hour</a:t>
            </a:r>
          </a:p>
          <a:p>
            <a:r>
              <a:rPr lang="en-IN" dirty="0" smtClean="0"/>
              <a:t> They are part of the news</a:t>
            </a:r>
          </a:p>
          <a:p>
            <a:endParaRPr lang="en-IN"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187624" y="764704"/>
            <a:ext cx="3955946" cy="5355312"/>
          </a:xfrm>
          <a:prstGeom prst="rect">
            <a:avLst/>
          </a:prstGeom>
          <a:noFill/>
        </p:spPr>
        <p:txBody>
          <a:bodyPr wrap="square" rtlCol="0">
            <a:spAutoFit/>
          </a:bodyPr>
          <a:lstStyle/>
          <a:p>
            <a:r>
              <a:rPr lang="en-IN" dirty="0" smtClean="0"/>
              <a:t>1). Who is the message for?</a:t>
            </a:r>
          </a:p>
          <a:p>
            <a:r>
              <a:rPr lang="en-IN" dirty="0" smtClean="0"/>
              <a:t> Tim Cyrus</a:t>
            </a:r>
          </a:p>
          <a:p>
            <a:r>
              <a:rPr lang="en-IN" dirty="0" smtClean="0"/>
              <a:t> Craig Nicolas</a:t>
            </a:r>
          </a:p>
          <a:p>
            <a:r>
              <a:rPr lang="en-IN" dirty="0" smtClean="0"/>
              <a:t> Harry Brock</a:t>
            </a:r>
          </a:p>
          <a:p>
            <a:r>
              <a:rPr lang="en-IN" dirty="0" smtClean="0"/>
              <a:t> Sheila Shepherd</a:t>
            </a:r>
          </a:p>
          <a:p>
            <a:endParaRPr lang="en-IN" dirty="0" smtClean="0"/>
          </a:p>
          <a:p>
            <a:r>
              <a:rPr lang="en-IN" dirty="0" smtClean="0"/>
              <a:t>2). What does the caller suggest?</a:t>
            </a:r>
          </a:p>
          <a:p>
            <a:r>
              <a:rPr lang="en-IN" dirty="0" smtClean="0"/>
              <a:t> A Wednesday interview</a:t>
            </a:r>
          </a:p>
          <a:p>
            <a:r>
              <a:rPr lang="en-IN" dirty="0" smtClean="0"/>
              <a:t> A Monday council meeting</a:t>
            </a:r>
          </a:p>
          <a:p>
            <a:r>
              <a:rPr lang="en-IN" dirty="0" smtClean="0"/>
              <a:t> A convention on Tuesday</a:t>
            </a:r>
          </a:p>
          <a:p>
            <a:r>
              <a:rPr lang="en-IN" dirty="0" smtClean="0"/>
              <a:t> A story deadline</a:t>
            </a:r>
          </a:p>
          <a:p>
            <a:r>
              <a:rPr lang="en-IN" dirty="0" smtClean="0"/>
              <a:t/>
            </a:r>
            <a:br>
              <a:rPr lang="en-IN" dirty="0" smtClean="0"/>
            </a:br>
            <a:r>
              <a:rPr lang="en-IN" dirty="0" smtClean="0"/>
              <a:t>3). What will the listener probably do next?</a:t>
            </a:r>
          </a:p>
          <a:p>
            <a:r>
              <a:rPr lang="en-IN" dirty="0" smtClean="0"/>
              <a:t> Talk with Craig Nicolas</a:t>
            </a:r>
          </a:p>
          <a:p>
            <a:r>
              <a:rPr lang="en-IN" dirty="0" smtClean="0"/>
              <a:t> Phone Sheila Shepherd</a:t>
            </a:r>
          </a:p>
          <a:p>
            <a:r>
              <a:rPr lang="en-IN" dirty="0" smtClean="0"/>
              <a:t> Interview Tim Cyrus</a:t>
            </a:r>
          </a:p>
          <a:p>
            <a:r>
              <a:rPr lang="en-IN" dirty="0" smtClean="0"/>
              <a:t> Return on Monday</a:t>
            </a:r>
          </a:p>
          <a:p>
            <a:endParaRPr lang="en-IN"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15616" y="836712"/>
            <a:ext cx="4099962" cy="5355312"/>
          </a:xfrm>
          <a:prstGeom prst="rect">
            <a:avLst/>
          </a:prstGeom>
          <a:noFill/>
        </p:spPr>
        <p:txBody>
          <a:bodyPr wrap="square" rtlCol="0">
            <a:spAutoFit/>
          </a:bodyPr>
          <a:lstStyle/>
          <a:p>
            <a:r>
              <a:rPr lang="en-IN" dirty="0" smtClean="0"/>
              <a:t>1). Who is the message for?</a:t>
            </a:r>
          </a:p>
          <a:p>
            <a:r>
              <a:rPr lang="en-IN" dirty="0" smtClean="0"/>
              <a:t> Tim Cyrus</a:t>
            </a:r>
          </a:p>
          <a:p>
            <a:r>
              <a:rPr lang="en-IN" dirty="0" smtClean="0"/>
              <a:t> Craig Nicolas</a:t>
            </a:r>
          </a:p>
          <a:p>
            <a:r>
              <a:rPr lang="en-IN" dirty="0" smtClean="0"/>
              <a:t> </a:t>
            </a:r>
            <a:r>
              <a:rPr lang="en-IN" b="1" dirty="0" smtClean="0"/>
              <a:t>Harry Brock</a:t>
            </a:r>
          </a:p>
          <a:p>
            <a:r>
              <a:rPr lang="en-IN" dirty="0" smtClean="0"/>
              <a:t> Sheila Shepherd</a:t>
            </a:r>
          </a:p>
          <a:p>
            <a:r>
              <a:rPr lang="en-IN" dirty="0" smtClean="0"/>
              <a:t/>
            </a:r>
            <a:br>
              <a:rPr lang="en-IN" dirty="0" smtClean="0"/>
            </a:br>
            <a:r>
              <a:rPr lang="en-IN" dirty="0" smtClean="0"/>
              <a:t>2). What does the caller suggest?</a:t>
            </a:r>
          </a:p>
          <a:p>
            <a:r>
              <a:rPr lang="en-IN" dirty="0" smtClean="0"/>
              <a:t> </a:t>
            </a:r>
            <a:r>
              <a:rPr lang="en-IN" b="1" dirty="0" smtClean="0"/>
              <a:t>A Wednesday interview</a:t>
            </a:r>
          </a:p>
          <a:p>
            <a:r>
              <a:rPr lang="en-IN" dirty="0" smtClean="0"/>
              <a:t> A Monday council meeting</a:t>
            </a:r>
          </a:p>
          <a:p>
            <a:r>
              <a:rPr lang="en-IN" dirty="0" smtClean="0"/>
              <a:t> A convention on Tuesday</a:t>
            </a:r>
          </a:p>
          <a:p>
            <a:r>
              <a:rPr lang="en-IN" dirty="0" smtClean="0"/>
              <a:t> A story deadline</a:t>
            </a:r>
          </a:p>
          <a:p>
            <a:r>
              <a:rPr lang="en-IN" dirty="0" smtClean="0"/>
              <a:t/>
            </a:r>
            <a:br>
              <a:rPr lang="en-IN" dirty="0" smtClean="0"/>
            </a:br>
            <a:r>
              <a:rPr lang="en-IN" dirty="0" smtClean="0"/>
              <a:t>3). What will the listener probably do next?</a:t>
            </a:r>
          </a:p>
          <a:p>
            <a:r>
              <a:rPr lang="en-IN" dirty="0" smtClean="0"/>
              <a:t> Talk with Craig Nicolas</a:t>
            </a:r>
          </a:p>
          <a:p>
            <a:r>
              <a:rPr lang="en-IN" dirty="0" smtClean="0"/>
              <a:t> </a:t>
            </a:r>
            <a:r>
              <a:rPr lang="en-IN" b="1" dirty="0" smtClean="0"/>
              <a:t>Phone Sheila Shepherd</a:t>
            </a:r>
          </a:p>
          <a:p>
            <a:r>
              <a:rPr lang="en-IN" dirty="0" smtClean="0"/>
              <a:t> Interview Tim Cyrus</a:t>
            </a:r>
          </a:p>
          <a:p>
            <a:r>
              <a:rPr lang="en-IN" dirty="0" smtClean="0"/>
              <a:t> Return on Monday</a:t>
            </a:r>
          </a:p>
          <a:p>
            <a:endParaRPr lang="en-IN"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115616" y="620688"/>
            <a:ext cx="6336704" cy="4832092"/>
          </a:xfrm>
          <a:prstGeom prst="rect">
            <a:avLst/>
          </a:prstGeom>
          <a:noFill/>
        </p:spPr>
        <p:txBody>
          <a:bodyPr wrap="square" rtlCol="0">
            <a:spAutoFit/>
          </a:bodyPr>
          <a:lstStyle/>
          <a:p>
            <a:r>
              <a:rPr lang="en-IN" sz="1600" dirty="0" smtClean="0"/>
              <a:t>1) Who is the intended audience?</a:t>
            </a:r>
          </a:p>
          <a:p>
            <a:r>
              <a:rPr lang="en-IN" sz="1600" dirty="0" smtClean="0"/>
              <a:t> Tourists</a:t>
            </a:r>
          </a:p>
          <a:p>
            <a:r>
              <a:rPr lang="en-IN" sz="1600" dirty="0" smtClean="0"/>
              <a:t> Business people</a:t>
            </a:r>
          </a:p>
          <a:p>
            <a:r>
              <a:rPr lang="en-IN" sz="1600" dirty="0" smtClean="0"/>
              <a:t> Newspaper reporters</a:t>
            </a:r>
          </a:p>
          <a:p>
            <a:r>
              <a:rPr lang="en-IN" sz="1600" dirty="0" smtClean="0"/>
              <a:t> Students</a:t>
            </a:r>
          </a:p>
          <a:p>
            <a:r>
              <a:rPr lang="en-IN" sz="1600" dirty="0" smtClean="0"/>
              <a:t/>
            </a:r>
            <a:br>
              <a:rPr lang="en-IN" sz="1600" dirty="0" smtClean="0"/>
            </a:br>
            <a:r>
              <a:rPr lang="en-IN" sz="1600" dirty="0" smtClean="0"/>
              <a:t>2). What is the main purpose of the speech?</a:t>
            </a:r>
          </a:p>
          <a:p>
            <a:r>
              <a:rPr lang="en-IN" sz="1600" dirty="0" smtClean="0"/>
              <a:t> To update construction news</a:t>
            </a:r>
          </a:p>
          <a:p>
            <a:r>
              <a:rPr lang="en-IN" sz="1600" dirty="0" smtClean="0"/>
              <a:t> To teach a history lesson</a:t>
            </a:r>
          </a:p>
          <a:p>
            <a:r>
              <a:rPr lang="en-IN" sz="1600" dirty="0" smtClean="0"/>
              <a:t> To impart information</a:t>
            </a:r>
          </a:p>
          <a:p>
            <a:r>
              <a:rPr lang="en-IN" sz="1600" dirty="0" smtClean="0"/>
              <a:t> To argue a viewpoint</a:t>
            </a:r>
          </a:p>
          <a:p>
            <a:r>
              <a:rPr lang="en-IN" sz="1600" dirty="0" smtClean="0"/>
              <a:t/>
            </a:r>
            <a:br>
              <a:rPr lang="en-IN" sz="1600" dirty="0" smtClean="0"/>
            </a:br>
            <a:r>
              <a:rPr lang="en-IN" sz="1600" dirty="0" smtClean="0"/>
              <a:t>3). What will happen after visiting the University District?</a:t>
            </a:r>
          </a:p>
          <a:p>
            <a:r>
              <a:rPr lang="en-IN" sz="1600" dirty="0" smtClean="0"/>
              <a:t> A boat ride</a:t>
            </a:r>
          </a:p>
          <a:p>
            <a:r>
              <a:rPr lang="en-IN" sz="1600" dirty="0" smtClean="0"/>
              <a:t> Lunch</a:t>
            </a:r>
          </a:p>
          <a:p>
            <a:r>
              <a:rPr lang="en-IN" sz="1600" dirty="0" smtClean="0"/>
              <a:t> The Pit Stop</a:t>
            </a:r>
          </a:p>
          <a:p>
            <a:r>
              <a:rPr lang="en-IN" sz="1600" dirty="0" smtClean="0"/>
              <a:t> Go home</a:t>
            </a:r>
          </a:p>
          <a:p>
            <a:r>
              <a:rPr lang="en-IN" dirty="0" smtClean="0"/>
              <a:t/>
            </a:r>
            <a:br>
              <a:rPr lang="en-IN" dirty="0" smtClean="0"/>
            </a:br>
            <a:endParaRPr lang="en-IN"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115616" y="764704"/>
            <a:ext cx="4912812" cy="4524315"/>
          </a:xfrm>
          <a:prstGeom prst="rect">
            <a:avLst/>
          </a:prstGeom>
          <a:noFill/>
        </p:spPr>
        <p:txBody>
          <a:bodyPr wrap="square" rtlCol="0">
            <a:spAutoFit/>
          </a:bodyPr>
          <a:lstStyle/>
          <a:p>
            <a:r>
              <a:rPr lang="en-IN" sz="1600" dirty="0" smtClean="0"/>
              <a:t>1). What is the main purpose of the advertisement?</a:t>
            </a:r>
          </a:p>
          <a:p>
            <a:r>
              <a:rPr lang="en-IN" sz="1600" dirty="0" smtClean="0"/>
              <a:t> To sell a product</a:t>
            </a:r>
          </a:p>
          <a:p>
            <a:r>
              <a:rPr lang="en-IN" sz="1600" dirty="0" smtClean="0"/>
              <a:t> To announce a public service</a:t>
            </a:r>
          </a:p>
          <a:p>
            <a:r>
              <a:rPr lang="en-IN" sz="1600" dirty="0" smtClean="0"/>
              <a:t> To promote alcohol</a:t>
            </a:r>
          </a:p>
          <a:p>
            <a:r>
              <a:rPr lang="en-IN" sz="1600" dirty="0" smtClean="0"/>
              <a:t> To warn criminals</a:t>
            </a:r>
          </a:p>
          <a:p>
            <a:r>
              <a:rPr lang="en-IN" sz="1600" dirty="0" smtClean="0"/>
              <a:t/>
            </a:r>
            <a:br>
              <a:rPr lang="en-IN" sz="1600" dirty="0" smtClean="0"/>
            </a:br>
            <a:r>
              <a:rPr lang="en-IN" sz="1600" dirty="0" smtClean="0"/>
              <a:t>2). Who is the intended audience?</a:t>
            </a:r>
          </a:p>
          <a:p>
            <a:r>
              <a:rPr lang="en-IN" sz="1600" dirty="0" smtClean="0"/>
              <a:t> Adults</a:t>
            </a:r>
          </a:p>
          <a:p>
            <a:r>
              <a:rPr lang="en-IN" sz="1600" dirty="0" smtClean="0"/>
              <a:t> Children</a:t>
            </a:r>
          </a:p>
          <a:p>
            <a:r>
              <a:rPr lang="en-IN" sz="1600" dirty="0" smtClean="0"/>
              <a:t> Women</a:t>
            </a:r>
          </a:p>
          <a:p>
            <a:r>
              <a:rPr lang="en-IN" sz="1600" dirty="0" smtClean="0"/>
              <a:t> Friends</a:t>
            </a:r>
          </a:p>
          <a:p>
            <a:r>
              <a:rPr lang="en-IN" sz="1600" dirty="0" smtClean="0"/>
              <a:t/>
            </a:r>
            <a:br>
              <a:rPr lang="en-IN" sz="1600" dirty="0" smtClean="0"/>
            </a:br>
            <a:r>
              <a:rPr lang="en-IN" sz="1600" dirty="0" smtClean="0"/>
              <a:t>3). What is being offered?</a:t>
            </a:r>
          </a:p>
          <a:p>
            <a:r>
              <a:rPr lang="en-IN" sz="1600" dirty="0" smtClean="0"/>
              <a:t> A little bit of good cheer</a:t>
            </a:r>
          </a:p>
          <a:p>
            <a:r>
              <a:rPr lang="en-IN" sz="1600" dirty="0" smtClean="0"/>
              <a:t> Designated drivers</a:t>
            </a:r>
          </a:p>
          <a:p>
            <a:r>
              <a:rPr lang="en-IN" sz="1600" dirty="0" smtClean="0"/>
              <a:t> Tough winter driving</a:t>
            </a:r>
          </a:p>
          <a:p>
            <a:r>
              <a:rPr lang="en-IN" sz="1600" dirty="0" smtClean="0"/>
              <a:t> Free cab rides for drunk drivers</a:t>
            </a:r>
          </a:p>
          <a:p>
            <a:endParaRPr lang="en-IN" sz="16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43608" y="980728"/>
            <a:ext cx="5200844" cy="4555093"/>
          </a:xfrm>
          <a:prstGeom prst="rect">
            <a:avLst/>
          </a:prstGeom>
          <a:noFill/>
        </p:spPr>
        <p:txBody>
          <a:bodyPr wrap="square" rtlCol="0">
            <a:spAutoFit/>
          </a:bodyPr>
          <a:lstStyle/>
          <a:p>
            <a:r>
              <a:rPr lang="en-IN" sz="1600" dirty="0" smtClean="0"/>
              <a:t>1). What is the main purpose of the advertisement?</a:t>
            </a:r>
          </a:p>
          <a:p>
            <a:r>
              <a:rPr lang="en-IN" sz="1600" dirty="0" smtClean="0"/>
              <a:t> To sell a product</a:t>
            </a:r>
          </a:p>
          <a:p>
            <a:r>
              <a:rPr lang="en-IN" sz="1600" dirty="0" smtClean="0"/>
              <a:t> </a:t>
            </a:r>
            <a:r>
              <a:rPr lang="en-IN" sz="1600" b="1" dirty="0" smtClean="0"/>
              <a:t>To announce a public service</a:t>
            </a:r>
          </a:p>
          <a:p>
            <a:r>
              <a:rPr lang="en-IN" sz="1600" dirty="0" smtClean="0"/>
              <a:t> To promote alcohol</a:t>
            </a:r>
          </a:p>
          <a:p>
            <a:r>
              <a:rPr lang="en-IN" sz="1600" dirty="0" smtClean="0"/>
              <a:t> To warn criminals</a:t>
            </a:r>
          </a:p>
          <a:p>
            <a:r>
              <a:rPr lang="en-IN" sz="1600" dirty="0" smtClean="0"/>
              <a:t/>
            </a:r>
            <a:br>
              <a:rPr lang="en-IN" sz="1600" dirty="0" smtClean="0"/>
            </a:br>
            <a:r>
              <a:rPr lang="en-IN" sz="1600" dirty="0" smtClean="0"/>
              <a:t>2). Who is the intended audience?</a:t>
            </a:r>
          </a:p>
          <a:p>
            <a:r>
              <a:rPr lang="en-IN" sz="1600" b="1" dirty="0" smtClean="0"/>
              <a:t> Adults</a:t>
            </a:r>
          </a:p>
          <a:p>
            <a:r>
              <a:rPr lang="en-IN" sz="1600" dirty="0" smtClean="0"/>
              <a:t> Children</a:t>
            </a:r>
          </a:p>
          <a:p>
            <a:r>
              <a:rPr lang="en-IN" sz="1600" dirty="0" smtClean="0"/>
              <a:t> Women</a:t>
            </a:r>
          </a:p>
          <a:p>
            <a:r>
              <a:rPr lang="en-IN" sz="1600" dirty="0" smtClean="0"/>
              <a:t> Friends</a:t>
            </a:r>
          </a:p>
          <a:p>
            <a:r>
              <a:rPr lang="en-IN" sz="1600" dirty="0" smtClean="0"/>
              <a:t/>
            </a:r>
            <a:br>
              <a:rPr lang="en-IN" sz="1600" dirty="0" smtClean="0"/>
            </a:br>
            <a:r>
              <a:rPr lang="en-IN" sz="1600" dirty="0" smtClean="0"/>
              <a:t>3). What is being offered?</a:t>
            </a:r>
          </a:p>
          <a:p>
            <a:r>
              <a:rPr lang="en-IN" sz="1600" dirty="0" smtClean="0"/>
              <a:t> A little bit of good cheer</a:t>
            </a:r>
          </a:p>
          <a:p>
            <a:r>
              <a:rPr lang="en-IN" sz="1600" dirty="0" smtClean="0"/>
              <a:t> Designated drivers</a:t>
            </a:r>
          </a:p>
          <a:p>
            <a:r>
              <a:rPr lang="en-IN" sz="1600" dirty="0" smtClean="0"/>
              <a:t> Tough winter driving</a:t>
            </a:r>
          </a:p>
          <a:p>
            <a:r>
              <a:rPr lang="en-IN" sz="1600" dirty="0" smtClean="0"/>
              <a:t> </a:t>
            </a:r>
            <a:r>
              <a:rPr lang="en-IN" sz="1600" b="1" dirty="0" smtClean="0"/>
              <a:t>Free cab rides for drunk drivers</a:t>
            </a:r>
          </a:p>
          <a:p>
            <a:endParaRPr lang="en-IN"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285720" y="857233"/>
            <a:ext cx="8501122" cy="2031325"/>
          </a:xfrm>
          <a:prstGeom prst="rect">
            <a:avLst/>
          </a:prstGeom>
          <a:noFill/>
        </p:spPr>
        <p:txBody>
          <a:bodyPr wrap="square" rtlCol="0">
            <a:spAutoFit/>
          </a:bodyPr>
          <a:lstStyle/>
          <a:p>
            <a:endParaRPr lang="en-IN" dirty="0" smtClean="0"/>
          </a:p>
          <a:p>
            <a:endParaRPr lang="en-IN" dirty="0" smtClean="0"/>
          </a:p>
          <a:p>
            <a:endParaRPr lang="en-IN" dirty="0" smtClean="0"/>
          </a:p>
          <a:p>
            <a:endParaRPr lang="en-IN" dirty="0" smtClean="0"/>
          </a:p>
          <a:p>
            <a:endParaRPr lang="en-IN" dirty="0" smtClean="0"/>
          </a:p>
          <a:p>
            <a:endParaRPr lang="en-IN" dirty="0" smtClean="0"/>
          </a:p>
          <a:p>
            <a:endParaRPr lang="en-IN" dirty="0"/>
          </a:p>
        </p:txBody>
      </p:sp>
      <p:sp>
        <p:nvSpPr>
          <p:cNvPr id="3" name="TextBox 2"/>
          <p:cNvSpPr txBox="1"/>
          <p:nvPr/>
        </p:nvSpPr>
        <p:spPr>
          <a:xfrm>
            <a:off x="971600" y="1052736"/>
            <a:ext cx="5293437" cy="4832092"/>
          </a:xfrm>
          <a:prstGeom prst="rect">
            <a:avLst/>
          </a:prstGeom>
          <a:noFill/>
        </p:spPr>
        <p:txBody>
          <a:bodyPr wrap="none" rtlCol="0">
            <a:spAutoFit/>
          </a:bodyPr>
          <a:lstStyle/>
          <a:p>
            <a:r>
              <a:rPr lang="en-IN" sz="1600" dirty="0" smtClean="0"/>
              <a:t>1) Who is the intended audience?</a:t>
            </a:r>
          </a:p>
          <a:p>
            <a:r>
              <a:rPr lang="en-IN" sz="1600" dirty="0" smtClean="0"/>
              <a:t> </a:t>
            </a:r>
            <a:r>
              <a:rPr lang="en-IN" sz="1600" b="1" dirty="0" smtClean="0"/>
              <a:t>Tourists</a:t>
            </a:r>
          </a:p>
          <a:p>
            <a:r>
              <a:rPr lang="en-IN" sz="1600" dirty="0" smtClean="0"/>
              <a:t> Business people</a:t>
            </a:r>
          </a:p>
          <a:p>
            <a:r>
              <a:rPr lang="en-IN" sz="1600" dirty="0" smtClean="0"/>
              <a:t> Newspaper reporters</a:t>
            </a:r>
          </a:p>
          <a:p>
            <a:r>
              <a:rPr lang="en-IN" sz="1600" dirty="0" smtClean="0"/>
              <a:t> Students</a:t>
            </a:r>
          </a:p>
          <a:p>
            <a:r>
              <a:rPr lang="en-IN" sz="1600" dirty="0" smtClean="0"/>
              <a:t/>
            </a:r>
            <a:br>
              <a:rPr lang="en-IN" sz="1600" dirty="0" smtClean="0"/>
            </a:br>
            <a:r>
              <a:rPr lang="en-IN" sz="1600" dirty="0" smtClean="0"/>
              <a:t>2). What is the main purpose of the speech?</a:t>
            </a:r>
          </a:p>
          <a:p>
            <a:r>
              <a:rPr lang="en-IN" sz="1600" dirty="0" smtClean="0"/>
              <a:t> To update construction news</a:t>
            </a:r>
          </a:p>
          <a:p>
            <a:r>
              <a:rPr lang="en-IN" sz="1600" dirty="0" smtClean="0"/>
              <a:t> To teach a history lesson</a:t>
            </a:r>
          </a:p>
          <a:p>
            <a:r>
              <a:rPr lang="en-IN" sz="1600" dirty="0" smtClean="0"/>
              <a:t> </a:t>
            </a:r>
            <a:r>
              <a:rPr lang="en-IN" sz="1600" b="1" dirty="0" smtClean="0"/>
              <a:t>To impart information</a:t>
            </a:r>
          </a:p>
          <a:p>
            <a:r>
              <a:rPr lang="en-IN" sz="1600" dirty="0" smtClean="0"/>
              <a:t> To argue a viewpoint</a:t>
            </a:r>
          </a:p>
          <a:p>
            <a:r>
              <a:rPr lang="en-IN" sz="1600" dirty="0" smtClean="0"/>
              <a:t/>
            </a:r>
            <a:br>
              <a:rPr lang="en-IN" sz="1600" dirty="0" smtClean="0"/>
            </a:br>
            <a:r>
              <a:rPr lang="en-IN" sz="1600" dirty="0" smtClean="0"/>
              <a:t>3). What will happen after visiting the University District?</a:t>
            </a:r>
          </a:p>
          <a:p>
            <a:r>
              <a:rPr lang="en-IN" sz="1600" dirty="0" smtClean="0"/>
              <a:t> A boat ride</a:t>
            </a:r>
          </a:p>
          <a:p>
            <a:r>
              <a:rPr lang="en-IN" sz="1600" dirty="0" smtClean="0"/>
              <a:t> L</a:t>
            </a:r>
            <a:r>
              <a:rPr lang="en-IN" sz="1600" b="1" dirty="0" smtClean="0"/>
              <a:t>unch</a:t>
            </a:r>
          </a:p>
          <a:p>
            <a:r>
              <a:rPr lang="en-IN" sz="1600" dirty="0" smtClean="0"/>
              <a:t> The Pit Stop</a:t>
            </a:r>
          </a:p>
          <a:p>
            <a:r>
              <a:rPr lang="en-IN" sz="1600" dirty="0" smtClean="0"/>
              <a:t> Go home</a:t>
            </a:r>
          </a:p>
          <a:p>
            <a:r>
              <a:rPr lang="en-IN" dirty="0" smtClean="0"/>
              <a:t/>
            </a:r>
            <a:br>
              <a:rPr lang="en-IN" dirty="0" smtClean="0"/>
            </a:br>
            <a:endParaRPr lang="en-IN"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85720" y="714356"/>
            <a:ext cx="8572560" cy="1200329"/>
          </a:xfrm>
          <a:prstGeom prst="rect">
            <a:avLst/>
          </a:prstGeom>
        </p:spPr>
        <p:txBody>
          <a:bodyPr wrap="square">
            <a:spAutoFit/>
          </a:bodyPr>
          <a:lstStyle/>
          <a:p>
            <a:endParaRPr lang="en-IN" dirty="0" smtClean="0"/>
          </a:p>
          <a:p>
            <a:endParaRPr lang="en-IN" dirty="0" smtClean="0"/>
          </a:p>
          <a:p>
            <a:endParaRPr lang="en-IN" dirty="0" smtClean="0"/>
          </a:p>
          <a:p>
            <a:endParaRPr lang="en-IN" dirty="0" smtClean="0"/>
          </a:p>
        </p:txBody>
      </p:sp>
      <p:sp>
        <p:nvSpPr>
          <p:cNvPr id="4" name="TextBox 3"/>
          <p:cNvSpPr txBox="1"/>
          <p:nvPr/>
        </p:nvSpPr>
        <p:spPr>
          <a:xfrm>
            <a:off x="1043608" y="836712"/>
            <a:ext cx="4623762" cy="4524315"/>
          </a:xfrm>
          <a:prstGeom prst="rect">
            <a:avLst/>
          </a:prstGeom>
          <a:noFill/>
        </p:spPr>
        <p:txBody>
          <a:bodyPr wrap="square" rtlCol="0">
            <a:spAutoFit/>
          </a:bodyPr>
          <a:lstStyle/>
          <a:p>
            <a:r>
              <a:rPr lang="en-IN" sz="1600" dirty="0" smtClean="0"/>
              <a:t>1). Who is most probably listening to the talk?</a:t>
            </a:r>
          </a:p>
          <a:p>
            <a:r>
              <a:rPr lang="en-IN" sz="1600" dirty="0" smtClean="0"/>
              <a:t> A guest speaker</a:t>
            </a:r>
          </a:p>
          <a:p>
            <a:r>
              <a:rPr lang="en-IN" sz="1600" dirty="0" smtClean="0"/>
              <a:t> A CEO</a:t>
            </a:r>
          </a:p>
          <a:p>
            <a:r>
              <a:rPr lang="en-IN" sz="1600" dirty="0" smtClean="0"/>
              <a:t> A new employee</a:t>
            </a:r>
          </a:p>
          <a:p>
            <a:r>
              <a:rPr lang="en-IN" sz="1600" dirty="0" smtClean="0"/>
              <a:t> A newspaper reporter</a:t>
            </a:r>
          </a:p>
          <a:p>
            <a:endParaRPr lang="en-IN" sz="1600" dirty="0" smtClean="0"/>
          </a:p>
          <a:p>
            <a:r>
              <a:rPr lang="en-IN" sz="1600" dirty="0" smtClean="0"/>
              <a:t>2). What is the main purpose of the talk?</a:t>
            </a:r>
          </a:p>
          <a:p>
            <a:r>
              <a:rPr lang="en-IN" sz="1600" dirty="0" smtClean="0"/>
              <a:t> To deceive</a:t>
            </a:r>
          </a:p>
          <a:p>
            <a:r>
              <a:rPr lang="en-IN" sz="1600" dirty="0" smtClean="0"/>
              <a:t> To entertain</a:t>
            </a:r>
          </a:p>
          <a:p>
            <a:r>
              <a:rPr lang="en-IN" sz="1600" dirty="0" smtClean="0"/>
              <a:t> To incite</a:t>
            </a:r>
          </a:p>
          <a:p>
            <a:r>
              <a:rPr lang="en-IN" sz="1600" dirty="0" smtClean="0"/>
              <a:t> To orient</a:t>
            </a:r>
          </a:p>
          <a:p>
            <a:r>
              <a:rPr lang="en-IN" sz="1600" dirty="0" smtClean="0"/>
              <a:t/>
            </a:r>
            <a:br>
              <a:rPr lang="en-IN" sz="1600" dirty="0" smtClean="0"/>
            </a:br>
            <a:r>
              <a:rPr lang="en-IN" sz="1600" dirty="0" smtClean="0"/>
              <a:t>3). What will the listener probably do next?</a:t>
            </a:r>
          </a:p>
          <a:p>
            <a:r>
              <a:rPr lang="en-IN" sz="1600" dirty="0" smtClean="0"/>
              <a:t> Use the bathroom</a:t>
            </a:r>
          </a:p>
          <a:p>
            <a:r>
              <a:rPr lang="en-IN" sz="1600" dirty="0" smtClean="0"/>
              <a:t> Make some coffee</a:t>
            </a:r>
          </a:p>
          <a:p>
            <a:r>
              <a:rPr lang="en-IN" sz="1600" dirty="0" smtClean="0"/>
              <a:t> Ask a question</a:t>
            </a:r>
          </a:p>
          <a:p>
            <a:r>
              <a:rPr lang="en-IN" sz="1600" dirty="0" smtClean="0"/>
              <a:t> Take a break</a:t>
            </a:r>
          </a:p>
          <a:p>
            <a:endParaRPr lang="en-IN" sz="16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57224" y="928670"/>
            <a:ext cx="184731" cy="1477328"/>
          </a:xfrm>
          <a:prstGeom prst="rect">
            <a:avLst/>
          </a:prstGeom>
          <a:noFill/>
        </p:spPr>
        <p:txBody>
          <a:bodyPr wrap="none" rtlCol="0">
            <a:spAutoFit/>
          </a:bodyPr>
          <a:lstStyle/>
          <a:p>
            <a:endParaRPr lang="en-IN" dirty="0" smtClean="0"/>
          </a:p>
          <a:p>
            <a:endParaRPr lang="en-IN" dirty="0" smtClean="0"/>
          </a:p>
          <a:p>
            <a:endParaRPr lang="en-IN" dirty="0" smtClean="0"/>
          </a:p>
          <a:p>
            <a:endParaRPr lang="en-IN" dirty="0" smtClean="0"/>
          </a:p>
          <a:p>
            <a:endParaRPr lang="en-IN" dirty="0"/>
          </a:p>
        </p:txBody>
      </p:sp>
      <p:sp>
        <p:nvSpPr>
          <p:cNvPr id="3" name="TextBox 2"/>
          <p:cNvSpPr txBox="1"/>
          <p:nvPr/>
        </p:nvSpPr>
        <p:spPr>
          <a:xfrm>
            <a:off x="1115616" y="980728"/>
            <a:ext cx="5904656" cy="4278094"/>
          </a:xfrm>
          <a:prstGeom prst="rect">
            <a:avLst/>
          </a:prstGeom>
          <a:noFill/>
        </p:spPr>
        <p:txBody>
          <a:bodyPr wrap="square" rtlCol="0">
            <a:spAutoFit/>
          </a:bodyPr>
          <a:lstStyle/>
          <a:p>
            <a:r>
              <a:rPr lang="en-IN" sz="1600" dirty="0" smtClean="0"/>
              <a:t>1). Who is most probably listening to the talk?</a:t>
            </a:r>
          </a:p>
          <a:p>
            <a:r>
              <a:rPr lang="en-IN" sz="1600" dirty="0" smtClean="0"/>
              <a:t> A guest speaker</a:t>
            </a:r>
          </a:p>
          <a:p>
            <a:r>
              <a:rPr lang="en-IN" sz="1600" dirty="0" smtClean="0"/>
              <a:t> A CEO</a:t>
            </a:r>
          </a:p>
          <a:p>
            <a:r>
              <a:rPr lang="en-IN" sz="1600" dirty="0" smtClean="0"/>
              <a:t> </a:t>
            </a:r>
            <a:r>
              <a:rPr lang="en-IN" sz="1600" b="1" dirty="0" smtClean="0"/>
              <a:t>A new employee</a:t>
            </a:r>
          </a:p>
          <a:p>
            <a:r>
              <a:rPr lang="en-IN" sz="1600" dirty="0" smtClean="0"/>
              <a:t> A newspaper reporter</a:t>
            </a:r>
          </a:p>
          <a:p>
            <a:r>
              <a:rPr lang="en-IN" sz="1600" dirty="0" smtClean="0"/>
              <a:t/>
            </a:r>
            <a:br>
              <a:rPr lang="en-IN" sz="1600" dirty="0" smtClean="0"/>
            </a:br>
            <a:r>
              <a:rPr lang="en-IN" sz="1600" dirty="0" smtClean="0"/>
              <a:t>2). What is the main purpose of the talk?</a:t>
            </a:r>
          </a:p>
          <a:p>
            <a:r>
              <a:rPr lang="en-IN" sz="1600" dirty="0" smtClean="0"/>
              <a:t> To deceive</a:t>
            </a:r>
          </a:p>
          <a:p>
            <a:r>
              <a:rPr lang="en-IN" sz="1600" dirty="0" smtClean="0"/>
              <a:t> To entertain</a:t>
            </a:r>
          </a:p>
          <a:p>
            <a:r>
              <a:rPr lang="en-IN" sz="1600" dirty="0" smtClean="0"/>
              <a:t> To incite</a:t>
            </a:r>
          </a:p>
          <a:p>
            <a:r>
              <a:rPr lang="en-IN" sz="1600" dirty="0" smtClean="0"/>
              <a:t> </a:t>
            </a:r>
            <a:r>
              <a:rPr lang="en-IN" sz="1600" b="1" dirty="0" smtClean="0"/>
              <a:t>To orient</a:t>
            </a:r>
          </a:p>
          <a:p>
            <a:r>
              <a:rPr lang="en-IN" sz="1600" dirty="0" smtClean="0"/>
              <a:t/>
            </a:r>
            <a:br>
              <a:rPr lang="en-IN" sz="1600" dirty="0" smtClean="0"/>
            </a:br>
            <a:r>
              <a:rPr lang="en-IN" sz="1600" dirty="0" smtClean="0"/>
              <a:t>3). What will the listener probably do next?</a:t>
            </a:r>
          </a:p>
          <a:p>
            <a:r>
              <a:rPr lang="en-IN" sz="1600" dirty="0" smtClean="0"/>
              <a:t> Use the bathroom</a:t>
            </a:r>
          </a:p>
          <a:p>
            <a:r>
              <a:rPr lang="en-IN" sz="1600" dirty="0" smtClean="0"/>
              <a:t> Make some coffee</a:t>
            </a:r>
          </a:p>
          <a:p>
            <a:r>
              <a:rPr lang="en-IN" sz="1600" b="1" dirty="0" smtClean="0"/>
              <a:t> Ask a question</a:t>
            </a:r>
          </a:p>
          <a:p>
            <a:r>
              <a:rPr lang="en-IN" sz="1600" dirty="0" smtClean="0"/>
              <a:t> Take a break</a:t>
            </a:r>
            <a:endParaRPr lang="en-IN" sz="16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00034" y="642918"/>
            <a:ext cx="8072494" cy="3416320"/>
          </a:xfrm>
          <a:prstGeom prst="rect">
            <a:avLst/>
          </a:prstGeom>
          <a:noFill/>
        </p:spPr>
        <p:txBody>
          <a:bodyPr wrap="square" rtlCol="0">
            <a:spAutoFit/>
          </a:bodyPr>
          <a:lstStyle/>
          <a:p>
            <a:r>
              <a:rPr lang="en-IN" dirty="0" smtClean="0"/>
              <a:t/>
            </a:r>
            <a:br>
              <a:rPr lang="en-IN" dirty="0" smtClean="0"/>
            </a:br>
            <a:r>
              <a:rPr lang="en-IN" dirty="0" smtClean="0"/>
              <a:t/>
            </a:r>
            <a:br>
              <a:rPr lang="en-IN" dirty="0" smtClean="0"/>
            </a:br>
            <a:r>
              <a:rPr lang="en-IN" dirty="0" smtClean="0"/>
              <a:t/>
            </a:r>
            <a:br>
              <a:rPr lang="en-IN" dirty="0" smtClean="0"/>
            </a:br>
            <a:endParaRPr lang="en-IN" dirty="0" smtClean="0"/>
          </a:p>
          <a:p>
            <a:endParaRPr lang="en-IN" dirty="0" smtClean="0"/>
          </a:p>
          <a:p>
            <a:endParaRPr lang="en-IN" dirty="0" smtClean="0"/>
          </a:p>
          <a:p>
            <a:endParaRPr lang="en-IN" dirty="0" smtClean="0"/>
          </a:p>
          <a:p>
            <a:endParaRPr lang="en-IN" dirty="0" smtClean="0"/>
          </a:p>
          <a:p>
            <a:endParaRPr lang="en-IN" dirty="0" smtClean="0"/>
          </a:p>
          <a:p>
            <a:endParaRPr lang="en-IN" dirty="0" smtClean="0"/>
          </a:p>
          <a:p>
            <a:endParaRPr lang="en-IN" dirty="0" smtClean="0"/>
          </a:p>
          <a:p>
            <a:endParaRPr lang="en-IN" dirty="0"/>
          </a:p>
        </p:txBody>
      </p:sp>
      <p:sp>
        <p:nvSpPr>
          <p:cNvPr id="4" name="TextBox 3"/>
          <p:cNvSpPr txBox="1"/>
          <p:nvPr/>
        </p:nvSpPr>
        <p:spPr>
          <a:xfrm>
            <a:off x="899592" y="692696"/>
            <a:ext cx="5400600" cy="5078313"/>
          </a:xfrm>
          <a:prstGeom prst="rect">
            <a:avLst/>
          </a:prstGeom>
          <a:noFill/>
        </p:spPr>
        <p:txBody>
          <a:bodyPr wrap="square" rtlCol="0">
            <a:spAutoFit/>
          </a:bodyPr>
          <a:lstStyle/>
          <a:p>
            <a:r>
              <a:rPr lang="en-IN" sz="1600" dirty="0" smtClean="0"/>
              <a:t>1). Where would this report most likely be heard?</a:t>
            </a:r>
          </a:p>
          <a:p>
            <a:r>
              <a:rPr lang="en-IN" sz="1600" dirty="0" smtClean="0"/>
              <a:t> On radio</a:t>
            </a:r>
          </a:p>
          <a:p>
            <a:r>
              <a:rPr lang="en-IN" sz="1600" dirty="0" smtClean="0"/>
              <a:t> On television</a:t>
            </a:r>
          </a:p>
          <a:p>
            <a:r>
              <a:rPr lang="en-IN" sz="1600" dirty="0" smtClean="0"/>
              <a:t> In a supermarket</a:t>
            </a:r>
          </a:p>
          <a:p>
            <a:r>
              <a:rPr lang="en-IN" sz="1600" dirty="0" smtClean="0"/>
              <a:t> At a football game</a:t>
            </a:r>
          </a:p>
          <a:p>
            <a:endParaRPr lang="en-IN" sz="1600" dirty="0" smtClean="0"/>
          </a:p>
          <a:p>
            <a:r>
              <a:rPr lang="en-IN" sz="1600" dirty="0" smtClean="0"/>
              <a:t/>
            </a:r>
            <a:br>
              <a:rPr lang="en-IN" sz="1600" dirty="0" smtClean="0"/>
            </a:br>
            <a:r>
              <a:rPr lang="en-IN" sz="1600" dirty="0" smtClean="0"/>
              <a:t>2). What is the main purpose of the report?</a:t>
            </a:r>
          </a:p>
          <a:p>
            <a:r>
              <a:rPr lang="en-IN" sz="1600" dirty="0" smtClean="0"/>
              <a:t> To inform listeners of a vote</a:t>
            </a:r>
          </a:p>
          <a:p>
            <a:r>
              <a:rPr lang="en-IN" sz="1600" dirty="0" smtClean="0"/>
              <a:t> To summarize news headlines</a:t>
            </a:r>
          </a:p>
          <a:p>
            <a:r>
              <a:rPr lang="en-IN" sz="1600" dirty="0" smtClean="0"/>
              <a:t> To promote the Silver Cup</a:t>
            </a:r>
          </a:p>
          <a:p>
            <a:r>
              <a:rPr lang="en-IN" sz="1600" dirty="0" smtClean="0"/>
              <a:t> To detail flood damage</a:t>
            </a:r>
          </a:p>
          <a:p>
            <a:r>
              <a:rPr lang="en-IN" sz="1600" dirty="0" smtClean="0"/>
              <a:t/>
            </a:r>
            <a:br>
              <a:rPr lang="en-IN" sz="1600" dirty="0" smtClean="0"/>
            </a:br>
            <a:r>
              <a:rPr lang="en-IN" sz="1600" dirty="0" smtClean="0"/>
              <a:t>3). What will happen at noon tomorrow?</a:t>
            </a:r>
          </a:p>
          <a:p>
            <a:r>
              <a:rPr lang="en-IN" sz="1600" dirty="0" smtClean="0"/>
              <a:t> A traffic and weather report</a:t>
            </a:r>
          </a:p>
          <a:p>
            <a:r>
              <a:rPr lang="en-IN" sz="1600" dirty="0" smtClean="0"/>
              <a:t> A word from the sponsor</a:t>
            </a:r>
          </a:p>
          <a:p>
            <a:r>
              <a:rPr lang="en-IN" sz="1600" dirty="0" smtClean="0"/>
              <a:t> A Senate vote</a:t>
            </a:r>
          </a:p>
          <a:p>
            <a:r>
              <a:rPr lang="en-IN" sz="1600" dirty="0" smtClean="0"/>
              <a:t> A football game</a:t>
            </a:r>
          </a:p>
          <a:p>
            <a:r>
              <a:rPr lang="en-IN" dirty="0" smtClean="0"/>
              <a:t/>
            </a:r>
            <a:br>
              <a:rPr lang="en-IN" dirty="0" smtClean="0"/>
            </a:br>
            <a:endParaRPr lang="en-IN"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28597" y="785794"/>
            <a:ext cx="8143932" cy="1200329"/>
          </a:xfrm>
          <a:prstGeom prst="rect">
            <a:avLst/>
          </a:prstGeom>
          <a:noFill/>
        </p:spPr>
        <p:txBody>
          <a:bodyPr wrap="square" rtlCol="0">
            <a:spAutoFit/>
          </a:bodyPr>
          <a:lstStyle/>
          <a:p>
            <a:endParaRPr lang="en-IN" dirty="0" smtClean="0"/>
          </a:p>
          <a:p>
            <a:r>
              <a:rPr lang="en-IN" dirty="0" smtClean="0"/>
              <a:t> </a:t>
            </a:r>
          </a:p>
          <a:p>
            <a:endParaRPr lang="en-IN" dirty="0" smtClean="0"/>
          </a:p>
          <a:p>
            <a:endParaRPr lang="en-IN" dirty="0"/>
          </a:p>
        </p:txBody>
      </p:sp>
      <p:sp>
        <p:nvSpPr>
          <p:cNvPr id="4" name="TextBox 3"/>
          <p:cNvSpPr txBox="1"/>
          <p:nvPr/>
        </p:nvSpPr>
        <p:spPr>
          <a:xfrm>
            <a:off x="1115616" y="908720"/>
            <a:ext cx="4982835" cy="4555093"/>
          </a:xfrm>
          <a:prstGeom prst="rect">
            <a:avLst/>
          </a:prstGeom>
          <a:noFill/>
        </p:spPr>
        <p:txBody>
          <a:bodyPr wrap="square" rtlCol="0">
            <a:spAutoFit/>
          </a:bodyPr>
          <a:lstStyle/>
          <a:p>
            <a:r>
              <a:rPr lang="en-IN" sz="1600" dirty="0" smtClean="0"/>
              <a:t>1). Where would this report most likely be heard?</a:t>
            </a:r>
          </a:p>
          <a:p>
            <a:r>
              <a:rPr lang="en-IN" sz="1600" b="1" dirty="0" smtClean="0"/>
              <a:t> On radio</a:t>
            </a:r>
          </a:p>
          <a:p>
            <a:r>
              <a:rPr lang="en-IN" sz="1600" dirty="0" smtClean="0"/>
              <a:t> On television</a:t>
            </a:r>
          </a:p>
          <a:p>
            <a:r>
              <a:rPr lang="en-IN" sz="1600" dirty="0" smtClean="0"/>
              <a:t> In a supermarket</a:t>
            </a:r>
          </a:p>
          <a:p>
            <a:r>
              <a:rPr lang="en-IN" sz="1600" dirty="0" smtClean="0"/>
              <a:t> At a football game</a:t>
            </a:r>
          </a:p>
          <a:p>
            <a:r>
              <a:rPr lang="en-IN" sz="1600" dirty="0" smtClean="0"/>
              <a:t/>
            </a:r>
            <a:br>
              <a:rPr lang="en-IN" sz="1600" dirty="0" smtClean="0"/>
            </a:br>
            <a:r>
              <a:rPr lang="en-IN" sz="1600" dirty="0" smtClean="0"/>
              <a:t>2). What is the main purpose of the report?</a:t>
            </a:r>
          </a:p>
          <a:p>
            <a:r>
              <a:rPr lang="en-IN" sz="1600" dirty="0" smtClean="0"/>
              <a:t> To inform listeners of a vote</a:t>
            </a:r>
          </a:p>
          <a:p>
            <a:r>
              <a:rPr lang="en-IN" sz="1600" dirty="0" smtClean="0"/>
              <a:t> </a:t>
            </a:r>
            <a:r>
              <a:rPr lang="en-IN" sz="1600" b="1" dirty="0" smtClean="0"/>
              <a:t>To summarize news headlines</a:t>
            </a:r>
          </a:p>
          <a:p>
            <a:r>
              <a:rPr lang="en-IN" sz="1600" dirty="0" smtClean="0"/>
              <a:t> To promote the Silver Cup</a:t>
            </a:r>
          </a:p>
          <a:p>
            <a:r>
              <a:rPr lang="en-IN" sz="1600" dirty="0" smtClean="0"/>
              <a:t> To detail flood damage</a:t>
            </a:r>
          </a:p>
          <a:p>
            <a:r>
              <a:rPr lang="en-IN" sz="1600" dirty="0" smtClean="0"/>
              <a:t/>
            </a:r>
            <a:br>
              <a:rPr lang="en-IN" sz="1600" dirty="0" smtClean="0"/>
            </a:br>
            <a:r>
              <a:rPr lang="en-IN" sz="1600" dirty="0" smtClean="0"/>
              <a:t>3). What will happen at noon tomorrow?</a:t>
            </a:r>
          </a:p>
          <a:p>
            <a:r>
              <a:rPr lang="en-IN" sz="1600" dirty="0" smtClean="0"/>
              <a:t> A traffic and weather report</a:t>
            </a:r>
          </a:p>
          <a:p>
            <a:r>
              <a:rPr lang="en-IN" sz="1600" dirty="0" smtClean="0"/>
              <a:t> A word from the sponsor</a:t>
            </a:r>
          </a:p>
          <a:p>
            <a:r>
              <a:rPr lang="en-IN" sz="1600" dirty="0" smtClean="0"/>
              <a:t> A Senate vote</a:t>
            </a:r>
          </a:p>
          <a:p>
            <a:r>
              <a:rPr lang="en-IN" sz="1600" dirty="0" smtClean="0"/>
              <a:t> </a:t>
            </a:r>
            <a:r>
              <a:rPr lang="en-IN" sz="1600" b="1" dirty="0" smtClean="0"/>
              <a:t>A football game</a:t>
            </a:r>
          </a:p>
          <a:p>
            <a:endParaRPr lang="en-IN"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59632" y="836712"/>
            <a:ext cx="5400600" cy="4832092"/>
          </a:xfrm>
          <a:prstGeom prst="rect">
            <a:avLst/>
          </a:prstGeom>
          <a:noFill/>
        </p:spPr>
        <p:txBody>
          <a:bodyPr wrap="square" rtlCol="0">
            <a:spAutoFit/>
          </a:bodyPr>
          <a:lstStyle/>
          <a:p>
            <a:r>
              <a:rPr lang="en-IN" sz="1600" dirty="0" smtClean="0"/>
              <a:t>1). Who is the speaker?</a:t>
            </a:r>
          </a:p>
          <a:p>
            <a:r>
              <a:rPr lang="en-IN" sz="1600" dirty="0" smtClean="0"/>
              <a:t> Darcy McGuire</a:t>
            </a:r>
          </a:p>
          <a:p>
            <a:r>
              <a:rPr lang="en-IN" sz="1600" dirty="0" smtClean="0"/>
              <a:t> Doris Magnusson</a:t>
            </a:r>
          </a:p>
          <a:p>
            <a:r>
              <a:rPr lang="en-IN" sz="1600" dirty="0" smtClean="0"/>
              <a:t> Green Haven</a:t>
            </a:r>
          </a:p>
          <a:p>
            <a:r>
              <a:rPr lang="en-IN" sz="1600" dirty="0" smtClean="0"/>
              <a:t> Daisy Meyers</a:t>
            </a:r>
          </a:p>
          <a:p>
            <a:endParaRPr lang="en-IN" sz="1600" dirty="0" smtClean="0"/>
          </a:p>
          <a:p>
            <a:r>
              <a:rPr lang="en-IN" sz="1600" dirty="0" smtClean="0"/>
              <a:t>2). Why is the speaker calling?</a:t>
            </a:r>
          </a:p>
          <a:p>
            <a:r>
              <a:rPr lang="en-IN" sz="1600" dirty="0" smtClean="0"/>
              <a:t> To set an appointment</a:t>
            </a:r>
          </a:p>
          <a:p>
            <a:r>
              <a:rPr lang="en-IN" sz="1600" dirty="0" smtClean="0"/>
              <a:t> To return a previous call</a:t>
            </a:r>
          </a:p>
          <a:p>
            <a:r>
              <a:rPr lang="en-IN" sz="1600" dirty="0" smtClean="0"/>
              <a:t> To inquire about cleaning</a:t>
            </a:r>
          </a:p>
          <a:p>
            <a:r>
              <a:rPr lang="en-IN" sz="1600" dirty="0" smtClean="0"/>
              <a:t> To ask about pets</a:t>
            </a:r>
          </a:p>
          <a:p>
            <a:r>
              <a:rPr lang="en-IN" sz="1600" dirty="0" smtClean="0"/>
              <a:t/>
            </a:r>
            <a:br>
              <a:rPr lang="en-IN" sz="1600" dirty="0" smtClean="0"/>
            </a:br>
            <a:r>
              <a:rPr lang="en-IN" sz="1600" dirty="0" smtClean="0"/>
              <a:t>3). What will the listener probably do next?</a:t>
            </a:r>
          </a:p>
          <a:p>
            <a:r>
              <a:rPr lang="en-IN" sz="1600" dirty="0" smtClean="0"/>
              <a:t> Phone Darcy McGuire</a:t>
            </a:r>
          </a:p>
          <a:p>
            <a:r>
              <a:rPr lang="en-IN" sz="1600" dirty="0" smtClean="0"/>
              <a:t> Talk to Doris Magnusson</a:t>
            </a:r>
          </a:p>
          <a:p>
            <a:r>
              <a:rPr lang="en-IN" sz="1600" dirty="0" smtClean="0"/>
              <a:t> Clean Daisy Meyers' house</a:t>
            </a:r>
          </a:p>
          <a:p>
            <a:r>
              <a:rPr lang="en-IN" sz="1600" dirty="0" smtClean="0"/>
              <a:t> Drive to Green Haven</a:t>
            </a:r>
          </a:p>
          <a:p>
            <a:r>
              <a:rPr lang="en-IN" dirty="0" smtClean="0"/>
              <a:t/>
            </a:r>
            <a:br>
              <a:rPr lang="en-IN" dirty="0" smtClean="0"/>
            </a:br>
            <a:endParaRPr lang="en-IN"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5643570" y="571480"/>
          <a:ext cx="2643158" cy="4033839"/>
        </p:xfrm>
        <a:graphic>
          <a:graphicData uri="http://schemas.openxmlformats.org/drawingml/2006/table">
            <a:tbl>
              <a:tblPr/>
              <a:tblGrid>
                <a:gridCol w="2643158"/>
              </a:tblGrid>
              <a:tr h="838200">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r h="1065213">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rgbClr val="22228B"/>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r h="1065213">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r h="1065213">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rgbClr val="22228B"/>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bl>
          </a:graphicData>
        </a:graphic>
      </p:graphicFrame>
      <p:sp>
        <p:nvSpPr>
          <p:cNvPr id="3" name="TextBox 2"/>
          <p:cNvSpPr txBox="1"/>
          <p:nvPr/>
        </p:nvSpPr>
        <p:spPr>
          <a:xfrm>
            <a:off x="971600" y="908720"/>
            <a:ext cx="6336704" cy="4524315"/>
          </a:xfrm>
          <a:prstGeom prst="rect">
            <a:avLst/>
          </a:prstGeom>
          <a:noFill/>
        </p:spPr>
        <p:txBody>
          <a:bodyPr wrap="square" rtlCol="0">
            <a:spAutoFit/>
          </a:bodyPr>
          <a:lstStyle/>
          <a:p>
            <a:r>
              <a:rPr lang="en-IN" sz="1600" dirty="0" smtClean="0"/>
              <a:t>1). Who is the speaker?</a:t>
            </a:r>
          </a:p>
          <a:p>
            <a:r>
              <a:rPr lang="en-IN" sz="1600" dirty="0" smtClean="0"/>
              <a:t> </a:t>
            </a:r>
            <a:r>
              <a:rPr lang="en-IN" sz="1600" b="1" dirty="0" smtClean="0"/>
              <a:t>Darcy McGuire</a:t>
            </a:r>
          </a:p>
          <a:p>
            <a:r>
              <a:rPr lang="en-IN" sz="1600" dirty="0" smtClean="0"/>
              <a:t> Doris Magnusson</a:t>
            </a:r>
          </a:p>
          <a:p>
            <a:r>
              <a:rPr lang="en-IN" sz="1600" dirty="0" smtClean="0"/>
              <a:t> Green Haven</a:t>
            </a:r>
          </a:p>
          <a:p>
            <a:r>
              <a:rPr lang="en-IN" sz="1600" dirty="0" smtClean="0"/>
              <a:t> Daisy Meyers</a:t>
            </a:r>
          </a:p>
          <a:p>
            <a:r>
              <a:rPr lang="en-IN" sz="1600" dirty="0" smtClean="0"/>
              <a:t/>
            </a:r>
            <a:br>
              <a:rPr lang="en-IN" sz="1600" dirty="0" smtClean="0"/>
            </a:br>
            <a:r>
              <a:rPr lang="en-IN" sz="1600" dirty="0" smtClean="0"/>
              <a:t>2). Why is the speaker calling?</a:t>
            </a:r>
          </a:p>
          <a:p>
            <a:r>
              <a:rPr lang="en-IN" sz="1600" dirty="0" smtClean="0"/>
              <a:t> To set an appointment</a:t>
            </a:r>
          </a:p>
          <a:p>
            <a:r>
              <a:rPr lang="en-IN" sz="1600" dirty="0" smtClean="0"/>
              <a:t> To return a previous call</a:t>
            </a:r>
          </a:p>
          <a:p>
            <a:r>
              <a:rPr lang="en-IN" sz="1600" dirty="0" smtClean="0"/>
              <a:t> </a:t>
            </a:r>
            <a:r>
              <a:rPr lang="en-IN" sz="1600" b="1" dirty="0" smtClean="0"/>
              <a:t>To inquire about cleaning</a:t>
            </a:r>
          </a:p>
          <a:p>
            <a:r>
              <a:rPr lang="en-IN" sz="1600" dirty="0" smtClean="0"/>
              <a:t> To ask about pets</a:t>
            </a:r>
          </a:p>
          <a:p>
            <a:r>
              <a:rPr lang="en-IN" sz="1600" dirty="0" smtClean="0"/>
              <a:t/>
            </a:r>
            <a:br>
              <a:rPr lang="en-IN" sz="1600" dirty="0" smtClean="0"/>
            </a:br>
            <a:r>
              <a:rPr lang="en-IN" sz="1600" dirty="0" smtClean="0"/>
              <a:t>3). What will the listener probably do next?</a:t>
            </a:r>
          </a:p>
          <a:p>
            <a:r>
              <a:rPr lang="en-IN" sz="1600" dirty="0" smtClean="0"/>
              <a:t> </a:t>
            </a:r>
            <a:r>
              <a:rPr lang="en-IN" sz="1600" b="1" dirty="0" smtClean="0"/>
              <a:t>Phone Darcy McGuire</a:t>
            </a:r>
          </a:p>
          <a:p>
            <a:r>
              <a:rPr lang="en-IN" sz="1600" dirty="0" smtClean="0"/>
              <a:t> Talk to Doris Magnusson</a:t>
            </a:r>
          </a:p>
          <a:p>
            <a:r>
              <a:rPr lang="en-IN" sz="1600" dirty="0" smtClean="0"/>
              <a:t> Clean Daisy Meyers' house</a:t>
            </a:r>
          </a:p>
          <a:p>
            <a:r>
              <a:rPr lang="en-IN" sz="1600" dirty="0" smtClean="0"/>
              <a:t> Drive to Green Haven</a:t>
            </a:r>
          </a:p>
          <a:p>
            <a:endParaRPr lang="en-IN" sz="16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957</TotalTime>
  <Words>286</Words>
  <Application>Microsoft Office PowerPoint</Application>
  <PresentationFormat>On-screen Show (4:3)</PresentationFormat>
  <Paragraphs>359</Paragraphs>
  <Slides>21</Slides>
  <Notes>16</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3_Default Design</vt:lpstr>
      <vt:lpstr>TOEIC           Short talks- 6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IBM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Administrator</dc:creator>
  <cp:lastModifiedBy>New</cp:lastModifiedBy>
  <cp:revision>103</cp:revision>
  <dcterms:created xsi:type="dcterms:W3CDTF">2011-12-01T13:28:45Z</dcterms:created>
  <dcterms:modified xsi:type="dcterms:W3CDTF">2016-01-20T07:06:49Z</dcterms:modified>
</cp:coreProperties>
</file>