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600" autoAdjust="0"/>
  </p:normalViewPr>
  <p:slideViewPr>
    <p:cSldViewPr>
      <p:cViewPr varScale="1">
        <p:scale>
          <a:sx n="59" d="100"/>
          <a:sy n="59" d="100"/>
        </p:scale>
        <p:origin x="-168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B7ACBD4-0D05-497A-80D0-CF331C150650}" type="datetimeFigureOut">
              <a:rPr lang="en-US" smtClean="0"/>
              <a:pPr/>
              <a:t>1/20/2016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1CB6F8-48AA-4A87-8A0E-348695D747D2}" type="slidenum">
              <a:rPr lang="en-US" smtClean="0"/>
              <a:pPr/>
              <a:t>‹#›</a:t>
            </a:fld>
            <a:endParaRPr lang="en-US"/>
          </a:p>
        </p:txBody>
      </p:sp>
    </p:spTree>
    <p:extLst>
      <p:ext uri="{BB962C8B-B14F-4D97-AF65-F5344CB8AC3E}">
        <p14:creationId xmlns:p14="http://schemas.microsoft.com/office/powerpoint/2010/main" val="14804712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We have been able to negotiate substantial employee discounts for a number of popular summer attractions. These include the water park, the amusement park, baseball games, some mountain resorts, and a few hotels. We will have a complete list posted on our web site by the end of the week. The discounts are up to 40-percent off, and they can be used immediately. To attain the discount rates, employees need to use our company identifier at the time they buy tickets or make reservations. Our identifier is TWA00Z. Please make a note of that, so you can pass it on to your staff for anyone who wants to use it this week. Make sure you tell them that they can use each discount only once a year. In other words, they can't take their family to the water park once in June using the discount, then return in August and get the special rate again. And let's give a big thank-you to the marketing department for securing these great perks!</a:t>
            </a:r>
            <a:endParaRPr lang="en-US" dirty="0"/>
          </a:p>
        </p:txBody>
      </p:sp>
      <p:sp>
        <p:nvSpPr>
          <p:cNvPr id="4" name="Slide Number Placeholder 3"/>
          <p:cNvSpPr>
            <a:spLocks noGrp="1"/>
          </p:cNvSpPr>
          <p:nvPr>
            <p:ph type="sldNum" sz="quarter" idx="10"/>
          </p:nvPr>
        </p:nvSpPr>
        <p:spPr/>
        <p:txBody>
          <a:bodyPr/>
          <a:lstStyle/>
          <a:p>
            <a:fld id="{7E1CB6F8-48AA-4A87-8A0E-348695D747D2}"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You know, that's the question I'm probably asked the most: Why? Sometimes I wonder myself. It's hard work to start a business, any business. So why do I work so hard to start one, get it going, and then walk away to start another one from scratch...? I don't know, really. It's not for the money. If I wanted to get rich I'd make one business enormously successful, then sell it. I guess it's in my DNA. I love the challenge of creating something -- of seeing my dreams spring to life. But once they do, the excitement's gone, and I'm ready for something else. I think the first sign I would be a businessman was when I was nine, and a friend and I started renting our used DVDs to the neighborhood kids. I started my first business at age 13 -- a lawn-mowing service -- and I've been creating companies ever since. Not all of them have been successful, but I think I've learned more from my failures than my successes. This current venture is my 12th start-up company. Five have failed, but six are going strong, so I'm batting better than five-hundred. I'm 60, I'm still in good health, I love what I do -- so I see myself doing this until the day I die.</a:t>
            </a:r>
            <a:endParaRPr lang="en-US" dirty="0"/>
          </a:p>
        </p:txBody>
      </p:sp>
      <p:sp>
        <p:nvSpPr>
          <p:cNvPr id="4" name="Slide Number Placeholder 3"/>
          <p:cNvSpPr>
            <a:spLocks noGrp="1"/>
          </p:cNvSpPr>
          <p:nvPr>
            <p:ph type="sldNum" sz="quarter" idx="10"/>
          </p:nvPr>
        </p:nvSpPr>
        <p:spPr/>
        <p:txBody>
          <a:bodyPr/>
          <a:lstStyle/>
          <a:p>
            <a:fld id="{7E1CB6F8-48AA-4A87-8A0E-348695D747D2}" type="slidenum">
              <a:rPr lang="en-US" smtClean="0"/>
              <a:pPr/>
              <a:t>18</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Welcome aboard the Goose, a unique vehicle that will take you across town on the road and on the water. My name's Sandra, and I'll be your guide on this beautiful day. We'll start here at the pier, which seems natural since this city was founded 150 years ago as a major seaport. Next we'll explore the three major hills that surround downtown -- First Hill, Pill Hill, and High Point. These will include stops at the Native American Center, the Art Museum, and a ride to High Point via cable car for a picnic lunch. Then we'll take the Goose on a short cruise around Lake Lincoln, and end with a tour of the downtown historical district. Please keep your hands and feet inside the Goose at all times. If you have any questions, hold them until the end of the tour, when we will have a 15-minute question and answer session. Thank you for joining us today!</a:t>
            </a: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7E1CB6F8-48AA-4A87-8A0E-348695D747D2}" type="slidenum">
              <a:rPr lang="en-US" smtClean="0"/>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We all know that times have been tough lately. The economy has been weak, and consequently our profits are down about 25 percent. Like everyone else, we need to tighten our belts, and we've been talking about the best way to do this. One measure we've decided to enact is a temporary hiring freeze. I can assure you that none of you will lose your jobs, but effective immediately, we will not hire new employees for at least the next two financial quarters. I know we're short-handed, and that some of you have been doing the work of two positions. Unfortunately, you will have to continue doing so, and others of you will have to take on new duties to help us through this difficult time. We are not in a position to remunerate you for these sacrifices, but we will note what you are doing, and when things pick up in the future we will try our best to compensate you for them. In addition, we need to cut back on office supplies, and make extra efforts to save costs on electricity. Mr. Thompson will now share a few tips on how to do this. Thank you for your cooperation.</a:t>
            </a: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7E1CB6F8-48AA-4A87-8A0E-348695D747D2}"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Hello. You have reached the festival information line. This year's festival begins on Friday, June 10th, and runs through Sunday, June 19th. Hours are 9 a.m. to 11 p.m. daily. Admission is $10 a day for adults, and $5 a day for children age 5 to 12. Children under 5 are free. Family passes are available for $25 a day. Full-festival passes cost $75 for adults, $50 for children, and $100 for families. Passes may be purchased online at www.cityfest.com, by telephone at 555-6200, or daily at the ticket booths located next to each festival entrance gate. While most festival events are free, please note that there is an additional charge to enter the beer garden, and also for the music concerts on Friday and Saturday nights. For more information on purchasing concert tickets, press one now. For information on other festival events, please visit our website: www.cityfest.com. Thank you, and enjoy the festival!</a:t>
            </a:r>
            <a:endParaRPr lang="en-US" dirty="0"/>
          </a:p>
        </p:txBody>
      </p:sp>
      <p:sp>
        <p:nvSpPr>
          <p:cNvPr id="4" name="Slide Number Placeholder 3"/>
          <p:cNvSpPr>
            <a:spLocks noGrp="1"/>
          </p:cNvSpPr>
          <p:nvPr>
            <p:ph type="sldNum" sz="quarter" idx="10"/>
          </p:nvPr>
        </p:nvSpPr>
        <p:spPr/>
        <p:txBody>
          <a:bodyPr/>
          <a:lstStyle/>
          <a:p>
            <a:fld id="{7E1CB6F8-48AA-4A87-8A0E-348695D747D2}" type="slidenum">
              <a:rPr lang="en-US" smtClean="0"/>
              <a:pPr/>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I'm Sandra Simpson with a KPLZ traffic update. A five-car collision at the intersection of Highway 10 and State Route 20 is backing up traffic on both those roadways. Emergency vehicles are en route to the scene, and it looks like it will be quite awhile until that intersection is cleared. Meanwhile, a stalled vehicle in the right lane is causing hesitation on northbound Interstate Freeway 2 between the Main and First street exits. Southbound Interstate 2, on the other hand, is clear sailing right now, with only a 15-minute commute from downtown to the southern suburbs. There are no other major problems right now, but remember that the lake bridge westbound will be closed from 9 to midnight tonight for pavement repair. Now, back to the baseball game on KPLZ.</a:t>
            </a:r>
            <a:endParaRPr lang="en-US" dirty="0"/>
          </a:p>
        </p:txBody>
      </p:sp>
      <p:sp>
        <p:nvSpPr>
          <p:cNvPr id="4" name="Slide Number Placeholder 3"/>
          <p:cNvSpPr>
            <a:spLocks noGrp="1"/>
          </p:cNvSpPr>
          <p:nvPr>
            <p:ph type="sldNum" sz="quarter" idx="10"/>
          </p:nvPr>
        </p:nvSpPr>
        <p:spPr/>
        <p:txBody>
          <a:bodyPr/>
          <a:lstStyle/>
          <a:p>
            <a:fld id="{7E1CB6F8-48AA-4A87-8A0E-348695D747D2}" type="slidenum">
              <a:rPr lang="en-US" smtClean="0"/>
              <a:pPr/>
              <a:t>8</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This is the last time I'll be addressing you as CEO of this company. Those are weird words to say, but the time has come for me to step down. I will remain chairman of the board, and am going to concentrate on helping us grow our brand internationally. I'll be handing the reins of CEO over to Quinn Constantine, a man who is not only our executive vice president but someone who has dedicated his entire career to our firm. Quinn came aboard about 20 years ago, fresh out of college, and began as a software engineer. His drive and vision have been instrumental in developing our most popular and successful products. He has spent the past five years working closely with me, and contrary to what some critics are saying, I can assure you that he is well-prepared for this change, and is qualified to keep this company among the leaders in an increasingly competitive high-tech industry. I expect there will be little change in our day-to-day operations, but I'll let your new boss speak for himself. Ladies and gentlemen, here's Quinn Constantine.</a:t>
            </a:r>
            <a:endParaRPr lang="en-US" dirty="0"/>
          </a:p>
        </p:txBody>
      </p:sp>
      <p:sp>
        <p:nvSpPr>
          <p:cNvPr id="4" name="Slide Number Placeholder 3"/>
          <p:cNvSpPr>
            <a:spLocks noGrp="1"/>
          </p:cNvSpPr>
          <p:nvPr>
            <p:ph type="sldNum" sz="quarter" idx="10"/>
          </p:nvPr>
        </p:nvSpPr>
        <p:spPr/>
        <p:txBody>
          <a:bodyPr/>
          <a:lstStyle/>
          <a:p>
            <a:fld id="{7E1CB6F8-48AA-4A87-8A0E-348695D747D2}" type="slidenum">
              <a:rPr lang="en-US" smtClean="0"/>
              <a:pPr/>
              <a:t>10</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If you dread long airplane flights in uncomfortable coach seats, listen up. The amazing Comfort Lounger fits over your plane seat and inflates into a comfortable, supportive seat that lets you truly ride in style. It's like upgrading from coach to first class -- without paying hundreds extra. We think you'll like the Comfort Lounger so much, we'll give you your money back if you're not 100 percent satisfied. The Comfort Lounger normally sells for $49.99, but through this special TV offer, it's available for only $19.99. That's right, only $19.99! Not only that, but if you call the number on your screen in the next 10 minutes, we'll throw in this portable foot massager absolutely free. Plane travel no longer has to be uncomfortable. Call now, and you'll get the Comfort Lounger, plus a portable foot massager, for the incredibly low price of $19.99, with a full money-back guarantee. Have your credit card ready and operators are standing by.</a:t>
            </a: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7E1CB6F8-48AA-4A87-8A0E-348695D747D2}" type="slidenum">
              <a:rPr lang="en-US" smtClean="0"/>
              <a:pPr/>
              <a:t>12</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E1CB6F8-48AA-4A87-8A0E-348695D747D2}" type="slidenum">
              <a:rPr lang="en-US" smtClean="0"/>
              <a:pPr/>
              <a:t>13</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Hi Carol, this is Mason. I need to stay in Pittsburgh a couple extra days to finalize this deal. Could you please cancel my flight tonight and book me on a Friday night flight from Pittsburgh to Cleveland? Then, I'll need a Sunday evening flight from Cleveland home to Chicago. Not too late please. I'll have my wife meet me at the airport, so I won't need a ride. Also, I have a meeting scheduled Monday with Mr. </a:t>
            </a:r>
            <a:r>
              <a:rPr lang="en-US" sz="1200" b="0" i="0" kern="1200" dirty="0" err="1" smtClean="0">
                <a:solidFill>
                  <a:schemeClr val="tx1"/>
                </a:solidFill>
                <a:latin typeface="+mn-lt"/>
                <a:ea typeface="+mn-ea"/>
                <a:cs typeface="+mn-cs"/>
              </a:rPr>
              <a:t>Beckworth</a:t>
            </a:r>
            <a:r>
              <a:rPr lang="en-US" sz="1200" b="0" i="0" kern="1200" dirty="0" smtClean="0">
                <a:solidFill>
                  <a:schemeClr val="tx1"/>
                </a:solidFill>
                <a:latin typeface="+mn-lt"/>
                <a:ea typeface="+mn-ea"/>
                <a:cs typeface="+mn-cs"/>
              </a:rPr>
              <a:t> from Allen &amp; Allen. Please phone him and reschedule until Tuesday -- no, better make that Wednesday, in case I get delayed in Cleveland. For now, don't forward any messages to me unless they're urgent. I'll be in negotiations all day tomorrow and Friday. If you need to reach me, call my cell phone and leave a message. Thanks Carol. I'll see you Monday morning.</a:t>
            </a:r>
            <a:endParaRPr lang="en-US" dirty="0"/>
          </a:p>
        </p:txBody>
      </p:sp>
      <p:sp>
        <p:nvSpPr>
          <p:cNvPr id="4" name="Slide Number Placeholder 3"/>
          <p:cNvSpPr>
            <a:spLocks noGrp="1"/>
          </p:cNvSpPr>
          <p:nvPr>
            <p:ph type="sldNum" sz="quarter" idx="10"/>
          </p:nvPr>
        </p:nvSpPr>
        <p:spPr/>
        <p:txBody>
          <a:bodyPr/>
          <a:lstStyle/>
          <a:p>
            <a:fld id="{7E1CB6F8-48AA-4A87-8A0E-348695D747D2}" type="slidenum">
              <a:rPr lang="en-US" smtClean="0"/>
              <a:pPr/>
              <a:t>14</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Good morning. We would like to remind you that on Thursday, the County Blood Center van will be in our east parking lot for the company's annual blood donation day. Donations will be taken from 9 a.m. until noon. We are trying to top last year's company record of 46 quarts of blood, to help people in area hospitals who need transfusions. Those who wish to give blood should pick up a form from the human resources department, and fill it out before Thursday. If you plan to donate, please wait until at least two hours after eating, and make sure to drink plenty of water the night before. Donations are limited to employees only; no family members please. If you will be out of the office Thursday morning, but would like to still donate, see your manager to arrange a time that you can go to the County Blood Bank and donate during working hours. But if you're here on Thursday, please come out, and help us set a new company milestone!</a:t>
            </a:r>
            <a:endParaRPr lang="en-US" dirty="0"/>
          </a:p>
        </p:txBody>
      </p:sp>
      <p:sp>
        <p:nvSpPr>
          <p:cNvPr id="4" name="Slide Number Placeholder 3"/>
          <p:cNvSpPr>
            <a:spLocks noGrp="1"/>
          </p:cNvSpPr>
          <p:nvPr>
            <p:ph type="sldNum" sz="quarter" idx="10"/>
          </p:nvPr>
        </p:nvSpPr>
        <p:spPr/>
        <p:txBody>
          <a:bodyPr/>
          <a:lstStyle/>
          <a:p>
            <a:fld id="{7E1CB6F8-48AA-4A87-8A0E-348695D747D2}" type="slidenum">
              <a:rPr lang="en-US" smtClean="0"/>
              <a:pPr/>
              <a:t>16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Slide Number Placeholder 2"/>
          <p:cNvSpPr>
            <a:spLocks noGrp="1"/>
          </p:cNvSpPr>
          <p:nvPr>
            <p:ph type="sldNum" idx="10"/>
          </p:nvPr>
        </p:nvSpPr>
        <p:spPr/>
        <p:txBody>
          <a:bodyPr/>
          <a:lstStyle/>
          <a:p>
            <a:pPr>
              <a:defRPr/>
            </a:pPr>
            <a:fld id="{98F6EB86-9D46-48BA-96E4-F8F79B28F23F}"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4"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dirty="0" smtClean="0"/>
              <a:t>Click to edit the outline text format</a:t>
            </a:r>
          </a:p>
          <a:p>
            <a:pPr lvl="1"/>
            <a:r>
              <a:rPr lang="en-GB" dirty="0" smtClean="0"/>
              <a:t>Second Outline Level</a:t>
            </a:r>
          </a:p>
          <a:p>
            <a:pPr lvl="2"/>
            <a:r>
              <a:rPr lang="en-GB" dirty="0" smtClean="0"/>
              <a:t>Third Outline Level</a:t>
            </a:r>
          </a:p>
          <a:p>
            <a:pPr lvl="3"/>
            <a:r>
              <a:rPr lang="en-GB" dirty="0" smtClean="0"/>
              <a:t>Fourth Outline Level</a:t>
            </a:r>
          </a:p>
          <a:p>
            <a:pPr lvl="4"/>
            <a:r>
              <a:rPr lang="en-GB" dirty="0" smtClean="0"/>
              <a:t>Fifth Outline Level</a:t>
            </a:r>
          </a:p>
          <a:p>
            <a:pPr lvl="4"/>
            <a:r>
              <a:rPr lang="en-GB" dirty="0" smtClean="0"/>
              <a:t>Sixth Outline Level</a:t>
            </a:r>
          </a:p>
          <a:p>
            <a:pPr lvl="4"/>
            <a:r>
              <a:rPr lang="en-GB" dirty="0" smtClean="0"/>
              <a:t>Seventh Outline Level</a:t>
            </a:r>
          </a:p>
          <a:p>
            <a:pPr lvl="4"/>
            <a:r>
              <a:rPr lang="en-GB" dirty="0" smtClean="0"/>
              <a:t>Eighth Outline Level</a:t>
            </a:r>
          </a:p>
          <a:p>
            <a:pPr lvl="4"/>
            <a:r>
              <a:rPr lang="en-GB" dirty="0"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rot="10800000" flipV="1">
            <a:off x="5000628" y="6632534"/>
            <a:ext cx="3214710" cy="153888"/>
          </a:xfrm>
          <a:prstGeom prst="rect">
            <a:avLst/>
          </a:prstGeom>
          <a:noFill/>
          <a:ln w="21600">
            <a:noFill/>
            <a:round/>
            <a:headEnd/>
            <a:tailEnd/>
          </a:ln>
          <a:effectLst/>
        </p:spPr>
        <p:txBody>
          <a:bodyPr wrap="squar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000" dirty="0">
                <a:solidFill>
                  <a:srgbClr val="FFFFFF"/>
                </a:solidFill>
              </a:rPr>
              <a:t>© </a:t>
            </a:r>
            <a:r>
              <a:rPr lang="en-US" sz="1000" dirty="0" smtClean="0">
                <a:solidFill>
                  <a:srgbClr val="FFFFFF"/>
                </a:solidFill>
              </a:rPr>
              <a:t>2016</a:t>
            </a:r>
            <a:r>
              <a:rPr lang="en-US" sz="1000" baseline="0" dirty="0" smtClean="0">
                <a:solidFill>
                  <a:srgbClr val="FFFFFF"/>
                </a:solidFill>
              </a:rPr>
              <a:t> </a:t>
            </a:r>
            <a:r>
              <a:rPr lang="en-US" sz="1000" baseline="0" dirty="0" smtClean="0">
                <a:solidFill>
                  <a:srgbClr val="FFFFFF"/>
                </a:solidFill>
              </a:rPr>
              <a:t>albert-learning</a:t>
            </a:r>
            <a:r>
              <a:rPr lang="en-US" sz="1000" dirty="0" smtClean="0">
                <a:solidFill>
                  <a:srgbClr val="FFFFFF"/>
                </a:solidFill>
              </a:rPr>
              <a:t>.com</a:t>
            </a:r>
            <a:endParaRPr lang="en-US" sz="10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dirty="0"/>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pic>
        <p:nvPicPr>
          <p:cNvPr id="3" name="Picture 2"/>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7687200" y="-381000"/>
            <a:ext cx="1152000" cy="1152000"/>
          </a:xfrm>
          <a:prstGeom prst="rect">
            <a:avLst/>
          </a:prstGeom>
        </p:spPr>
      </p:pic>
      <p:sp>
        <p:nvSpPr>
          <p:cNvPr id="4" name="TextBox 3"/>
          <p:cNvSpPr txBox="1"/>
          <p:nvPr userDrawn="1"/>
        </p:nvSpPr>
        <p:spPr>
          <a:xfrm>
            <a:off x="945025" y="39469"/>
            <a:ext cx="2510174" cy="646331"/>
          </a:xfrm>
          <a:prstGeom prst="rect">
            <a:avLst/>
          </a:prstGeom>
          <a:noFill/>
        </p:spPr>
        <p:txBody>
          <a:bodyPr wrap="non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solidFill>
                  <a:schemeClr val="bg1"/>
                </a:solidFill>
              </a:rPr>
              <a:t>TOEIC Short Talks 15</a:t>
            </a:r>
            <a:endParaRPr lang="en-GB" b="1" dirty="0" smtClean="0">
              <a:solidFill>
                <a:schemeClr val="bg1"/>
              </a:solidFill>
            </a:endParaRPr>
          </a:p>
          <a:p>
            <a:endParaRPr lang="en-GB"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3" Type="http://schemas.openxmlformats.org/officeDocument/2006/relationships/hyperlink" Target="http://www.wheresjenny.com/catalogue/audio/TOEIC%20Short%20talks/ST%20ex%2016/ST%2016.9.mp3" TargetMode="External"/><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85800" y="2130425"/>
            <a:ext cx="7772400" cy="1470025"/>
          </a:xfrm>
          <a:prstGeom prst="rect">
            <a:avLst/>
          </a:prstGeom>
        </p:spPr>
        <p:txBody>
          <a:bodyPr/>
          <a:lstStyle/>
          <a:p>
            <a:pPr marL="2057400" marR="0" lvl="0" indent="-228600" algn="just" defTabSz="457200" rtl="0" eaLnBrk="0" fontAlgn="base" latinLnBrk="0" hangingPunct="0">
              <a:lnSpc>
                <a:spcPct val="90000"/>
              </a:lnSpc>
              <a:spcBef>
                <a:spcPct val="0"/>
              </a:spcBef>
              <a:spcAft>
                <a:spcPct val="0"/>
              </a:spcAft>
              <a:buClr>
                <a:srgbClr val="000000"/>
              </a:buClr>
              <a:buSzPct val="100000"/>
              <a:buFont typeface="Times New Roman" pitchFamily="16" charset="0"/>
              <a:buNone/>
              <a:tabLst/>
              <a:defRPr/>
            </a:pPr>
            <a:r>
              <a:rPr kumimoji="0" lang="en-IN" sz="6000" b="1" i="0" u="none" strike="noStrike" kern="0" cap="none" spc="0" normalizeH="0" baseline="0" noProof="0" dirty="0" smtClean="0">
                <a:ln>
                  <a:noFill/>
                </a:ln>
                <a:solidFill>
                  <a:srgbClr val="7889FB"/>
                </a:solidFill>
                <a:effectLst/>
                <a:uLnTx/>
                <a:uFillTx/>
                <a:latin typeface="+mj-lt"/>
                <a:ea typeface="+mj-ea"/>
                <a:cs typeface="+mj-cs"/>
              </a:rPr>
              <a:t>   TOEIC</a:t>
            </a:r>
            <a:endParaRPr kumimoji="0" lang="en-IN" sz="6000" b="1" i="0" u="none" strike="noStrike" kern="0" cap="none" spc="0" normalizeH="0" baseline="0" noProof="0" dirty="0">
              <a:ln>
                <a:noFill/>
              </a:ln>
              <a:solidFill>
                <a:srgbClr val="7889FB"/>
              </a:solidFill>
              <a:effectLst/>
              <a:uLnTx/>
              <a:uFillTx/>
              <a:latin typeface="+mj-lt"/>
              <a:ea typeface="+mj-ea"/>
              <a:cs typeface="+mj-cs"/>
            </a:endParaRPr>
          </a:p>
        </p:txBody>
      </p:sp>
      <p:sp>
        <p:nvSpPr>
          <p:cNvPr id="3" name="Subtitle 2"/>
          <p:cNvSpPr txBox="1">
            <a:spLocks/>
          </p:cNvSpPr>
          <p:nvPr/>
        </p:nvSpPr>
        <p:spPr>
          <a:xfrm>
            <a:off x="1371600" y="3886200"/>
            <a:ext cx="6400800" cy="1752600"/>
          </a:xfrm>
          <a:prstGeom prst="rect">
            <a:avLst/>
          </a:prstGeom>
        </p:spPr>
        <p:txBody>
          <a:bodyPr/>
          <a:lstStyle/>
          <a:p>
            <a:pPr marL="161925" marR="0" lvl="0" indent="-161925" algn="l" defTabSz="457200" rtl="0" eaLnBrk="0" fontAlgn="base" latinLnBrk="0" hangingPunct="0">
              <a:lnSpc>
                <a:spcPct val="100000"/>
              </a:lnSpc>
              <a:spcBef>
                <a:spcPts val="400"/>
              </a:spcBef>
              <a:spcAft>
                <a:spcPct val="0"/>
              </a:spcAft>
              <a:buClr>
                <a:srgbClr val="7889FB"/>
              </a:buClr>
              <a:buSzPct val="110000"/>
              <a:tabLst/>
              <a:defRPr/>
            </a:pPr>
            <a:r>
              <a:rPr kumimoji="0" lang="en-IN" sz="6000" b="0" i="0" u="none" strike="noStrike" kern="0" cap="none" spc="0" normalizeH="0" baseline="0" noProof="0" dirty="0" smtClean="0">
                <a:ln>
                  <a:noFill/>
                </a:ln>
                <a:solidFill>
                  <a:srgbClr val="000000"/>
                </a:solidFill>
                <a:effectLst/>
                <a:uLnTx/>
                <a:uFillTx/>
                <a:latin typeface="+mn-lt"/>
                <a:ea typeface="+mn-ea"/>
                <a:cs typeface="+mn-cs"/>
              </a:rPr>
              <a:t>      Short talks</a:t>
            </a:r>
            <a:endParaRPr kumimoji="0" lang="en-IN" sz="6000" b="0" i="0" u="none" strike="noStrike" kern="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400" y="1419285"/>
            <a:ext cx="7086600" cy="4524315"/>
          </a:xfrm>
          <a:prstGeom prst="rect">
            <a:avLst/>
          </a:prstGeom>
          <a:noFill/>
        </p:spPr>
        <p:txBody>
          <a:bodyPr wrap="square" rtlCol="0">
            <a:spAutoFit/>
          </a:bodyPr>
          <a:lstStyle/>
          <a:p>
            <a:r>
              <a:rPr lang="en-US" sz="1600" dirty="0"/>
              <a:t>1). What position does the speaker currently hold?</a:t>
            </a:r>
          </a:p>
          <a:p>
            <a:r>
              <a:rPr lang="en-US" sz="1600" dirty="0"/>
              <a:t> Executive vice president</a:t>
            </a:r>
          </a:p>
          <a:p>
            <a:r>
              <a:rPr lang="en-US" sz="1600" dirty="0"/>
              <a:t> Software engineer</a:t>
            </a:r>
          </a:p>
          <a:p>
            <a:r>
              <a:rPr lang="en-US" sz="1600" dirty="0"/>
              <a:t> CEO</a:t>
            </a:r>
          </a:p>
          <a:p>
            <a:r>
              <a:rPr lang="en-US" sz="1600" dirty="0"/>
              <a:t> Department head</a:t>
            </a:r>
          </a:p>
          <a:p>
            <a:r>
              <a:rPr lang="en-US" sz="1600" dirty="0" smtClean="0"/>
              <a:t/>
            </a:r>
            <a:br>
              <a:rPr lang="en-US" sz="1600" dirty="0" smtClean="0"/>
            </a:br>
            <a:r>
              <a:rPr lang="en-US" sz="1600" dirty="0"/>
              <a:t>2). When did Quinn Constantine start working for the company?</a:t>
            </a:r>
          </a:p>
          <a:p>
            <a:r>
              <a:rPr lang="en-US" sz="1600" dirty="0"/>
              <a:t> When he was in high school</a:t>
            </a:r>
          </a:p>
          <a:p>
            <a:r>
              <a:rPr lang="en-US" sz="1600" dirty="0"/>
              <a:t> About five years ago</a:t>
            </a:r>
          </a:p>
          <a:p>
            <a:r>
              <a:rPr lang="en-US" sz="1600" dirty="0"/>
              <a:t> Immediately after college</a:t>
            </a:r>
          </a:p>
          <a:p>
            <a:r>
              <a:rPr lang="en-US" sz="1600" dirty="0"/>
              <a:t> In 1985</a:t>
            </a:r>
          </a:p>
          <a:p>
            <a:r>
              <a:rPr lang="en-US" sz="1600" dirty="0" smtClean="0"/>
              <a:t/>
            </a:r>
            <a:br>
              <a:rPr lang="en-US" sz="1600" dirty="0" smtClean="0"/>
            </a:br>
            <a:r>
              <a:rPr lang="en-US" sz="1600" dirty="0"/>
              <a:t>3). What is implied about Quinn Constantine?</a:t>
            </a:r>
          </a:p>
          <a:p>
            <a:r>
              <a:rPr lang="en-US" sz="1600" dirty="0"/>
              <a:t> He has been criticized</a:t>
            </a:r>
          </a:p>
          <a:p>
            <a:r>
              <a:rPr lang="en-US" sz="1600" dirty="0"/>
              <a:t> He is ready to be CEO</a:t>
            </a:r>
          </a:p>
          <a:p>
            <a:r>
              <a:rPr lang="en-US" sz="1600" dirty="0"/>
              <a:t> He works too hard</a:t>
            </a:r>
          </a:p>
          <a:p>
            <a:r>
              <a:rPr lang="en-US" sz="1600" dirty="0"/>
              <a:t> He will make changes</a:t>
            </a:r>
          </a:p>
          <a:p>
            <a:endParaRPr lang="en-US" sz="16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400" y="1419285"/>
            <a:ext cx="7086600" cy="4524315"/>
          </a:xfrm>
          <a:prstGeom prst="rect">
            <a:avLst/>
          </a:prstGeom>
          <a:noFill/>
        </p:spPr>
        <p:txBody>
          <a:bodyPr wrap="square" rtlCol="0">
            <a:spAutoFit/>
          </a:bodyPr>
          <a:lstStyle/>
          <a:p>
            <a:r>
              <a:rPr lang="en-US" sz="1600" dirty="0"/>
              <a:t>1). What position does the speaker currently hold?</a:t>
            </a:r>
          </a:p>
          <a:p>
            <a:r>
              <a:rPr lang="en-US" sz="1600" dirty="0"/>
              <a:t> Executive vice president</a:t>
            </a:r>
          </a:p>
          <a:p>
            <a:r>
              <a:rPr lang="en-US" sz="1600" dirty="0"/>
              <a:t> Software engineer</a:t>
            </a:r>
          </a:p>
          <a:p>
            <a:r>
              <a:rPr lang="en-US" sz="1600" dirty="0"/>
              <a:t> </a:t>
            </a:r>
            <a:r>
              <a:rPr lang="en-US" sz="1600" b="1" dirty="0"/>
              <a:t>CEO</a:t>
            </a:r>
          </a:p>
          <a:p>
            <a:r>
              <a:rPr lang="en-US" sz="1600" dirty="0"/>
              <a:t> Department head</a:t>
            </a:r>
          </a:p>
          <a:p>
            <a:r>
              <a:rPr lang="en-US" sz="1600" dirty="0" smtClean="0"/>
              <a:t/>
            </a:r>
            <a:br>
              <a:rPr lang="en-US" sz="1600" dirty="0" smtClean="0"/>
            </a:br>
            <a:r>
              <a:rPr lang="en-US" sz="1600" dirty="0"/>
              <a:t>2). When did Quinn Constantine start working for the company?</a:t>
            </a:r>
          </a:p>
          <a:p>
            <a:r>
              <a:rPr lang="en-US" sz="1600" dirty="0"/>
              <a:t> When he was in high school</a:t>
            </a:r>
          </a:p>
          <a:p>
            <a:r>
              <a:rPr lang="en-US" sz="1600" dirty="0"/>
              <a:t> About five years ago</a:t>
            </a:r>
          </a:p>
          <a:p>
            <a:r>
              <a:rPr lang="en-US" sz="1600" dirty="0"/>
              <a:t> </a:t>
            </a:r>
            <a:r>
              <a:rPr lang="en-US" sz="1600" b="1" dirty="0"/>
              <a:t>Immediately after college</a:t>
            </a:r>
          </a:p>
          <a:p>
            <a:r>
              <a:rPr lang="en-US" sz="1600" dirty="0"/>
              <a:t> In 1985</a:t>
            </a:r>
          </a:p>
          <a:p>
            <a:r>
              <a:rPr lang="en-US" sz="1600" dirty="0" smtClean="0"/>
              <a:t/>
            </a:r>
            <a:br>
              <a:rPr lang="en-US" sz="1600" dirty="0" smtClean="0"/>
            </a:br>
            <a:r>
              <a:rPr lang="en-US" sz="1600" dirty="0"/>
              <a:t>3). What is implied about Quinn Constantine?</a:t>
            </a:r>
          </a:p>
          <a:p>
            <a:r>
              <a:rPr lang="en-US" sz="1600" dirty="0"/>
              <a:t> </a:t>
            </a:r>
            <a:r>
              <a:rPr lang="en-US" sz="1600" b="1" dirty="0"/>
              <a:t>He has been criticized</a:t>
            </a:r>
          </a:p>
          <a:p>
            <a:r>
              <a:rPr lang="en-US" sz="1600" dirty="0"/>
              <a:t> He is ready to be CEO</a:t>
            </a:r>
          </a:p>
          <a:p>
            <a:r>
              <a:rPr lang="en-US" sz="1600" dirty="0"/>
              <a:t> He works too hard</a:t>
            </a:r>
          </a:p>
          <a:p>
            <a:r>
              <a:rPr lang="en-US" sz="1600" dirty="0"/>
              <a:t> He will make changes</a:t>
            </a:r>
          </a:p>
          <a:p>
            <a:endParaRPr lang="en-US" sz="16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90600" y="1600200"/>
            <a:ext cx="7543800" cy="4770537"/>
          </a:xfrm>
          <a:prstGeom prst="rect">
            <a:avLst/>
          </a:prstGeom>
          <a:noFill/>
        </p:spPr>
        <p:txBody>
          <a:bodyPr wrap="square" rtlCol="0">
            <a:spAutoFit/>
          </a:bodyPr>
          <a:lstStyle/>
          <a:p>
            <a:r>
              <a:rPr lang="en-US" sz="1600" dirty="0"/>
              <a:t>1). What is being advertised?</a:t>
            </a:r>
          </a:p>
          <a:p>
            <a:r>
              <a:rPr lang="en-US" sz="1600" dirty="0"/>
              <a:t> Discount tickets</a:t>
            </a:r>
          </a:p>
          <a:p>
            <a:r>
              <a:rPr lang="en-US" sz="1600" dirty="0"/>
              <a:t> A new machine</a:t>
            </a:r>
          </a:p>
          <a:p>
            <a:r>
              <a:rPr lang="en-US" sz="1600" dirty="0"/>
              <a:t> A vacation </a:t>
            </a:r>
            <a:r>
              <a:rPr lang="en-US" sz="1600" dirty="0" smtClean="0"/>
              <a:t>resort</a:t>
            </a:r>
          </a:p>
          <a:p>
            <a:r>
              <a:rPr lang="en-US" sz="1600" dirty="0" smtClean="0"/>
              <a:t>	</a:t>
            </a:r>
            <a:endParaRPr lang="en-US" sz="1600" dirty="0"/>
          </a:p>
          <a:p>
            <a:r>
              <a:rPr lang="en-US" sz="1600" dirty="0"/>
              <a:t> An innovative seat</a:t>
            </a:r>
          </a:p>
          <a:p>
            <a:r>
              <a:rPr lang="en-US" sz="1600" dirty="0" smtClean="0"/>
              <a:t/>
            </a:r>
            <a:br>
              <a:rPr lang="en-US" sz="1600" dirty="0" smtClean="0"/>
            </a:br>
            <a:r>
              <a:rPr lang="en-US" sz="1600" dirty="0"/>
              <a:t>2). What does the speaker urge listeners to do?</a:t>
            </a:r>
          </a:p>
          <a:p>
            <a:r>
              <a:rPr lang="en-US" sz="1600" dirty="0"/>
              <a:t> Send a check</a:t>
            </a:r>
          </a:p>
          <a:p>
            <a:r>
              <a:rPr lang="en-US" sz="1600" dirty="0"/>
              <a:t> Go to the store</a:t>
            </a:r>
          </a:p>
          <a:p>
            <a:r>
              <a:rPr lang="en-US" sz="1600" dirty="0"/>
              <a:t> Make a telephone call</a:t>
            </a:r>
          </a:p>
          <a:p>
            <a:r>
              <a:rPr lang="en-US" sz="1600" dirty="0"/>
              <a:t> Buy online</a:t>
            </a:r>
          </a:p>
          <a:p>
            <a:r>
              <a:rPr lang="en-US" sz="1600" dirty="0" smtClean="0"/>
              <a:t/>
            </a:r>
            <a:br>
              <a:rPr lang="en-US" sz="1600" dirty="0" smtClean="0"/>
            </a:br>
            <a:r>
              <a:rPr lang="en-US" sz="1600" dirty="0"/>
              <a:t>3). How can listeners receive a free gift?</a:t>
            </a:r>
          </a:p>
          <a:p>
            <a:r>
              <a:rPr lang="en-US" sz="1600" dirty="0"/>
              <a:t> By paying extra</a:t>
            </a:r>
          </a:p>
          <a:p>
            <a:r>
              <a:rPr lang="en-US" sz="1600" dirty="0"/>
              <a:t> By calling soon</a:t>
            </a:r>
          </a:p>
          <a:p>
            <a:r>
              <a:rPr lang="en-US" sz="1600" dirty="0"/>
              <a:t> By recommending friends</a:t>
            </a:r>
          </a:p>
          <a:p>
            <a:r>
              <a:rPr lang="en-US" sz="1600" dirty="0"/>
              <a:t> By using their credit card</a:t>
            </a:r>
          </a:p>
          <a:p>
            <a:endParaRPr lang="en-US" sz="16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0600" y="1600200"/>
            <a:ext cx="7543800" cy="4524315"/>
          </a:xfrm>
          <a:prstGeom prst="rect">
            <a:avLst/>
          </a:prstGeom>
          <a:noFill/>
        </p:spPr>
        <p:txBody>
          <a:bodyPr wrap="square" rtlCol="0">
            <a:spAutoFit/>
          </a:bodyPr>
          <a:lstStyle/>
          <a:p>
            <a:r>
              <a:rPr lang="en-US" sz="1600" dirty="0"/>
              <a:t>1). What is being advertised?</a:t>
            </a:r>
          </a:p>
          <a:p>
            <a:r>
              <a:rPr lang="en-US" sz="1600" dirty="0"/>
              <a:t> Discount tickets</a:t>
            </a:r>
          </a:p>
          <a:p>
            <a:r>
              <a:rPr lang="en-US" sz="1600" dirty="0"/>
              <a:t> A new machine</a:t>
            </a:r>
          </a:p>
          <a:p>
            <a:r>
              <a:rPr lang="en-US" sz="1600" dirty="0"/>
              <a:t> A vacation resort</a:t>
            </a:r>
          </a:p>
          <a:p>
            <a:r>
              <a:rPr lang="en-US" sz="1600" b="1" dirty="0"/>
              <a:t> An innovative seat</a:t>
            </a:r>
          </a:p>
          <a:p>
            <a:r>
              <a:rPr lang="en-US" sz="1600" dirty="0" smtClean="0"/>
              <a:t/>
            </a:r>
            <a:br>
              <a:rPr lang="en-US" sz="1600" dirty="0" smtClean="0"/>
            </a:br>
            <a:r>
              <a:rPr lang="en-US" sz="1600" dirty="0"/>
              <a:t>2). What does the speaker urge listeners to do?</a:t>
            </a:r>
          </a:p>
          <a:p>
            <a:r>
              <a:rPr lang="en-US" sz="1600" dirty="0"/>
              <a:t> Send a check</a:t>
            </a:r>
          </a:p>
          <a:p>
            <a:r>
              <a:rPr lang="en-US" sz="1600" dirty="0"/>
              <a:t> Go to the store</a:t>
            </a:r>
          </a:p>
          <a:p>
            <a:r>
              <a:rPr lang="en-US" sz="1600" b="1" dirty="0"/>
              <a:t> Make a telephone call</a:t>
            </a:r>
          </a:p>
          <a:p>
            <a:r>
              <a:rPr lang="en-US" sz="1600" dirty="0"/>
              <a:t> Buy online</a:t>
            </a:r>
          </a:p>
          <a:p>
            <a:r>
              <a:rPr lang="en-US" sz="1600" dirty="0" smtClean="0"/>
              <a:t/>
            </a:r>
            <a:br>
              <a:rPr lang="en-US" sz="1600" dirty="0" smtClean="0"/>
            </a:br>
            <a:r>
              <a:rPr lang="en-US" sz="1600" dirty="0"/>
              <a:t>3). How can listeners receive a free gift?</a:t>
            </a:r>
          </a:p>
          <a:p>
            <a:r>
              <a:rPr lang="en-US" sz="1600" dirty="0"/>
              <a:t> By paying extra</a:t>
            </a:r>
          </a:p>
          <a:p>
            <a:r>
              <a:rPr lang="en-US" sz="1600" b="1" dirty="0"/>
              <a:t> By calling soon</a:t>
            </a:r>
          </a:p>
          <a:p>
            <a:r>
              <a:rPr lang="en-US" sz="1600" dirty="0"/>
              <a:t> By recommending friends</a:t>
            </a:r>
          </a:p>
          <a:p>
            <a:r>
              <a:rPr lang="en-US" sz="1600" dirty="0"/>
              <a:t> By using their credit card</a:t>
            </a:r>
          </a:p>
          <a:p>
            <a:endParaRPr lang="en-US" sz="16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66800" y="1600200"/>
            <a:ext cx="6248400" cy="4524315"/>
          </a:xfrm>
          <a:prstGeom prst="rect">
            <a:avLst/>
          </a:prstGeom>
          <a:noFill/>
        </p:spPr>
        <p:txBody>
          <a:bodyPr wrap="square" rtlCol="0">
            <a:spAutoFit/>
          </a:bodyPr>
          <a:lstStyle/>
          <a:p>
            <a:r>
              <a:rPr lang="en-US" sz="1600" dirty="0"/>
              <a:t>1). Where is the speaker now?</a:t>
            </a:r>
          </a:p>
          <a:p>
            <a:r>
              <a:rPr lang="en-US" sz="1600" dirty="0"/>
              <a:t> Pittsburgh</a:t>
            </a:r>
          </a:p>
          <a:p>
            <a:r>
              <a:rPr lang="en-US" sz="1600" dirty="0"/>
              <a:t> Cleveland</a:t>
            </a:r>
          </a:p>
          <a:p>
            <a:r>
              <a:rPr lang="en-US" sz="1600" dirty="0"/>
              <a:t> Chicago</a:t>
            </a:r>
          </a:p>
          <a:p>
            <a:r>
              <a:rPr lang="en-US" sz="1600" dirty="0"/>
              <a:t> New </a:t>
            </a:r>
            <a:r>
              <a:rPr lang="en-US" sz="1600" dirty="0" smtClean="0"/>
              <a:t>York</a:t>
            </a:r>
          </a:p>
          <a:p>
            <a:r>
              <a:rPr lang="en-US" sz="1600" dirty="0" smtClean="0"/>
              <a:t/>
            </a:r>
            <a:br>
              <a:rPr lang="en-US" sz="1600" dirty="0" smtClean="0"/>
            </a:br>
            <a:r>
              <a:rPr lang="en-US" sz="1600" dirty="0"/>
              <a:t>2). Who is the speaker calling?</a:t>
            </a:r>
          </a:p>
          <a:p>
            <a:r>
              <a:rPr lang="en-US" sz="1600" dirty="0"/>
              <a:t> His wife</a:t>
            </a:r>
          </a:p>
          <a:p>
            <a:r>
              <a:rPr lang="en-US" sz="1600" dirty="0"/>
              <a:t> His secretary</a:t>
            </a:r>
          </a:p>
          <a:p>
            <a:r>
              <a:rPr lang="en-US" sz="1600" dirty="0"/>
              <a:t> His business partner</a:t>
            </a:r>
          </a:p>
          <a:p>
            <a:r>
              <a:rPr lang="en-US" sz="1600" dirty="0"/>
              <a:t> His neighbor</a:t>
            </a:r>
          </a:p>
          <a:p>
            <a:r>
              <a:rPr lang="en-US" sz="1600" dirty="0" smtClean="0"/>
              <a:t/>
            </a:r>
            <a:br>
              <a:rPr lang="en-US" sz="1600" dirty="0" smtClean="0"/>
            </a:br>
            <a:r>
              <a:rPr lang="en-US" sz="1600" dirty="0"/>
              <a:t>3). What does the speaker ask the listener to do?</a:t>
            </a:r>
          </a:p>
          <a:p>
            <a:r>
              <a:rPr lang="en-US" sz="1600" dirty="0"/>
              <a:t> Arrange a ride from the airport</a:t>
            </a:r>
          </a:p>
          <a:p>
            <a:r>
              <a:rPr lang="en-US" sz="1600" dirty="0"/>
              <a:t> Forward his phone messages</a:t>
            </a:r>
          </a:p>
          <a:p>
            <a:r>
              <a:rPr lang="en-US" sz="1600" dirty="0"/>
              <a:t> Book a new flight to Cleveland</a:t>
            </a:r>
          </a:p>
          <a:p>
            <a:r>
              <a:rPr lang="en-US" sz="1600" dirty="0"/>
              <a:t> Cancel a meeting with Mr. </a:t>
            </a:r>
            <a:r>
              <a:rPr lang="en-US" sz="1600" dirty="0" err="1"/>
              <a:t>Beckworth</a:t>
            </a:r>
            <a:endParaRPr lang="en-US" sz="1600" dirty="0"/>
          </a:p>
          <a:p>
            <a:endParaRPr lang="en-US" sz="16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1600200"/>
            <a:ext cx="6248400" cy="4524315"/>
          </a:xfrm>
          <a:prstGeom prst="rect">
            <a:avLst/>
          </a:prstGeom>
          <a:noFill/>
        </p:spPr>
        <p:txBody>
          <a:bodyPr wrap="square" rtlCol="0">
            <a:spAutoFit/>
          </a:bodyPr>
          <a:lstStyle/>
          <a:p>
            <a:r>
              <a:rPr lang="en-US" sz="1600" dirty="0"/>
              <a:t>1). Where is the speaker now?</a:t>
            </a:r>
          </a:p>
          <a:p>
            <a:r>
              <a:rPr lang="en-US" sz="1600" b="1" dirty="0"/>
              <a:t> Pittsburgh</a:t>
            </a:r>
          </a:p>
          <a:p>
            <a:r>
              <a:rPr lang="en-US" sz="1600" dirty="0"/>
              <a:t> Cleveland</a:t>
            </a:r>
          </a:p>
          <a:p>
            <a:r>
              <a:rPr lang="en-US" sz="1600" dirty="0"/>
              <a:t> Chicago</a:t>
            </a:r>
          </a:p>
          <a:p>
            <a:r>
              <a:rPr lang="en-US" sz="1600" dirty="0"/>
              <a:t> New York</a:t>
            </a:r>
          </a:p>
          <a:p>
            <a:r>
              <a:rPr lang="en-US" sz="1600" dirty="0" smtClean="0"/>
              <a:t/>
            </a:r>
            <a:br>
              <a:rPr lang="en-US" sz="1600" dirty="0" smtClean="0"/>
            </a:br>
            <a:r>
              <a:rPr lang="en-US" sz="1600" dirty="0"/>
              <a:t>2). Who is the speaker calling?</a:t>
            </a:r>
          </a:p>
          <a:p>
            <a:r>
              <a:rPr lang="en-US" sz="1600" dirty="0"/>
              <a:t> His wife</a:t>
            </a:r>
          </a:p>
          <a:p>
            <a:r>
              <a:rPr lang="en-US" sz="1600" dirty="0"/>
              <a:t> </a:t>
            </a:r>
            <a:r>
              <a:rPr lang="en-US" sz="1600" b="1" dirty="0"/>
              <a:t>His secretary</a:t>
            </a:r>
          </a:p>
          <a:p>
            <a:r>
              <a:rPr lang="en-US" sz="1600" dirty="0"/>
              <a:t> His business partner</a:t>
            </a:r>
          </a:p>
          <a:p>
            <a:r>
              <a:rPr lang="en-US" sz="1600" dirty="0"/>
              <a:t> His neighbor</a:t>
            </a:r>
          </a:p>
          <a:p>
            <a:r>
              <a:rPr lang="en-US" sz="1600" dirty="0" smtClean="0"/>
              <a:t/>
            </a:r>
            <a:br>
              <a:rPr lang="en-US" sz="1600" dirty="0" smtClean="0"/>
            </a:br>
            <a:r>
              <a:rPr lang="en-US" sz="1600" dirty="0"/>
              <a:t>3). What does the speaker ask the listener to do?</a:t>
            </a:r>
          </a:p>
          <a:p>
            <a:r>
              <a:rPr lang="en-US" sz="1600" dirty="0"/>
              <a:t> Arrange a ride from the airport</a:t>
            </a:r>
          </a:p>
          <a:p>
            <a:r>
              <a:rPr lang="en-US" sz="1600" dirty="0"/>
              <a:t> Forward his phone messages</a:t>
            </a:r>
          </a:p>
          <a:p>
            <a:r>
              <a:rPr lang="en-US" sz="1600" dirty="0"/>
              <a:t> </a:t>
            </a:r>
            <a:r>
              <a:rPr lang="en-US" sz="1600" b="1" dirty="0"/>
              <a:t>Book a new flight to Cleveland</a:t>
            </a:r>
          </a:p>
          <a:p>
            <a:r>
              <a:rPr lang="en-US" sz="1600" dirty="0"/>
              <a:t> Cancel a meeting with Mr. </a:t>
            </a:r>
            <a:r>
              <a:rPr lang="en-US" sz="1600" dirty="0" err="1"/>
              <a:t>Beckworth</a:t>
            </a:r>
            <a:endParaRPr lang="en-US" sz="1600" dirty="0"/>
          </a:p>
          <a:p>
            <a:endParaRPr lang="en-US" sz="16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66800" y="1447800"/>
            <a:ext cx="7162800" cy="4524315"/>
          </a:xfrm>
          <a:prstGeom prst="rect">
            <a:avLst/>
          </a:prstGeom>
          <a:noFill/>
        </p:spPr>
        <p:txBody>
          <a:bodyPr wrap="square" rtlCol="0">
            <a:spAutoFit/>
          </a:bodyPr>
          <a:lstStyle/>
          <a:p>
            <a:r>
              <a:rPr lang="en-US" sz="1600" dirty="0"/>
              <a:t>1). Who is the intended audience?</a:t>
            </a:r>
          </a:p>
          <a:p>
            <a:r>
              <a:rPr lang="en-US" sz="1600" dirty="0"/>
              <a:t> Doctors</a:t>
            </a:r>
          </a:p>
          <a:p>
            <a:r>
              <a:rPr lang="en-US" sz="1600" dirty="0"/>
              <a:t> Managers</a:t>
            </a:r>
          </a:p>
          <a:p>
            <a:r>
              <a:rPr lang="en-US" sz="1600" dirty="0"/>
              <a:t> Reporters</a:t>
            </a:r>
          </a:p>
          <a:p>
            <a:r>
              <a:rPr lang="en-US" sz="1600" dirty="0"/>
              <a:t> </a:t>
            </a:r>
            <a:r>
              <a:rPr lang="en-US" sz="1600" dirty="0" smtClean="0"/>
              <a:t>Employees</a:t>
            </a:r>
          </a:p>
          <a:p>
            <a:r>
              <a:rPr lang="en-US" sz="1600" dirty="0" smtClean="0"/>
              <a:t/>
            </a:r>
            <a:br>
              <a:rPr lang="en-US" sz="1600" dirty="0" smtClean="0"/>
            </a:br>
            <a:r>
              <a:rPr lang="en-US" sz="1600" dirty="0"/>
              <a:t>2). What is being announced?</a:t>
            </a:r>
          </a:p>
          <a:p>
            <a:r>
              <a:rPr lang="en-US" sz="1600" dirty="0"/>
              <a:t> A company record</a:t>
            </a:r>
          </a:p>
          <a:p>
            <a:r>
              <a:rPr lang="en-US" sz="1600" dirty="0"/>
              <a:t> A business obligation</a:t>
            </a:r>
          </a:p>
          <a:p>
            <a:r>
              <a:rPr lang="en-US" sz="1600" dirty="0"/>
              <a:t> A volunteer opportunity</a:t>
            </a:r>
          </a:p>
          <a:p>
            <a:r>
              <a:rPr lang="en-US" sz="1600" dirty="0"/>
              <a:t> An entertainment event</a:t>
            </a:r>
          </a:p>
          <a:p>
            <a:r>
              <a:rPr lang="en-US" sz="1600" dirty="0" smtClean="0"/>
              <a:t/>
            </a:r>
            <a:br>
              <a:rPr lang="en-US" sz="1600" dirty="0" smtClean="0"/>
            </a:br>
            <a:r>
              <a:rPr lang="en-US" sz="1600" dirty="0"/>
              <a:t>3). What should listeners do if they cannot donate blood on Thursday?</a:t>
            </a:r>
          </a:p>
          <a:p>
            <a:r>
              <a:rPr lang="en-US" sz="1600" dirty="0"/>
              <a:t> Fill out a form</a:t>
            </a:r>
          </a:p>
          <a:p>
            <a:r>
              <a:rPr lang="en-US" sz="1600" dirty="0"/>
              <a:t> Drive to the blood bank</a:t>
            </a:r>
          </a:p>
          <a:p>
            <a:r>
              <a:rPr lang="en-US" sz="1600" dirty="0"/>
              <a:t> Check with their supervisor</a:t>
            </a:r>
          </a:p>
          <a:p>
            <a:r>
              <a:rPr lang="en-US" sz="1600" dirty="0"/>
              <a:t> Donate on Friday</a:t>
            </a:r>
          </a:p>
          <a:p>
            <a:endParaRPr lang="en-US" sz="16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1447800"/>
            <a:ext cx="7162800" cy="4524315"/>
          </a:xfrm>
          <a:prstGeom prst="rect">
            <a:avLst/>
          </a:prstGeom>
          <a:noFill/>
        </p:spPr>
        <p:txBody>
          <a:bodyPr wrap="square" rtlCol="0">
            <a:spAutoFit/>
          </a:bodyPr>
          <a:lstStyle/>
          <a:p>
            <a:r>
              <a:rPr lang="en-US" sz="1600" dirty="0"/>
              <a:t>1). Who is the intended audience?</a:t>
            </a:r>
          </a:p>
          <a:p>
            <a:r>
              <a:rPr lang="en-US" sz="1600" dirty="0"/>
              <a:t> Doctors</a:t>
            </a:r>
          </a:p>
          <a:p>
            <a:r>
              <a:rPr lang="en-US" sz="1600" dirty="0"/>
              <a:t> Managers</a:t>
            </a:r>
          </a:p>
          <a:p>
            <a:r>
              <a:rPr lang="en-US" sz="1600" dirty="0"/>
              <a:t> Reporters</a:t>
            </a:r>
          </a:p>
          <a:p>
            <a:r>
              <a:rPr lang="en-US" sz="1600" dirty="0"/>
              <a:t> </a:t>
            </a:r>
            <a:r>
              <a:rPr lang="en-US" sz="1600" b="1" dirty="0"/>
              <a:t>Employees</a:t>
            </a:r>
          </a:p>
          <a:p>
            <a:r>
              <a:rPr lang="en-US" sz="1600" dirty="0" smtClean="0"/>
              <a:t/>
            </a:r>
            <a:br>
              <a:rPr lang="en-US" sz="1600" dirty="0" smtClean="0"/>
            </a:br>
            <a:r>
              <a:rPr lang="en-US" sz="1600" dirty="0"/>
              <a:t>2). What is being announced?</a:t>
            </a:r>
          </a:p>
          <a:p>
            <a:r>
              <a:rPr lang="en-US" sz="1600" dirty="0"/>
              <a:t> A company record</a:t>
            </a:r>
          </a:p>
          <a:p>
            <a:r>
              <a:rPr lang="en-US" sz="1600" dirty="0"/>
              <a:t> A business obligation</a:t>
            </a:r>
          </a:p>
          <a:p>
            <a:r>
              <a:rPr lang="en-US" sz="1600" b="1" dirty="0"/>
              <a:t> A volunteer opportunity</a:t>
            </a:r>
          </a:p>
          <a:p>
            <a:r>
              <a:rPr lang="en-US" sz="1600" dirty="0"/>
              <a:t> An entertainment event</a:t>
            </a:r>
          </a:p>
          <a:p>
            <a:r>
              <a:rPr lang="en-US" sz="1600" dirty="0" smtClean="0"/>
              <a:t/>
            </a:r>
            <a:br>
              <a:rPr lang="en-US" sz="1600" dirty="0" smtClean="0"/>
            </a:br>
            <a:r>
              <a:rPr lang="en-US" sz="1600" dirty="0"/>
              <a:t>3). What should listeners do if they cannot donate blood on Thursday?</a:t>
            </a:r>
          </a:p>
          <a:p>
            <a:r>
              <a:rPr lang="en-US" sz="1600" dirty="0"/>
              <a:t> Fill out a form</a:t>
            </a:r>
          </a:p>
          <a:p>
            <a:r>
              <a:rPr lang="en-US" sz="1600" dirty="0"/>
              <a:t> Drive to the blood bank</a:t>
            </a:r>
          </a:p>
          <a:p>
            <a:r>
              <a:rPr lang="en-US" sz="1600" dirty="0"/>
              <a:t> </a:t>
            </a:r>
            <a:r>
              <a:rPr lang="en-US" sz="1600" b="1" dirty="0"/>
              <a:t>Check with their supervisor</a:t>
            </a:r>
          </a:p>
          <a:p>
            <a:r>
              <a:rPr lang="en-US" sz="1600" dirty="0"/>
              <a:t> Donate on Friday</a:t>
            </a:r>
          </a:p>
          <a:p>
            <a:endParaRPr lang="en-US" sz="16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43000" y="1600200"/>
            <a:ext cx="7620000" cy="5016758"/>
          </a:xfrm>
          <a:prstGeom prst="rect">
            <a:avLst/>
          </a:prstGeom>
          <a:noFill/>
        </p:spPr>
        <p:txBody>
          <a:bodyPr wrap="square" rtlCol="0">
            <a:spAutoFit/>
          </a:bodyPr>
          <a:lstStyle/>
          <a:p>
            <a:r>
              <a:rPr lang="en-US" sz="1600" dirty="0"/>
              <a:t>1). Who is the speaker?</a:t>
            </a:r>
          </a:p>
          <a:p>
            <a:r>
              <a:rPr lang="en-US" sz="1600" dirty="0"/>
              <a:t> An architect</a:t>
            </a:r>
          </a:p>
          <a:p>
            <a:r>
              <a:rPr lang="en-US" sz="1600" dirty="0"/>
              <a:t> An entrepreneur</a:t>
            </a:r>
          </a:p>
          <a:p>
            <a:r>
              <a:rPr lang="en-US" sz="1600" dirty="0"/>
              <a:t> An engineer</a:t>
            </a:r>
          </a:p>
          <a:p>
            <a:r>
              <a:rPr lang="en-US" sz="1600" dirty="0"/>
              <a:t> A </a:t>
            </a:r>
            <a:r>
              <a:rPr lang="en-US" sz="1600" dirty="0" smtClean="0"/>
              <a:t>banker</a:t>
            </a:r>
          </a:p>
          <a:p>
            <a:endParaRPr lang="en-US" sz="1600" u="sng" dirty="0">
              <a:hlinkClick r:id="rId3"/>
            </a:endParaRPr>
          </a:p>
          <a:p>
            <a:r>
              <a:rPr lang="en-US" sz="1600" dirty="0" smtClean="0"/>
              <a:t/>
            </a:r>
            <a:br>
              <a:rPr lang="en-US" sz="1600" dirty="0" smtClean="0"/>
            </a:br>
            <a:r>
              <a:rPr lang="en-US" sz="1600" dirty="0"/>
              <a:t>2). How many start-up companies has the speaker formed?</a:t>
            </a:r>
          </a:p>
          <a:p>
            <a:r>
              <a:rPr lang="en-US" sz="1600" dirty="0"/>
              <a:t> Five</a:t>
            </a:r>
          </a:p>
          <a:p>
            <a:r>
              <a:rPr lang="en-US" sz="1600" dirty="0"/>
              <a:t> Six</a:t>
            </a:r>
          </a:p>
          <a:p>
            <a:r>
              <a:rPr lang="en-US" sz="1600" dirty="0"/>
              <a:t> Twelve</a:t>
            </a:r>
          </a:p>
          <a:p>
            <a:r>
              <a:rPr lang="en-US" sz="1600" dirty="0"/>
              <a:t> Thirteen</a:t>
            </a:r>
          </a:p>
          <a:p>
            <a:r>
              <a:rPr lang="en-US" sz="1600" dirty="0" smtClean="0"/>
              <a:t/>
            </a:r>
            <a:br>
              <a:rPr lang="en-US" sz="1600" dirty="0" smtClean="0"/>
            </a:br>
            <a:r>
              <a:rPr lang="en-US" sz="1600" dirty="0"/>
              <a:t>3). What does the speaker say about his future?</a:t>
            </a:r>
          </a:p>
          <a:p>
            <a:r>
              <a:rPr lang="en-US" sz="1600" dirty="0"/>
              <a:t> He is ready to retire.</a:t>
            </a:r>
          </a:p>
          <a:p>
            <a:r>
              <a:rPr lang="en-US" sz="1600" dirty="0"/>
              <a:t> He is going to sell his assets.</a:t>
            </a:r>
          </a:p>
          <a:p>
            <a:r>
              <a:rPr lang="en-US" sz="1600" dirty="0"/>
              <a:t> He will work for five more years.</a:t>
            </a:r>
          </a:p>
          <a:p>
            <a:r>
              <a:rPr lang="en-US" sz="1600" dirty="0"/>
              <a:t> He will remain in the same job.</a:t>
            </a:r>
          </a:p>
          <a:p>
            <a:r>
              <a:rPr lang="en-US" sz="1600" dirty="0" smtClean="0"/>
              <a:t/>
            </a:r>
            <a:br>
              <a:rPr lang="en-US" sz="1600" dirty="0" smtClean="0"/>
            </a:br>
            <a:endParaRPr lang="en-US" sz="16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0" y="1600200"/>
            <a:ext cx="7620000" cy="4770537"/>
          </a:xfrm>
          <a:prstGeom prst="rect">
            <a:avLst/>
          </a:prstGeom>
          <a:noFill/>
        </p:spPr>
        <p:txBody>
          <a:bodyPr wrap="square" rtlCol="0">
            <a:spAutoFit/>
          </a:bodyPr>
          <a:lstStyle/>
          <a:p>
            <a:r>
              <a:rPr lang="en-US" sz="1600" dirty="0"/>
              <a:t>1). Who is the speaker?</a:t>
            </a:r>
          </a:p>
          <a:p>
            <a:r>
              <a:rPr lang="en-US" sz="1600" dirty="0"/>
              <a:t> An architect</a:t>
            </a:r>
          </a:p>
          <a:p>
            <a:r>
              <a:rPr lang="en-US" sz="1600" dirty="0"/>
              <a:t> </a:t>
            </a:r>
            <a:r>
              <a:rPr lang="en-US" sz="1600" b="1" dirty="0"/>
              <a:t>An entrepreneur</a:t>
            </a:r>
          </a:p>
          <a:p>
            <a:r>
              <a:rPr lang="en-US" sz="1600" dirty="0"/>
              <a:t> An engineer</a:t>
            </a:r>
          </a:p>
          <a:p>
            <a:r>
              <a:rPr lang="en-US" sz="1600" dirty="0"/>
              <a:t> A banker</a:t>
            </a:r>
          </a:p>
          <a:p>
            <a:r>
              <a:rPr lang="en-US" sz="1600" dirty="0" smtClean="0"/>
              <a:t/>
            </a:r>
            <a:br>
              <a:rPr lang="en-US" sz="1600" dirty="0" smtClean="0"/>
            </a:br>
            <a:r>
              <a:rPr lang="en-US" sz="1600" dirty="0"/>
              <a:t>2). How many start-up companies has the speaker formed?</a:t>
            </a:r>
          </a:p>
          <a:p>
            <a:r>
              <a:rPr lang="en-US" sz="1600" dirty="0"/>
              <a:t> Five</a:t>
            </a:r>
          </a:p>
          <a:p>
            <a:r>
              <a:rPr lang="en-US" sz="1600" dirty="0"/>
              <a:t> Six</a:t>
            </a:r>
          </a:p>
          <a:p>
            <a:r>
              <a:rPr lang="en-US" sz="1600" dirty="0"/>
              <a:t> </a:t>
            </a:r>
            <a:r>
              <a:rPr lang="en-US" sz="1600" b="1" dirty="0"/>
              <a:t>Twelve</a:t>
            </a:r>
          </a:p>
          <a:p>
            <a:r>
              <a:rPr lang="en-US" sz="1600" dirty="0"/>
              <a:t> Thirteen</a:t>
            </a:r>
          </a:p>
          <a:p>
            <a:r>
              <a:rPr lang="en-US" sz="1600" dirty="0" smtClean="0"/>
              <a:t/>
            </a:r>
            <a:br>
              <a:rPr lang="en-US" sz="1600" dirty="0" smtClean="0"/>
            </a:br>
            <a:r>
              <a:rPr lang="en-US" sz="1600" dirty="0"/>
              <a:t>3). What does the speaker say about his future?</a:t>
            </a:r>
          </a:p>
          <a:p>
            <a:r>
              <a:rPr lang="en-US" sz="1600" dirty="0"/>
              <a:t> He is ready to retire.</a:t>
            </a:r>
          </a:p>
          <a:p>
            <a:r>
              <a:rPr lang="en-US" sz="1600" dirty="0"/>
              <a:t> He is going to sell his assets.</a:t>
            </a:r>
          </a:p>
          <a:p>
            <a:r>
              <a:rPr lang="en-US" sz="1600" dirty="0"/>
              <a:t> He will work for five more years.</a:t>
            </a:r>
          </a:p>
          <a:p>
            <a:r>
              <a:rPr lang="en-US" sz="1600" dirty="0"/>
              <a:t> </a:t>
            </a:r>
            <a:r>
              <a:rPr lang="en-US" sz="1600" b="1" dirty="0"/>
              <a:t>He will remain in the same job.</a:t>
            </a:r>
          </a:p>
          <a:p>
            <a:r>
              <a:rPr lang="en-US" sz="1600" dirty="0" smtClean="0"/>
              <a:t/>
            </a:r>
            <a:br>
              <a:rPr lang="en-US" sz="1600" dirty="0" smtClean="0"/>
            </a:br>
            <a:endParaRPr lang="en-US" sz="1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66800" y="1600200"/>
            <a:ext cx="7848600" cy="4524315"/>
          </a:xfrm>
          <a:prstGeom prst="rect">
            <a:avLst/>
          </a:prstGeom>
          <a:noFill/>
        </p:spPr>
        <p:txBody>
          <a:bodyPr wrap="square" rtlCol="0">
            <a:spAutoFit/>
          </a:bodyPr>
          <a:lstStyle/>
          <a:p>
            <a:r>
              <a:rPr lang="en-US" sz="1600" dirty="0"/>
              <a:t>1). What is being announced?</a:t>
            </a:r>
          </a:p>
          <a:p>
            <a:r>
              <a:rPr lang="en-US" sz="1600" dirty="0"/>
              <a:t> New fringe benefits</a:t>
            </a:r>
          </a:p>
          <a:p>
            <a:r>
              <a:rPr lang="en-US" sz="1600" dirty="0"/>
              <a:t> Summer attractions</a:t>
            </a:r>
          </a:p>
          <a:p>
            <a:r>
              <a:rPr lang="en-US" sz="1600" dirty="0"/>
              <a:t> A new company policy</a:t>
            </a:r>
          </a:p>
          <a:p>
            <a:r>
              <a:rPr lang="en-US" sz="1600" dirty="0"/>
              <a:t> Employee </a:t>
            </a:r>
            <a:r>
              <a:rPr lang="en-US" sz="1600" dirty="0" smtClean="0"/>
              <a:t>raises</a:t>
            </a:r>
          </a:p>
          <a:p>
            <a:r>
              <a:rPr lang="en-US" sz="1600" dirty="0" smtClean="0"/>
              <a:t/>
            </a:r>
            <a:br>
              <a:rPr lang="en-US" sz="1600" dirty="0" smtClean="0"/>
            </a:br>
            <a:r>
              <a:rPr lang="en-US" sz="1600" dirty="0"/>
              <a:t>2). Who is the speaker addressing?</a:t>
            </a:r>
          </a:p>
          <a:p>
            <a:r>
              <a:rPr lang="en-US" sz="1600" dirty="0"/>
              <a:t> A group of reporters</a:t>
            </a:r>
          </a:p>
          <a:p>
            <a:r>
              <a:rPr lang="en-US" sz="1600" dirty="0"/>
              <a:t> Employees' families</a:t>
            </a:r>
          </a:p>
          <a:p>
            <a:r>
              <a:rPr lang="en-US" sz="1600" dirty="0"/>
              <a:t> Company managers</a:t>
            </a:r>
          </a:p>
          <a:p>
            <a:r>
              <a:rPr lang="en-US" sz="1600" dirty="0"/>
              <a:t> Fellow CEOs</a:t>
            </a:r>
          </a:p>
          <a:p>
            <a:r>
              <a:rPr lang="en-US" sz="1600" dirty="0" smtClean="0"/>
              <a:t/>
            </a:r>
            <a:br>
              <a:rPr lang="en-US" sz="1600" dirty="0" smtClean="0"/>
            </a:br>
            <a:r>
              <a:rPr lang="en-US" sz="1600" dirty="0"/>
              <a:t>3). How can employees receive a discount?</a:t>
            </a:r>
          </a:p>
          <a:p>
            <a:r>
              <a:rPr lang="en-US" sz="1600" dirty="0"/>
              <a:t> By going to a baseball game</a:t>
            </a:r>
          </a:p>
          <a:p>
            <a:r>
              <a:rPr lang="en-US" sz="1600" dirty="0"/>
              <a:t> By visiting the company web site</a:t>
            </a:r>
          </a:p>
          <a:p>
            <a:r>
              <a:rPr lang="en-US" sz="1600" dirty="0"/>
              <a:t> By paying 40-percent off</a:t>
            </a:r>
          </a:p>
          <a:p>
            <a:r>
              <a:rPr lang="en-US" sz="1600" dirty="0"/>
              <a:t> By using a special code</a:t>
            </a:r>
          </a:p>
          <a:p>
            <a:endParaRPr lang="en-US" sz="16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90600" y="1600200"/>
            <a:ext cx="7620000" cy="4524315"/>
          </a:xfrm>
          <a:prstGeom prst="rect">
            <a:avLst/>
          </a:prstGeom>
          <a:noFill/>
        </p:spPr>
        <p:txBody>
          <a:bodyPr wrap="square" rtlCol="0">
            <a:spAutoFit/>
          </a:bodyPr>
          <a:lstStyle/>
          <a:p>
            <a:r>
              <a:rPr lang="en-US" sz="1600" dirty="0"/>
              <a:t>1). What position does the speaker hold?</a:t>
            </a:r>
          </a:p>
          <a:p>
            <a:r>
              <a:rPr lang="en-US" sz="1600" dirty="0"/>
              <a:t> Entertainer</a:t>
            </a:r>
          </a:p>
          <a:p>
            <a:r>
              <a:rPr lang="en-US" sz="1600" dirty="0"/>
              <a:t> Professor</a:t>
            </a:r>
          </a:p>
          <a:p>
            <a:r>
              <a:rPr lang="en-US" sz="1600" dirty="0"/>
              <a:t> Travel agent</a:t>
            </a:r>
          </a:p>
          <a:p>
            <a:r>
              <a:rPr lang="en-US" sz="1600" dirty="0"/>
              <a:t> Tour guide</a:t>
            </a:r>
          </a:p>
          <a:p>
            <a:r>
              <a:rPr lang="en-US" sz="1600" dirty="0" smtClean="0"/>
              <a:t/>
            </a:r>
            <a:br>
              <a:rPr lang="en-US" sz="1600" dirty="0" smtClean="0"/>
            </a:br>
            <a:r>
              <a:rPr lang="en-US" sz="1600" dirty="0"/>
              <a:t>2). What will be the first stop?</a:t>
            </a:r>
          </a:p>
          <a:p>
            <a:r>
              <a:rPr lang="en-US" sz="1600" dirty="0"/>
              <a:t> The pier</a:t>
            </a:r>
          </a:p>
          <a:p>
            <a:r>
              <a:rPr lang="en-US" sz="1600" dirty="0"/>
              <a:t> High Point Hill</a:t>
            </a:r>
          </a:p>
          <a:p>
            <a:r>
              <a:rPr lang="en-US" sz="1600" dirty="0"/>
              <a:t> Lake Lincoln</a:t>
            </a:r>
          </a:p>
          <a:p>
            <a:r>
              <a:rPr lang="en-US" sz="1600" dirty="0"/>
              <a:t> Downtown</a:t>
            </a:r>
          </a:p>
          <a:p>
            <a:r>
              <a:rPr lang="en-US" sz="1600" dirty="0" smtClean="0"/>
              <a:t/>
            </a:r>
            <a:br>
              <a:rPr lang="en-US" sz="1600" dirty="0" smtClean="0"/>
            </a:br>
            <a:r>
              <a:rPr lang="en-US" sz="1600" dirty="0"/>
              <a:t>3). What should listeners do if they have questions?</a:t>
            </a:r>
          </a:p>
          <a:p>
            <a:r>
              <a:rPr lang="en-US" sz="1600" dirty="0"/>
              <a:t> Raise their hands</a:t>
            </a:r>
          </a:p>
          <a:p>
            <a:r>
              <a:rPr lang="en-US" sz="1600" dirty="0"/>
              <a:t> Wait until the tour is finished</a:t>
            </a:r>
          </a:p>
          <a:p>
            <a:r>
              <a:rPr lang="en-US" sz="1600" dirty="0"/>
              <a:t> Write them down</a:t>
            </a:r>
          </a:p>
          <a:p>
            <a:r>
              <a:rPr lang="en-US" sz="1600" dirty="0"/>
              <a:t> Ask them anytime</a:t>
            </a:r>
          </a:p>
          <a:p>
            <a:endParaRPr lang="en-US" sz="16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0600" y="1600200"/>
            <a:ext cx="7620000" cy="4524315"/>
          </a:xfrm>
          <a:prstGeom prst="rect">
            <a:avLst/>
          </a:prstGeom>
          <a:noFill/>
        </p:spPr>
        <p:txBody>
          <a:bodyPr wrap="square" rtlCol="0">
            <a:spAutoFit/>
          </a:bodyPr>
          <a:lstStyle/>
          <a:p>
            <a:r>
              <a:rPr lang="en-US" sz="1600" dirty="0"/>
              <a:t>1). What position does the speaker hold?</a:t>
            </a:r>
          </a:p>
          <a:p>
            <a:r>
              <a:rPr lang="en-US" sz="1600" dirty="0"/>
              <a:t> Entertainer</a:t>
            </a:r>
          </a:p>
          <a:p>
            <a:r>
              <a:rPr lang="en-US" sz="1600" dirty="0"/>
              <a:t> Professor</a:t>
            </a:r>
          </a:p>
          <a:p>
            <a:r>
              <a:rPr lang="en-US" sz="1600" dirty="0"/>
              <a:t> Travel agent</a:t>
            </a:r>
          </a:p>
          <a:p>
            <a:r>
              <a:rPr lang="en-US" sz="1600" dirty="0"/>
              <a:t> </a:t>
            </a:r>
            <a:r>
              <a:rPr lang="en-US" sz="1600" b="1" dirty="0"/>
              <a:t>Tour guide</a:t>
            </a:r>
          </a:p>
          <a:p>
            <a:r>
              <a:rPr lang="en-US" sz="1600" dirty="0" smtClean="0"/>
              <a:t/>
            </a:r>
            <a:br>
              <a:rPr lang="en-US" sz="1600" dirty="0" smtClean="0"/>
            </a:br>
            <a:r>
              <a:rPr lang="en-US" sz="1600" dirty="0"/>
              <a:t>2). What will be the first stop?</a:t>
            </a:r>
          </a:p>
          <a:p>
            <a:r>
              <a:rPr lang="en-US" sz="1600" dirty="0"/>
              <a:t> </a:t>
            </a:r>
            <a:r>
              <a:rPr lang="en-US" sz="1600" b="1" dirty="0"/>
              <a:t>The pier</a:t>
            </a:r>
          </a:p>
          <a:p>
            <a:r>
              <a:rPr lang="en-US" sz="1600" dirty="0"/>
              <a:t> High Point Hill</a:t>
            </a:r>
          </a:p>
          <a:p>
            <a:r>
              <a:rPr lang="en-US" sz="1600" dirty="0"/>
              <a:t> Lake Lincoln</a:t>
            </a:r>
          </a:p>
          <a:p>
            <a:r>
              <a:rPr lang="en-US" sz="1600" dirty="0"/>
              <a:t> Downtown</a:t>
            </a:r>
          </a:p>
          <a:p>
            <a:r>
              <a:rPr lang="en-US" sz="1600" dirty="0" smtClean="0"/>
              <a:t/>
            </a:r>
            <a:br>
              <a:rPr lang="en-US" sz="1600" dirty="0" smtClean="0"/>
            </a:br>
            <a:r>
              <a:rPr lang="en-US" sz="1600" dirty="0"/>
              <a:t>3). What should listeners do if they have questions?</a:t>
            </a:r>
          </a:p>
          <a:p>
            <a:r>
              <a:rPr lang="en-US" sz="1600" dirty="0"/>
              <a:t> Raise their hands</a:t>
            </a:r>
          </a:p>
          <a:p>
            <a:r>
              <a:rPr lang="en-US" sz="1600" b="1" dirty="0"/>
              <a:t> Wait until the tour is finished</a:t>
            </a:r>
          </a:p>
          <a:p>
            <a:r>
              <a:rPr lang="en-US" sz="1600" dirty="0"/>
              <a:t> Write them down</a:t>
            </a:r>
          </a:p>
          <a:p>
            <a:r>
              <a:rPr lang="en-US" sz="1600" dirty="0"/>
              <a:t> Ask them anytime</a:t>
            </a:r>
          </a:p>
          <a:p>
            <a:endParaRPr lang="en-US" sz="1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1600200"/>
            <a:ext cx="7848600" cy="4524315"/>
          </a:xfrm>
          <a:prstGeom prst="rect">
            <a:avLst/>
          </a:prstGeom>
          <a:noFill/>
        </p:spPr>
        <p:txBody>
          <a:bodyPr wrap="square" rtlCol="0">
            <a:spAutoFit/>
          </a:bodyPr>
          <a:lstStyle/>
          <a:p>
            <a:r>
              <a:rPr lang="en-US" sz="1600" dirty="0"/>
              <a:t>1). What is being announced?</a:t>
            </a:r>
          </a:p>
          <a:p>
            <a:r>
              <a:rPr lang="en-US" sz="1600" dirty="0"/>
              <a:t> </a:t>
            </a:r>
            <a:r>
              <a:rPr lang="en-US" sz="1600" b="1" dirty="0"/>
              <a:t>New fringe benefits</a:t>
            </a:r>
          </a:p>
          <a:p>
            <a:r>
              <a:rPr lang="en-US" sz="1600" dirty="0"/>
              <a:t> Summer attractions</a:t>
            </a:r>
          </a:p>
          <a:p>
            <a:r>
              <a:rPr lang="en-US" sz="1600" dirty="0"/>
              <a:t> A new company policy</a:t>
            </a:r>
          </a:p>
          <a:p>
            <a:r>
              <a:rPr lang="en-US" sz="1600" dirty="0"/>
              <a:t> Employee raises</a:t>
            </a:r>
          </a:p>
          <a:p>
            <a:r>
              <a:rPr lang="en-US" sz="1600" dirty="0" smtClean="0"/>
              <a:t/>
            </a:r>
            <a:br>
              <a:rPr lang="en-US" sz="1600" dirty="0" smtClean="0"/>
            </a:br>
            <a:r>
              <a:rPr lang="en-US" sz="1600" dirty="0"/>
              <a:t>2). Who is the speaker addressing?</a:t>
            </a:r>
          </a:p>
          <a:p>
            <a:r>
              <a:rPr lang="en-US" sz="1600" dirty="0"/>
              <a:t> A group of reporters</a:t>
            </a:r>
          </a:p>
          <a:p>
            <a:r>
              <a:rPr lang="en-US" sz="1600" dirty="0"/>
              <a:t> Employees' families</a:t>
            </a:r>
          </a:p>
          <a:p>
            <a:r>
              <a:rPr lang="en-US" sz="1600" dirty="0"/>
              <a:t> </a:t>
            </a:r>
            <a:r>
              <a:rPr lang="en-US" sz="1600" b="1" dirty="0"/>
              <a:t>Company managers</a:t>
            </a:r>
          </a:p>
          <a:p>
            <a:r>
              <a:rPr lang="en-US" sz="1600" dirty="0"/>
              <a:t> Fellow CEOs</a:t>
            </a:r>
          </a:p>
          <a:p>
            <a:r>
              <a:rPr lang="en-US" sz="1600" dirty="0" smtClean="0"/>
              <a:t/>
            </a:r>
            <a:br>
              <a:rPr lang="en-US" sz="1600" dirty="0" smtClean="0"/>
            </a:br>
            <a:r>
              <a:rPr lang="en-US" sz="1600" dirty="0"/>
              <a:t>3). How can employees receive a discount?</a:t>
            </a:r>
          </a:p>
          <a:p>
            <a:r>
              <a:rPr lang="en-US" sz="1600" dirty="0"/>
              <a:t> By going to a baseball game</a:t>
            </a:r>
          </a:p>
          <a:p>
            <a:r>
              <a:rPr lang="en-US" sz="1600" dirty="0"/>
              <a:t> By visiting the company web site</a:t>
            </a:r>
          </a:p>
          <a:p>
            <a:r>
              <a:rPr lang="en-US" sz="1600" dirty="0"/>
              <a:t> By paying 40-percent off</a:t>
            </a:r>
          </a:p>
          <a:p>
            <a:r>
              <a:rPr lang="en-US" sz="1600" dirty="0"/>
              <a:t> </a:t>
            </a:r>
            <a:r>
              <a:rPr lang="en-US" sz="1600" b="1" dirty="0"/>
              <a:t>By using a special code</a:t>
            </a:r>
          </a:p>
          <a:p>
            <a:endParaRPr lang="en-US" sz="1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1524000"/>
            <a:ext cx="7620000" cy="4770537"/>
          </a:xfrm>
          <a:prstGeom prst="rect">
            <a:avLst/>
          </a:prstGeom>
          <a:noFill/>
        </p:spPr>
        <p:txBody>
          <a:bodyPr wrap="square" rtlCol="0">
            <a:spAutoFit/>
          </a:bodyPr>
          <a:lstStyle/>
          <a:p>
            <a:r>
              <a:rPr lang="en-US" sz="1600" dirty="0"/>
              <a:t>1). What is the purpose of the talk?</a:t>
            </a:r>
          </a:p>
          <a:p>
            <a:r>
              <a:rPr lang="en-US" sz="1600" dirty="0"/>
              <a:t> To comfort employees</a:t>
            </a:r>
          </a:p>
          <a:p>
            <a:r>
              <a:rPr lang="en-US" sz="1600" dirty="0"/>
              <a:t> To confirm a rumor</a:t>
            </a:r>
          </a:p>
          <a:p>
            <a:r>
              <a:rPr lang="en-US" sz="1600" dirty="0"/>
              <a:t> To announce new policies</a:t>
            </a:r>
          </a:p>
          <a:p>
            <a:r>
              <a:rPr lang="en-US" sz="1600" dirty="0"/>
              <a:t> To lay off </a:t>
            </a:r>
            <a:r>
              <a:rPr lang="en-US" sz="1600" dirty="0" smtClean="0"/>
              <a:t>workers</a:t>
            </a:r>
          </a:p>
          <a:p>
            <a:r>
              <a:rPr lang="en-US" sz="1600" dirty="0" smtClean="0"/>
              <a:t/>
            </a:r>
            <a:br>
              <a:rPr lang="en-US" sz="1600" dirty="0" smtClean="0"/>
            </a:br>
            <a:r>
              <a:rPr lang="en-US" sz="1600" dirty="0"/>
              <a:t>2). What does the speaker promise the listeners?</a:t>
            </a:r>
          </a:p>
          <a:p>
            <a:r>
              <a:rPr lang="en-US" sz="1600" dirty="0"/>
              <a:t> Unemployment benefits</a:t>
            </a:r>
          </a:p>
          <a:p>
            <a:r>
              <a:rPr lang="en-US" sz="1600" dirty="0"/>
              <a:t> Job security</a:t>
            </a:r>
          </a:p>
          <a:p>
            <a:r>
              <a:rPr lang="en-US" sz="1600" dirty="0"/>
              <a:t> Extra pay</a:t>
            </a:r>
          </a:p>
          <a:p>
            <a:r>
              <a:rPr lang="en-US" sz="1600" dirty="0"/>
              <a:t> Sick leave</a:t>
            </a:r>
          </a:p>
          <a:p>
            <a:r>
              <a:rPr lang="en-US" sz="1600" dirty="0" smtClean="0"/>
              <a:t/>
            </a:r>
            <a:br>
              <a:rPr lang="en-US" sz="1600" dirty="0" smtClean="0"/>
            </a:br>
            <a:r>
              <a:rPr lang="en-US" sz="1600" dirty="0"/>
              <a:t>3). What will Mr. Thompson talk about?</a:t>
            </a:r>
          </a:p>
          <a:p>
            <a:r>
              <a:rPr lang="en-US" sz="1600" dirty="0"/>
              <a:t> Company profits</a:t>
            </a:r>
          </a:p>
          <a:p>
            <a:r>
              <a:rPr lang="en-US" sz="1600" dirty="0"/>
              <a:t> Hiring stagnation</a:t>
            </a:r>
          </a:p>
          <a:p>
            <a:r>
              <a:rPr lang="en-US" sz="1600" dirty="0"/>
              <a:t> Future compensation</a:t>
            </a:r>
          </a:p>
          <a:p>
            <a:r>
              <a:rPr lang="en-US" sz="1600" dirty="0"/>
              <a:t> Energy conservation</a:t>
            </a:r>
          </a:p>
          <a:p>
            <a:r>
              <a:rPr lang="en-US" sz="1600" dirty="0" smtClean="0"/>
              <a:t/>
            </a:r>
            <a:br>
              <a:rPr lang="en-US" sz="1600" dirty="0" smtClean="0"/>
            </a:br>
            <a:endParaRPr lang="en-US" sz="1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1524000"/>
            <a:ext cx="7620000" cy="4770537"/>
          </a:xfrm>
          <a:prstGeom prst="rect">
            <a:avLst/>
          </a:prstGeom>
          <a:noFill/>
        </p:spPr>
        <p:txBody>
          <a:bodyPr wrap="square" rtlCol="0">
            <a:spAutoFit/>
          </a:bodyPr>
          <a:lstStyle/>
          <a:p>
            <a:r>
              <a:rPr lang="en-US" sz="1600" dirty="0"/>
              <a:t>1). What is the purpose of the talk?</a:t>
            </a:r>
          </a:p>
          <a:p>
            <a:r>
              <a:rPr lang="en-US" sz="1600" dirty="0"/>
              <a:t> To comfort employees</a:t>
            </a:r>
          </a:p>
          <a:p>
            <a:r>
              <a:rPr lang="en-US" sz="1600" dirty="0"/>
              <a:t> To confirm a rumor</a:t>
            </a:r>
          </a:p>
          <a:p>
            <a:r>
              <a:rPr lang="en-US" sz="1600" b="1" dirty="0"/>
              <a:t> To announce new policies</a:t>
            </a:r>
          </a:p>
          <a:p>
            <a:r>
              <a:rPr lang="en-US" sz="1600" dirty="0"/>
              <a:t> To lay off workers</a:t>
            </a:r>
          </a:p>
          <a:p>
            <a:r>
              <a:rPr lang="en-US" sz="1600" dirty="0" smtClean="0"/>
              <a:t/>
            </a:r>
            <a:br>
              <a:rPr lang="en-US" sz="1600" dirty="0" smtClean="0"/>
            </a:br>
            <a:r>
              <a:rPr lang="en-US" sz="1600" dirty="0"/>
              <a:t>2). What does the speaker promise the listeners?</a:t>
            </a:r>
          </a:p>
          <a:p>
            <a:r>
              <a:rPr lang="en-US" sz="1600" dirty="0"/>
              <a:t> Unemployment benefits</a:t>
            </a:r>
          </a:p>
          <a:p>
            <a:r>
              <a:rPr lang="en-US" sz="1600" dirty="0"/>
              <a:t> </a:t>
            </a:r>
            <a:r>
              <a:rPr lang="en-US" sz="1600" b="1" dirty="0"/>
              <a:t>Job security</a:t>
            </a:r>
          </a:p>
          <a:p>
            <a:r>
              <a:rPr lang="en-US" sz="1600" dirty="0"/>
              <a:t> Extra pay</a:t>
            </a:r>
          </a:p>
          <a:p>
            <a:r>
              <a:rPr lang="en-US" sz="1600" dirty="0"/>
              <a:t> Sick leave</a:t>
            </a:r>
          </a:p>
          <a:p>
            <a:r>
              <a:rPr lang="en-US" sz="1600" dirty="0" smtClean="0"/>
              <a:t/>
            </a:r>
            <a:br>
              <a:rPr lang="en-US" sz="1600" dirty="0" smtClean="0"/>
            </a:br>
            <a:r>
              <a:rPr lang="en-US" sz="1600" dirty="0"/>
              <a:t>3). What will Mr. Thompson talk about?</a:t>
            </a:r>
          </a:p>
          <a:p>
            <a:r>
              <a:rPr lang="en-US" sz="1600" dirty="0"/>
              <a:t> Company profits</a:t>
            </a:r>
          </a:p>
          <a:p>
            <a:r>
              <a:rPr lang="en-US" sz="1600" dirty="0"/>
              <a:t> Hiring stagnation</a:t>
            </a:r>
          </a:p>
          <a:p>
            <a:r>
              <a:rPr lang="en-US" sz="1600" dirty="0"/>
              <a:t> Future compensation</a:t>
            </a:r>
          </a:p>
          <a:p>
            <a:r>
              <a:rPr lang="en-US" sz="1600" dirty="0"/>
              <a:t> </a:t>
            </a:r>
            <a:r>
              <a:rPr lang="en-US" sz="1600" b="1" dirty="0"/>
              <a:t>Energy conservation</a:t>
            </a:r>
          </a:p>
          <a:p>
            <a:r>
              <a:rPr lang="en-US" sz="1600" dirty="0" smtClean="0"/>
              <a:t/>
            </a:r>
            <a:br>
              <a:rPr lang="en-US" sz="1600" dirty="0" smtClean="0"/>
            </a:br>
            <a:endParaRPr lang="en-US" sz="1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0" y="1752600"/>
            <a:ext cx="7239000" cy="4770537"/>
          </a:xfrm>
          <a:prstGeom prst="rect">
            <a:avLst/>
          </a:prstGeom>
          <a:noFill/>
        </p:spPr>
        <p:txBody>
          <a:bodyPr wrap="square" rtlCol="0">
            <a:spAutoFit/>
          </a:bodyPr>
          <a:lstStyle/>
          <a:p>
            <a:r>
              <a:rPr lang="en-US" sz="1600" dirty="0"/>
              <a:t>1). What is the speaker mainly discussing?</a:t>
            </a:r>
          </a:p>
          <a:p>
            <a:r>
              <a:rPr lang="en-US" sz="1600" dirty="0"/>
              <a:t> Festival hours</a:t>
            </a:r>
          </a:p>
          <a:p>
            <a:r>
              <a:rPr lang="en-US" sz="1600" dirty="0"/>
              <a:t> Free events</a:t>
            </a:r>
          </a:p>
          <a:p>
            <a:r>
              <a:rPr lang="en-US" sz="1600" dirty="0"/>
              <a:t> Admission prices</a:t>
            </a:r>
          </a:p>
          <a:p>
            <a:r>
              <a:rPr lang="en-US" sz="1600" dirty="0"/>
              <a:t> Music </a:t>
            </a:r>
            <a:r>
              <a:rPr lang="en-US" sz="1600" dirty="0" smtClean="0"/>
              <a:t>concerts</a:t>
            </a:r>
          </a:p>
          <a:p>
            <a:r>
              <a:rPr lang="en-US" sz="1600" dirty="0" smtClean="0"/>
              <a:t/>
            </a:r>
            <a:br>
              <a:rPr lang="en-US" sz="1600" dirty="0" smtClean="0"/>
            </a:br>
            <a:r>
              <a:rPr lang="en-US" sz="1600" dirty="0"/>
              <a:t>2). What is NOT true of festival passes?</a:t>
            </a:r>
          </a:p>
          <a:p>
            <a:r>
              <a:rPr lang="en-US" sz="1600" dirty="0"/>
              <a:t> They will be sold online.</a:t>
            </a:r>
          </a:p>
          <a:p>
            <a:r>
              <a:rPr lang="en-US" sz="1600" dirty="0"/>
              <a:t> They are available at the festival gates.</a:t>
            </a:r>
          </a:p>
          <a:p>
            <a:r>
              <a:rPr lang="en-US" sz="1600" dirty="0"/>
              <a:t> They can be bought via telephone.</a:t>
            </a:r>
          </a:p>
          <a:p>
            <a:r>
              <a:rPr lang="en-US" sz="1600" dirty="0"/>
              <a:t> They include admission to all festival events.</a:t>
            </a:r>
          </a:p>
          <a:p>
            <a:r>
              <a:rPr lang="en-US" sz="1600" dirty="0" smtClean="0"/>
              <a:t/>
            </a:r>
            <a:br>
              <a:rPr lang="en-US" sz="1600" dirty="0" smtClean="0"/>
            </a:br>
            <a:r>
              <a:rPr lang="en-US" sz="1600" dirty="0"/>
              <a:t>3). How can listeners learn about concert tickets?</a:t>
            </a:r>
          </a:p>
          <a:p>
            <a:r>
              <a:rPr lang="en-US" sz="1600" dirty="0"/>
              <a:t> By pushing a button</a:t>
            </a:r>
          </a:p>
          <a:p>
            <a:r>
              <a:rPr lang="en-US" sz="1600" dirty="0"/>
              <a:t> By calling the box office</a:t>
            </a:r>
          </a:p>
          <a:p>
            <a:r>
              <a:rPr lang="en-US" sz="1600" dirty="0"/>
              <a:t> By ordering a season pass</a:t>
            </a:r>
          </a:p>
          <a:p>
            <a:r>
              <a:rPr lang="en-US" sz="1600" dirty="0"/>
              <a:t> By checking the newspaper</a:t>
            </a:r>
          </a:p>
          <a:p>
            <a:r>
              <a:rPr lang="en-US" sz="1600" dirty="0" smtClean="0"/>
              <a:t/>
            </a:r>
            <a:br>
              <a:rPr lang="en-US" sz="1600" dirty="0" smtClean="0"/>
            </a:br>
            <a:endParaRPr lang="en-US" sz="1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0" y="1752600"/>
            <a:ext cx="7239000" cy="4770537"/>
          </a:xfrm>
          <a:prstGeom prst="rect">
            <a:avLst/>
          </a:prstGeom>
          <a:noFill/>
        </p:spPr>
        <p:txBody>
          <a:bodyPr wrap="square" rtlCol="0">
            <a:spAutoFit/>
          </a:bodyPr>
          <a:lstStyle/>
          <a:p>
            <a:r>
              <a:rPr lang="en-US" sz="1600" dirty="0"/>
              <a:t>1). What is the speaker mainly discussing?</a:t>
            </a:r>
          </a:p>
          <a:p>
            <a:r>
              <a:rPr lang="en-US" sz="1600" dirty="0"/>
              <a:t> Festival hours</a:t>
            </a:r>
          </a:p>
          <a:p>
            <a:r>
              <a:rPr lang="en-US" sz="1600" dirty="0"/>
              <a:t> Free events</a:t>
            </a:r>
          </a:p>
          <a:p>
            <a:r>
              <a:rPr lang="en-US" sz="1600" dirty="0"/>
              <a:t> </a:t>
            </a:r>
            <a:r>
              <a:rPr lang="en-US" sz="1600" b="1" dirty="0"/>
              <a:t>Admission prices</a:t>
            </a:r>
          </a:p>
          <a:p>
            <a:r>
              <a:rPr lang="en-US" sz="1600" dirty="0"/>
              <a:t> Music concerts</a:t>
            </a:r>
          </a:p>
          <a:p>
            <a:r>
              <a:rPr lang="en-US" sz="1600" dirty="0" smtClean="0"/>
              <a:t/>
            </a:r>
            <a:br>
              <a:rPr lang="en-US" sz="1600" dirty="0" smtClean="0"/>
            </a:br>
            <a:r>
              <a:rPr lang="en-US" sz="1600" dirty="0"/>
              <a:t>2). What is NOT true of festival passes?</a:t>
            </a:r>
          </a:p>
          <a:p>
            <a:r>
              <a:rPr lang="en-US" sz="1600" dirty="0"/>
              <a:t> They will be sold online.</a:t>
            </a:r>
          </a:p>
          <a:p>
            <a:r>
              <a:rPr lang="en-US" sz="1600" dirty="0"/>
              <a:t> They are available at the festival gates.</a:t>
            </a:r>
          </a:p>
          <a:p>
            <a:r>
              <a:rPr lang="en-US" sz="1600" dirty="0"/>
              <a:t> They can be bought via telephone.</a:t>
            </a:r>
          </a:p>
          <a:p>
            <a:r>
              <a:rPr lang="en-US" sz="1600" dirty="0"/>
              <a:t> </a:t>
            </a:r>
            <a:r>
              <a:rPr lang="en-US" sz="1600" b="1" dirty="0"/>
              <a:t>They include admission to all festival events.</a:t>
            </a:r>
          </a:p>
          <a:p>
            <a:r>
              <a:rPr lang="en-US" sz="1600" dirty="0" smtClean="0"/>
              <a:t/>
            </a:r>
            <a:br>
              <a:rPr lang="en-US" sz="1600" dirty="0" smtClean="0"/>
            </a:br>
            <a:r>
              <a:rPr lang="en-US" sz="1600" dirty="0"/>
              <a:t>3). How can listeners learn about concert tickets?</a:t>
            </a:r>
          </a:p>
          <a:p>
            <a:r>
              <a:rPr lang="en-US" sz="1600" dirty="0"/>
              <a:t> </a:t>
            </a:r>
            <a:r>
              <a:rPr lang="en-US" sz="1600" b="1" dirty="0"/>
              <a:t>By pushing a button</a:t>
            </a:r>
          </a:p>
          <a:p>
            <a:r>
              <a:rPr lang="en-US" sz="1600" dirty="0"/>
              <a:t> By calling the box office</a:t>
            </a:r>
          </a:p>
          <a:p>
            <a:r>
              <a:rPr lang="en-US" sz="1600" dirty="0"/>
              <a:t> By ordering a season pass</a:t>
            </a:r>
          </a:p>
          <a:p>
            <a:r>
              <a:rPr lang="en-US" sz="1600" dirty="0"/>
              <a:t> By checking the newspaper</a:t>
            </a:r>
          </a:p>
          <a:p>
            <a:r>
              <a:rPr lang="en-US" sz="1600" dirty="0" smtClean="0"/>
              <a:t/>
            </a:r>
            <a:br>
              <a:rPr lang="en-US" sz="1600" dirty="0" smtClean="0"/>
            </a:br>
            <a:endParaRPr lang="en-US" sz="16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219200" y="1676400"/>
            <a:ext cx="6705600" cy="4770537"/>
          </a:xfrm>
          <a:prstGeom prst="rect">
            <a:avLst/>
          </a:prstGeom>
          <a:noFill/>
        </p:spPr>
        <p:txBody>
          <a:bodyPr wrap="square" rtlCol="0">
            <a:spAutoFit/>
          </a:bodyPr>
          <a:lstStyle/>
          <a:p>
            <a:r>
              <a:rPr lang="en-US" sz="1600" dirty="0"/>
              <a:t>1). What problem does the speaker mention at a highway intersection?</a:t>
            </a:r>
          </a:p>
          <a:p>
            <a:r>
              <a:rPr lang="en-US" sz="1600" dirty="0"/>
              <a:t> An abandoned car</a:t>
            </a:r>
          </a:p>
          <a:p>
            <a:r>
              <a:rPr lang="en-US" sz="1600" dirty="0"/>
              <a:t> A multiple-vehicle accident</a:t>
            </a:r>
          </a:p>
          <a:p>
            <a:r>
              <a:rPr lang="en-US" sz="1600" dirty="0"/>
              <a:t> An overturned truck</a:t>
            </a:r>
          </a:p>
          <a:p>
            <a:r>
              <a:rPr lang="en-US" sz="1600" dirty="0"/>
              <a:t> A gasoline </a:t>
            </a:r>
            <a:r>
              <a:rPr lang="en-US" sz="1600" dirty="0" smtClean="0"/>
              <a:t>explosion</a:t>
            </a:r>
          </a:p>
          <a:p>
            <a:endParaRPr lang="en-US" sz="1600" u="sng" dirty="0" smtClean="0"/>
          </a:p>
          <a:p>
            <a:r>
              <a:rPr lang="en-US" sz="1600" dirty="0" smtClean="0"/>
              <a:t/>
            </a:r>
            <a:br>
              <a:rPr lang="en-US" sz="1600" dirty="0" smtClean="0"/>
            </a:br>
            <a:r>
              <a:rPr lang="en-US" sz="1600" dirty="0"/>
              <a:t>2). How is traffic on Southbound Interstate 2?</a:t>
            </a:r>
          </a:p>
          <a:p>
            <a:r>
              <a:rPr lang="en-US" sz="1600" dirty="0"/>
              <a:t> Bumper-to-bumper</a:t>
            </a:r>
          </a:p>
          <a:p>
            <a:r>
              <a:rPr lang="en-US" sz="1600" dirty="0"/>
              <a:t> A little bit slow</a:t>
            </a:r>
          </a:p>
          <a:p>
            <a:r>
              <a:rPr lang="en-US" sz="1600" dirty="0"/>
              <a:t> Blocked by a sailboat</a:t>
            </a:r>
          </a:p>
          <a:p>
            <a:r>
              <a:rPr lang="en-US" sz="1600" dirty="0"/>
              <a:t> Flowing smoothly</a:t>
            </a:r>
          </a:p>
          <a:p>
            <a:r>
              <a:rPr lang="en-US" sz="1600" dirty="0" smtClean="0"/>
              <a:t/>
            </a:r>
            <a:br>
              <a:rPr lang="en-US" sz="1600" dirty="0" smtClean="0"/>
            </a:br>
            <a:r>
              <a:rPr lang="en-US" sz="1600" dirty="0"/>
              <a:t>3). What does the speaker remind listeners of?</a:t>
            </a:r>
          </a:p>
          <a:p>
            <a:r>
              <a:rPr lang="en-US" sz="1600" dirty="0"/>
              <a:t> A sporting event</a:t>
            </a:r>
          </a:p>
          <a:p>
            <a:r>
              <a:rPr lang="en-US" sz="1600" dirty="0"/>
              <a:t> A future traffic delay</a:t>
            </a:r>
          </a:p>
          <a:p>
            <a:r>
              <a:rPr lang="en-US" sz="1600" dirty="0"/>
              <a:t> An upcoming promotion</a:t>
            </a:r>
          </a:p>
          <a:p>
            <a:r>
              <a:rPr lang="en-US" sz="1600" dirty="0"/>
              <a:t> A recent collision</a:t>
            </a:r>
          </a:p>
          <a:p>
            <a:endParaRPr lang="en-US" sz="16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19200" y="1676400"/>
            <a:ext cx="6705600" cy="4524315"/>
          </a:xfrm>
          <a:prstGeom prst="rect">
            <a:avLst/>
          </a:prstGeom>
          <a:noFill/>
        </p:spPr>
        <p:txBody>
          <a:bodyPr wrap="square" rtlCol="0">
            <a:spAutoFit/>
          </a:bodyPr>
          <a:lstStyle/>
          <a:p>
            <a:r>
              <a:rPr lang="en-US" sz="1600" dirty="0"/>
              <a:t>1). What problem does the speaker mention at a highway intersection?</a:t>
            </a:r>
          </a:p>
          <a:p>
            <a:r>
              <a:rPr lang="en-US" sz="1600" dirty="0"/>
              <a:t> An abandoned car</a:t>
            </a:r>
          </a:p>
          <a:p>
            <a:r>
              <a:rPr lang="en-US" sz="1600" b="1" dirty="0"/>
              <a:t> A multiple-vehicle accident</a:t>
            </a:r>
          </a:p>
          <a:p>
            <a:r>
              <a:rPr lang="en-US" sz="1600" dirty="0"/>
              <a:t> An overturned truck</a:t>
            </a:r>
          </a:p>
          <a:p>
            <a:r>
              <a:rPr lang="en-US" sz="1600" dirty="0"/>
              <a:t> A gasoline explosion</a:t>
            </a:r>
          </a:p>
          <a:p>
            <a:r>
              <a:rPr lang="en-US" sz="1600" dirty="0" smtClean="0"/>
              <a:t/>
            </a:r>
            <a:br>
              <a:rPr lang="en-US" sz="1600" dirty="0" smtClean="0"/>
            </a:br>
            <a:r>
              <a:rPr lang="en-US" sz="1600" dirty="0"/>
              <a:t>2). How is traffic on Southbound Interstate 2?</a:t>
            </a:r>
          </a:p>
          <a:p>
            <a:r>
              <a:rPr lang="en-US" sz="1600" dirty="0"/>
              <a:t> Bumper-to-bumper</a:t>
            </a:r>
          </a:p>
          <a:p>
            <a:r>
              <a:rPr lang="en-US" sz="1600" dirty="0"/>
              <a:t> A little bit slow</a:t>
            </a:r>
          </a:p>
          <a:p>
            <a:r>
              <a:rPr lang="en-US" sz="1600" dirty="0"/>
              <a:t> Blocked by a sailboat</a:t>
            </a:r>
          </a:p>
          <a:p>
            <a:r>
              <a:rPr lang="en-US" sz="1600" b="1" dirty="0"/>
              <a:t> Flowing smoothly</a:t>
            </a:r>
          </a:p>
          <a:p>
            <a:r>
              <a:rPr lang="en-US" sz="1600" dirty="0" smtClean="0"/>
              <a:t/>
            </a:r>
            <a:br>
              <a:rPr lang="en-US" sz="1600" dirty="0" smtClean="0"/>
            </a:br>
            <a:r>
              <a:rPr lang="en-US" sz="1600" dirty="0"/>
              <a:t>3). What does the speaker remind listeners of?</a:t>
            </a:r>
          </a:p>
          <a:p>
            <a:r>
              <a:rPr lang="en-US" sz="1600" dirty="0"/>
              <a:t> A sporting event</a:t>
            </a:r>
          </a:p>
          <a:p>
            <a:r>
              <a:rPr lang="en-US" sz="1600" dirty="0"/>
              <a:t> </a:t>
            </a:r>
            <a:r>
              <a:rPr lang="en-US" sz="1600" b="1" dirty="0"/>
              <a:t>A future traffic delay</a:t>
            </a:r>
          </a:p>
          <a:p>
            <a:r>
              <a:rPr lang="en-US" sz="1600" dirty="0"/>
              <a:t> An upcoming promotion</a:t>
            </a:r>
          </a:p>
          <a:p>
            <a:r>
              <a:rPr lang="en-US" sz="1600" dirty="0"/>
              <a:t> A recent collision</a:t>
            </a:r>
          </a:p>
          <a:p>
            <a:endParaRPr lang="en-US" sz="16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165</TotalTime>
  <Words>2117</Words>
  <Application>Microsoft Office PowerPoint</Application>
  <PresentationFormat>On-screen Show (4:3)</PresentationFormat>
  <Paragraphs>332</Paragraphs>
  <Slides>21</Slides>
  <Notes>11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3_Default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New</cp:lastModifiedBy>
  <cp:revision>32</cp:revision>
  <dcterms:created xsi:type="dcterms:W3CDTF">2014-02-04T12:14:11Z</dcterms:created>
  <dcterms:modified xsi:type="dcterms:W3CDTF">2016-01-20T07:08:57Z</dcterms:modified>
</cp:coreProperties>
</file>