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1"/>
  </p:notesMasterIdLst>
  <p:sldIdLst>
    <p:sldId id="276" r:id="rId2"/>
    <p:sldId id="258" r:id="rId3"/>
    <p:sldId id="259" r:id="rId4"/>
    <p:sldId id="260" r:id="rId5"/>
    <p:sldId id="261" r:id="rId6"/>
    <p:sldId id="262" r:id="rId7"/>
    <p:sldId id="263" r:id="rId8"/>
    <p:sldId id="264" r:id="rId9"/>
    <p:sldId id="265" r:id="rId10"/>
    <p:sldId id="267" r:id="rId11"/>
    <p:sldId id="266"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43872" autoAdjust="0"/>
  </p:normalViewPr>
  <p:slideViewPr>
    <p:cSldViewPr>
      <p:cViewPr>
        <p:scale>
          <a:sx n="82" d="100"/>
          <a:sy n="82" d="100"/>
        </p:scale>
        <p:origin x="-1038" y="108"/>
      </p:cViewPr>
      <p:guideLst>
        <p:guide orient="horz" pos="2160"/>
        <p:guide pos="2880"/>
      </p:guideLst>
    </p:cSldViewPr>
  </p:slideViewPr>
  <p:notesTextViewPr>
    <p:cViewPr>
      <p:scale>
        <a:sx n="100" d="100"/>
        <a:sy n="100" d="100"/>
      </p:scale>
      <p:origin x="0" y="0"/>
    </p:cViewPr>
  </p:notesTextViewPr>
  <p:sorterViewPr>
    <p:cViewPr>
      <p:scale>
        <a:sx n="146" d="100"/>
        <a:sy n="14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87F91F-F303-498E-A914-4ABF13DD899E}" type="datetimeFigureOut">
              <a:rPr lang="en-US" smtClean="0"/>
              <a:pPr/>
              <a:t>3/14/2016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D5E4DD-C6D8-4F35-8512-BC36C3487B5D}" type="slidenum">
              <a:rPr lang="en-IN" smtClean="0"/>
              <a:pPr/>
              <a:t>‹#›</a:t>
            </a:fld>
            <a:endParaRPr lang="en-IN"/>
          </a:p>
        </p:txBody>
      </p:sp>
    </p:spTree>
    <p:extLst>
      <p:ext uri="{BB962C8B-B14F-4D97-AF65-F5344CB8AC3E}">
        <p14:creationId xmlns:p14="http://schemas.microsoft.com/office/powerpoint/2010/main" val="884221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invisiblefence.com/"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This is Betty </a:t>
            </a:r>
            <a:r>
              <a:rPr lang="en-IN" sz="1200" b="0" i="0" kern="1200" dirty="0" err="1" smtClean="0">
                <a:solidFill>
                  <a:schemeClr val="tx1"/>
                </a:solidFill>
                <a:latin typeface="+mn-lt"/>
                <a:ea typeface="+mn-ea"/>
                <a:cs typeface="+mn-cs"/>
              </a:rPr>
              <a:t>Bellarussa</a:t>
            </a:r>
            <a:r>
              <a:rPr lang="en-IN" sz="1200" b="0" i="0" kern="1200" dirty="0" smtClean="0">
                <a:solidFill>
                  <a:schemeClr val="tx1"/>
                </a:solidFill>
                <a:latin typeface="+mn-lt"/>
                <a:ea typeface="+mn-ea"/>
                <a:cs typeface="+mn-cs"/>
              </a:rPr>
              <a:t> with your 5 p.m. WARP-AM traffic report. Well, if you're on the roads listening to this, you already know that traffic is pretty much a mess everywhere</a:t>
            </a:r>
            <a:r>
              <a:rPr lang="en-IN" sz="1200" b="0" i="0" kern="1200" dirty="0" smtClean="0">
                <a:solidFill>
                  <a:schemeClr val="tx1"/>
                </a:solidFill>
                <a:latin typeface="+mn-lt"/>
                <a:ea typeface="+mn-ea"/>
                <a:cs typeface="+mn-cs"/>
              </a:rPr>
              <a:t>.</a:t>
            </a:r>
          </a:p>
          <a:p>
            <a:r>
              <a:rPr lang="en-IN" sz="1200" b="0" i="0" kern="1200" dirty="0" smtClean="0">
                <a:solidFill>
                  <a:schemeClr val="tx1"/>
                </a:solidFill>
                <a:latin typeface="+mn-lt"/>
                <a:ea typeface="+mn-ea"/>
                <a:cs typeface="+mn-cs"/>
              </a:rPr>
              <a:t> </a:t>
            </a:r>
            <a:r>
              <a:rPr lang="en-IN" sz="1200" b="0" i="0" kern="1200" dirty="0" smtClean="0">
                <a:solidFill>
                  <a:schemeClr val="tx1"/>
                </a:solidFill>
                <a:latin typeface="+mn-lt"/>
                <a:ea typeface="+mn-ea"/>
                <a:cs typeface="+mn-cs"/>
              </a:rPr>
              <a:t>On Interstate 7, it crawls from downtown to the county line. Vehicles crossing the lake on State Route 50 </a:t>
            </a:r>
            <a:r>
              <a:rPr lang="en-IN" sz="1200" b="1" i="0" kern="1200" dirty="0" smtClean="0">
                <a:solidFill>
                  <a:schemeClr val="tx1"/>
                </a:solidFill>
                <a:latin typeface="+mn-lt"/>
                <a:ea typeface="+mn-ea"/>
                <a:cs typeface="+mn-cs"/>
              </a:rPr>
              <a:t>are gridlocked </a:t>
            </a:r>
            <a:r>
              <a:rPr lang="en-IN" sz="1200" b="0" i="0" kern="1200" dirty="0" smtClean="0">
                <a:solidFill>
                  <a:schemeClr val="tx1"/>
                </a:solidFill>
                <a:latin typeface="+mn-lt"/>
                <a:ea typeface="+mn-ea"/>
                <a:cs typeface="+mn-cs"/>
              </a:rPr>
              <a:t>both eastbound and westbound, and the valley freeway is stop-and-go from Mayberry through </a:t>
            </a:r>
            <a:r>
              <a:rPr lang="en-IN" sz="1200" b="0" i="0" kern="1200" dirty="0" err="1" smtClean="0">
                <a:solidFill>
                  <a:schemeClr val="tx1"/>
                </a:solidFill>
                <a:latin typeface="+mn-lt"/>
                <a:ea typeface="+mn-ea"/>
                <a:cs typeface="+mn-cs"/>
              </a:rPr>
              <a:t>Winwood</a:t>
            </a:r>
            <a:r>
              <a:rPr lang="en-IN" sz="1200" b="0" i="0" kern="1200" dirty="0" smtClean="0">
                <a:solidFill>
                  <a:schemeClr val="tx1"/>
                </a:solidFill>
                <a:latin typeface="+mn-lt"/>
                <a:ea typeface="+mn-ea"/>
                <a:cs typeface="+mn-cs"/>
              </a:rPr>
              <a:t>. </a:t>
            </a:r>
            <a:endParaRPr lang="en-IN" sz="1200" b="0" i="0" kern="1200" dirty="0" smtClean="0">
              <a:solidFill>
                <a:schemeClr val="tx1"/>
              </a:solidFill>
              <a:latin typeface="+mn-lt"/>
              <a:ea typeface="+mn-ea"/>
              <a:cs typeface="+mn-cs"/>
            </a:endParaRPr>
          </a:p>
          <a:p>
            <a:endParaRPr lang="en-IN" sz="1200" b="0" i="0" kern="1200" dirty="0" smtClean="0">
              <a:solidFill>
                <a:schemeClr val="tx1"/>
              </a:solidFill>
              <a:latin typeface="+mn-lt"/>
              <a:ea typeface="+mn-ea"/>
              <a:cs typeface="+mn-cs"/>
            </a:endParaRPr>
          </a:p>
          <a:p>
            <a:r>
              <a:rPr lang="en-IN" sz="1200" b="0" i="0" kern="1200" dirty="0" smtClean="0">
                <a:solidFill>
                  <a:schemeClr val="tx1"/>
                </a:solidFill>
                <a:latin typeface="+mn-lt"/>
                <a:ea typeface="+mn-ea"/>
                <a:cs typeface="+mn-cs"/>
              </a:rPr>
              <a:t>Highway </a:t>
            </a:r>
            <a:r>
              <a:rPr lang="en-IN" sz="1200" b="0" i="0" kern="1200" dirty="0" smtClean="0">
                <a:solidFill>
                  <a:schemeClr val="tx1"/>
                </a:solidFill>
                <a:latin typeface="+mn-lt"/>
                <a:ea typeface="+mn-ea"/>
                <a:cs typeface="+mn-cs"/>
              </a:rPr>
              <a:t>17 is slow through the city, then clears out until Overpass Road. If that weren't bad enough, an injury accident is blocking Main Street downtown, causing a 15-minute backup for cars waiting to get onto the freeway. </a:t>
            </a:r>
            <a:r>
              <a:rPr lang="en-IN" sz="1200" b="0" i="0" kern="1200" dirty="0" smtClean="0">
                <a:solidFill>
                  <a:schemeClr val="tx1"/>
                </a:solidFill>
                <a:latin typeface="+mn-lt"/>
                <a:ea typeface="+mn-ea"/>
                <a:cs typeface="+mn-cs"/>
              </a:rPr>
              <a:t>This </a:t>
            </a:r>
            <a:r>
              <a:rPr lang="en-IN" sz="1200" b="0" i="0" kern="1200" dirty="0" smtClean="0">
                <a:solidFill>
                  <a:schemeClr val="tx1"/>
                </a:solidFill>
                <a:latin typeface="+mn-lt"/>
                <a:ea typeface="+mn-ea"/>
                <a:cs typeface="+mn-cs"/>
              </a:rPr>
              <a:t>has been Betty </a:t>
            </a:r>
            <a:r>
              <a:rPr lang="en-IN" sz="1200" b="0" i="0" kern="1200" dirty="0" err="1" smtClean="0">
                <a:solidFill>
                  <a:schemeClr val="tx1"/>
                </a:solidFill>
                <a:latin typeface="+mn-lt"/>
                <a:ea typeface="+mn-ea"/>
                <a:cs typeface="+mn-cs"/>
              </a:rPr>
              <a:t>Bellarussa</a:t>
            </a:r>
            <a:r>
              <a:rPr lang="en-IN" sz="1200" b="0" i="0" kern="1200" dirty="0" smtClean="0">
                <a:solidFill>
                  <a:schemeClr val="tx1"/>
                </a:solidFill>
                <a:latin typeface="+mn-lt"/>
                <a:ea typeface="+mn-ea"/>
                <a:cs typeface="+mn-cs"/>
              </a:rPr>
              <a:t> with your 5 p.m. WARP-AM traffic update. Our next traffic report will be </a:t>
            </a:r>
            <a:r>
              <a:rPr lang="en-IN" sz="1200" b="1" i="0" kern="1200" dirty="0" smtClean="0">
                <a:solidFill>
                  <a:schemeClr val="tx1"/>
                </a:solidFill>
                <a:latin typeface="+mn-lt"/>
                <a:ea typeface="+mn-ea"/>
                <a:cs typeface="+mn-cs"/>
              </a:rPr>
              <a:t>at the bottom of the hour</a:t>
            </a:r>
            <a:r>
              <a:rPr lang="en-IN" sz="1200" b="1" i="0" kern="1200" dirty="0" smtClean="0">
                <a:solidFill>
                  <a:schemeClr val="tx1"/>
                </a:solidFill>
                <a:latin typeface="+mn-lt"/>
                <a:ea typeface="+mn-ea"/>
                <a:cs typeface="+mn-cs"/>
              </a:rPr>
              <a:t>.</a:t>
            </a:r>
          </a:p>
          <a:p>
            <a:endParaRPr lang="en-US" sz="1200" b="0" i="0" kern="1200" dirty="0" smtClean="0">
              <a:solidFill>
                <a:schemeClr val="tx1"/>
              </a:solidFill>
              <a:latin typeface="+mn-lt"/>
              <a:ea typeface="+mn-ea"/>
              <a:cs typeface="+mn-cs"/>
            </a:endParaRPr>
          </a:p>
          <a:p>
            <a:r>
              <a:rPr lang="en-IN" b="1" dirty="0" smtClean="0"/>
              <a:t>at the bottom of the </a:t>
            </a:r>
            <a:r>
              <a:rPr lang="en-IN" b="1" dirty="0" err="1" smtClean="0"/>
              <a:t>hour:on</a:t>
            </a:r>
            <a:r>
              <a:rPr lang="en-IN" b="1" dirty="0" smtClean="0"/>
              <a:t> </a:t>
            </a:r>
            <a:r>
              <a:rPr lang="en-IN" dirty="0" smtClean="0"/>
              <a:t>the half hour; the opposite of at the top of the hour. (Alludes to the big hand of a clock pointing to the 6,</a:t>
            </a:r>
            <a:r>
              <a:rPr lang="en-IN" sz="1200" b="0" i="0" kern="1200" dirty="0" smtClean="0">
                <a:solidFill>
                  <a:schemeClr val="tx1"/>
                </a:solidFill>
                <a:effectLst/>
                <a:latin typeface="+mn-lt"/>
                <a:ea typeface="+mn-ea"/>
                <a:cs typeface="+mn-cs"/>
              </a:rPr>
              <a:t> Typically heard on television or the radio.) </a:t>
            </a:r>
            <a:br>
              <a:rPr lang="en-IN" sz="1200" b="0" i="0" kern="1200" dirty="0" smtClean="0">
                <a:solidFill>
                  <a:schemeClr val="tx1"/>
                </a:solidFill>
                <a:effectLst/>
                <a:latin typeface="+mn-lt"/>
                <a:ea typeface="+mn-ea"/>
                <a:cs typeface="+mn-cs"/>
              </a:rPr>
            </a:br>
            <a:endParaRPr lang="en-IN" sz="1200" b="0" i="0" kern="1200" dirty="0" smtClean="0">
              <a:solidFill>
                <a:schemeClr val="tx1"/>
              </a:solidFill>
              <a:effectLst/>
              <a:latin typeface="+mn-lt"/>
              <a:ea typeface="+mn-ea"/>
              <a:cs typeface="+mn-cs"/>
            </a:endParaRPr>
          </a:p>
          <a:p>
            <a:r>
              <a:rPr lang="en-IN" sz="1200" b="1" i="0" kern="1200" dirty="0" smtClean="0">
                <a:solidFill>
                  <a:schemeClr val="tx1"/>
                </a:solidFill>
                <a:effectLst/>
                <a:latin typeface="+mn-lt"/>
                <a:ea typeface="+mn-ea"/>
                <a:cs typeface="+mn-cs"/>
              </a:rPr>
              <a:t> </a:t>
            </a:r>
            <a:r>
              <a:rPr lang="en-IN" sz="1200" b="1" i="0" kern="1200" dirty="0" err="1" smtClean="0">
                <a:solidFill>
                  <a:schemeClr val="tx1"/>
                </a:solidFill>
                <a:effectLst/>
                <a:latin typeface="+mn-lt"/>
                <a:ea typeface="+mn-ea"/>
                <a:cs typeface="+mn-cs"/>
              </a:rPr>
              <a:t>Eg</a:t>
            </a:r>
            <a:r>
              <a:rPr lang="en-IN" sz="1200" b="1" i="0" kern="1200" dirty="0" smtClean="0">
                <a:solidFill>
                  <a:schemeClr val="tx1"/>
                </a:solidFill>
                <a:effectLst/>
                <a:latin typeface="+mn-lt"/>
                <a:ea typeface="+mn-ea"/>
                <a:cs typeface="+mn-cs"/>
              </a:rPr>
              <a:t>: </a:t>
            </a:r>
            <a:r>
              <a:rPr lang="en-IN" sz="1200" b="0" i="0" kern="1200" dirty="0" smtClean="0">
                <a:solidFill>
                  <a:schemeClr val="tx1"/>
                </a:solidFill>
                <a:effectLst/>
                <a:latin typeface="+mn-lt"/>
                <a:ea typeface="+mn-ea"/>
                <a:cs typeface="+mn-cs"/>
              </a:rPr>
              <a:t>Hear the news headlines at the bottom of the hour. </a:t>
            </a:r>
            <a:br>
              <a:rPr lang="en-IN" sz="1200" b="0" i="0" kern="1200" dirty="0" smtClean="0">
                <a:solidFill>
                  <a:schemeClr val="tx1"/>
                </a:solidFill>
                <a:effectLst/>
                <a:latin typeface="+mn-lt"/>
                <a:ea typeface="+mn-ea"/>
                <a:cs typeface="+mn-cs"/>
              </a:rPr>
            </a:br>
            <a:r>
              <a:rPr lang="en-IN" sz="1200" b="0" i="0" kern="1200" dirty="0" smtClean="0">
                <a:solidFill>
                  <a:schemeClr val="tx1"/>
                </a:solidFill>
                <a:effectLst/>
                <a:latin typeface="+mn-lt"/>
                <a:ea typeface="+mn-ea"/>
                <a:cs typeface="+mn-cs"/>
              </a:rPr>
              <a:t> </a:t>
            </a:r>
          </a:p>
          <a:p>
            <a:r>
              <a:rPr lang="en-IN" sz="1200" b="1" i="0" kern="1200" dirty="0" err="1" smtClean="0">
                <a:solidFill>
                  <a:schemeClr val="tx1"/>
                </a:solidFill>
                <a:effectLst/>
                <a:latin typeface="+mn-lt"/>
                <a:ea typeface="+mn-ea"/>
                <a:cs typeface="+mn-cs"/>
              </a:rPr>
              <a:t>Eg</a:t>
            </a:r>
            <a:r>
              <a:rPr lang="en-IN" sz="1200" b="1" i="0" kern="1200" dirty="0" smtClean="0">
                <a:solidFill>
                  <a:schemeClr val="tx1"/>
                </a:solidFill>
                <a:effectLst/>
                <a:latin typeface="+mn-lt"/>
                <a:ea typeface="+mn-ea"/>
                <a:cs typeface="+mn-cs"/>
              </a:rPr>
              <a:t>: </a:t>
            </a:r>
            <a:r>
              <a:rPr lang="en-IN" sz="1200" b="0" i="0" kern="1200" dirty="0" smtClean="0">
                <a:solidFill>
                  <a:schemeClr val="tx1"/>
                </a:solidFill>
                <a:effectLst/>
                <a:latin typeface="+mn-lt"/>
                <a:ea typeface="+mn-ea"/>
                <a:cs typeface="+mn-cs"/>
              </a:rPr>
              <a:t>We will have an interview with Harry </a:t>
            </a:r>
            <a:r>
              <a:rPr lang="en-IN" sz="1200" b="0" i="0" kern="1200" dirty="0" err="1" smtClean="0">
                <a:solidFill>
                  <a:schemeClr val="tx1"/>
                </a:solidFill>
                <a:effectLst/>
                <a:latin typeface="+mn-lt"/>
                <a:ea typeface="+mn-ea"/>
                <a:cs typeface="+mn-cs"/>
              </a:rPr>
              <a:t>Kravitz</a:t>
            </a:r>
            <a:r>
              <a:rPr lang="en-IN" sz="1200" b="0" i="0" kern="1200" dirty="0" smtClean="0">
                <a:solidFill>
                  <a:schemeClr val="tx1"/>
                </a:solidFill>
                <a:effectLst/>
                <a:latin typeface="+mn-lt"/>
                <a:ea typeface="+mn-ea"/>
                <a:cs typeface="+mn-cs"/>
              </a:rPr>
              <a:t> at the</a:t>
            </a:r>
          </a:p>
          <a:p>
            <a:r>
              <a:rPr lang="en-IN" sz="1200" b="0" i="0" kern="1200" dirty="0" smtClean="0">
                <a:solidFill>
                  <a:schemeClr val="tx1"/>
                </a:solidFill>
                <a:effectLst/>
                <a:latin typeface="+mn-lt"/>
                <a:ea typeface="+mn-ea"/>
                <a:cs typeface="+mn-cs"/>
              </a:rPr>
              <a:t> </a:t>
            </a:r>
          </a:p>
          <a:p>
            <a:r>
              <a:rPr lang="en-IN" sz="1200" b="0" i="0" kern="1200" dirty="0" smtClean="0">
                <a:solidFill>
                  <a:schemeClr val="tx1"/>
                </a:solidFill>
                <a:effectLst/>
                <a:latin typeface="+mn-lt"/>
                <a:ea typeface="+mn-ea"/>
                <a:cs typeface="+mn-cs"/>
              </a:rPr>
              <a:t>bottom of the hour.</a:t>
            </a:r>
          </a:p>
          <a:p>
            <a:endParaRPr lang="en-IN" dirty="0" smtClean="0"/>
          </a:p>
          <a:p>
            <a:endParaRPr lang="en-US" dirty="0" smtClean="0"/>
          </a:p>
          <a:p>
            <a:r>
              <a:rPr lang="en-IN" sz="1200" b="1" i="0" kern="1200" dirty="0" smtClean="0">
                <a:solidFill>
                  <a:schemeClr val="tx1"/>
                </a:solidFill>
                <a:effectLst/>
                <a:latin typeface="+mn-lt"/>
                <a:ea typeface="+mn-ea"/>
                <a:cs typeface="+mn-cs"/>
              </a:rPr>
              <a:t> </a:t>
            </a:r>
            <a:r>
              <a:rPr lang="en-IN" sz="1200" b="1" i="0" kern="1200" dirty="0" smtClean="0">
                <a:solidFill>
                  <a:schemeClr val="tx1"/>
                </a:solidFill>
                <a:latin typeface="+mn-lt"/>
                <a:ea typeface="+mn-ea"/>
                <a:cs typeface="+mn-cs"/>
              </a:rPr>
              <a:t>gridlocked--</a:t>
            </a:r>
            <a:r>
              <a:rPr lang="en-IN" sz="1200" b="1" i="0" kern="1200" dirty="0" smtClean="0">
                <a:solidFill>
                  <a:schemeClr val="tx1"/>
                </a:solidFill>
                <a:effectLst/>
                <a:latin typeface="+mn-lt"/>
                <a:ea typeface="+mn-ea"/>
                <a:cs typeface="+mn-cs"/>
              </a:rPr>
              <a:t>A</a:t>
            </a:r>
            <a:r>
              <a:rPr lang="en-IN" sz="1200" b="0" i="0" kern="1200" dirty="0" smtClean="0">
                <a:solidFill>
                  <a:schemeClr val="tx1"/>
                </a:solidFill>
                <a:effectLst/>
                <a:latin typeface="+mn-lt"/>
                <a:ea typeface="+mn-ea"/>
                <a:cs typeface="+mn-cs"/>
              </a:rPr>
              <a:t> traffic jam in which no vehicular movement is possible, especially one caused by the blockage of key intersections within a grid of streets.</a:t>
            </a: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2</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I'm Denise Dinger with KPUT weather. The soggy week we've been having in the valley promises to get dryer soon. Today we're looking at morning showers with afternoon sun breaks and a high of 55. Tomorrow morning will be partly cloudy, with increasing clearing in the afternoon and a high of 60. Friday looks to be sunny and clear with a high of 70, and that weather should carry over into the weekend. Saturday will be mostly sunny with highs near 70, and Sunday should be sunny and clear with highs soaring to nearly 80 degrees. For KPUT, this is Denise Dinger with valley weather.</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14</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FDD5E4DD-C6D8-4F35-8512-BC36C3487B5D}" type="slidenum">
              <a:rPr lang="en-IN" smtClean="0"/>
              <a:pPr/>
              <a:t>15</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Hi, this is Adam Swanson calling for Ron </a:t>
            </a:r>
            <a:r>
              <a:rPr lang="en-IN" sz="1200" b="0" i="0" kern="1200" dirty="0" err="1" smtClean="0">
                <a:solidFill>
                  <a:schemeClr val="tx1"/>
                </a:solidFill>
                <a:latin typeface="+mn-lt"/>
                <a:ea typeface="+mn-ea"/>
                <a:cs typeface="+mn-cs"/>
              </a:rPr>
              <a:t>Jaworski</a:t>
            </a:r>
            <a:r>
              <a:rPr lang="en-IN" sz="1200" b="0" i="0" kern="1200" dirty="0" smtClean="0">
                <a:solidFill>
                  <a:schemeClr val="tx1"/>
                </a:solidFill>
                <a:latin typeface="+mn-lt"/>
                <a:ea typeface="+mn-ea"/>
                <a:cs typeface="+mn-cs"/>
              </a:rPr>
              <a:t>. It's about 3 on Friday afternoon. Ron, I had something come up at the last-minute, so I won't be able to meet with you and Pete Schilling Monday as we had planned. I'd like to reschedule for later in the week, if that works for you and Pete. I'm available late Tuesday and Thursday afternoons, but early morning Wednesday or Friday would actually be best for me. We could still meet at Pete's office, as we planned, or I'd be able to meet somewhere else if it's more convenient for you. Sorry about the cancellation. Please call me as soon as you can after hearing this. My cell is 886-2468, or you can call my office at 351-9823 and leave a message with my secretary, Crystal Gains. Thanks, Ron. I'll talk to you soon.</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16</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FDD5E4DD-C6D8-4F35-8512-BC36C3487B5D}" type="slidenum">
              <a:rPr lang="en-IN" smtClean="0"/>
              <a:pPr/>
              <a:t>17</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Feeling run down? Low on energy? Like you'll never make it through the day? Then it's time for you to Rev Up. One package of Rev Up contains enough vitamins and minerals to energize you for five straight hours. And the best part is, you won't come crashing down even more tired than when you started. Mix amazing Rev Up with a glass of cold water, and you'll feel energized and ready to tackle the busy day ahead of you. Rev Up contains more than 100 percent of the vital nutrients your body needs to help you think clearly and perform at maximum efficiency. Rev Up comes in three great </a:t>
            </a:r>
            <a:r>
              <a:rPr lang="en-IN" sz="1200" b="0" i="0" kern="1200" dirty="0" err="1" smtClean="0">
                <a:solidFill>
                  <a:schemeClr val="tx1"/>
                </a:solidFill>
                <a:latin typeface="+mn-lt"/>
                <a:ea typeface="+mn-ea"/>
                <a:cs typeface="+mn-cs"/>
              </a:rPr>
              <a:t>flavors</a:t>
            </a:r>
            <a:r>
              <a:rPr lang="en-IN" sz="1200" b="0" i="0" kern="1200" dirty="0" smtClean="0">
                <a:solidFill>
                  <a:schemeClr val="tx1"/>
                </a:solidFill>
                <a:latin typeface="+mn-lt"/>
                <a:ea typeface="+mn-ea"/>
                <a:cs typeface="+mn-cs"/>
              </a:rPr>
              <a:t> -- grape, lime and cherry -- and is available at supermarkets throughout the Tri-County area. When you're down, Rev it Up, with Rev Up.</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18</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FDD5E4DD-C6D8-4F35-8512-BC36C3487B5D}" type="slidenum">
              <a:rPr lang="en-IN" smtClean="0"/>
              <a:pPr/>
              <a:t>3</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Hello, this message is for </a:t>
            </a:r>
            <a:r>
              <a:rPr lang="en-IN" sz="1200" b="0" i="0" kern="1200" dirty="0" err="1" smtClean="0">
                <a:solidFill>
                  <a:schemeClr val="tx1"/>
                </a:solidFill>
                <a:latin typeface="+mn-lt"/>
                <a:ea typeface="+mn-ea"/>
                <a:cs typeface="+mn-cs"/>
              </a:rPr>
              <a:t>Tayna</a:t>
            </a:r>
            <a:r>
              <a:rPr lang="en-IN" sz="1200" b="0" i="0" kern="1200" dirty="0" smtClean="0">
                <a:solidFill>
                  <a:schemeClr val="tx1"/>
                </a:solidFill>
                <a:latin typeface="+mn-lt"/>
                <a:ea typeface="+mn-ea"/>
                <a:cs typeface="+mn-cs"/>
              </a:rPr>
              <a:t> Smith. </a:t>
            </a:r>
            <a:r>
              <a:rPr lang="en-IN" sz="1200" b="0" i="0" kern="1200" dirty="0" err="1" smtClean="0">
                <a:solidFill>
                  <a:schemeClr val="tx1"/>
                </a:solidFill>
                <a:latin typeface="+mn-lt"/>
                <a:ea typeface="+mn-ea"/>
                <a:cs typeface="+mn-cs"/>
              </a:rPr>
              <a:t>Tayna</a:t>
            </a:r>
            <a:r>
              <a:rPr lang="en-IN" sz="1200" b="0" i="0" kern="1200" dirty="0" smtClean="0">
                <a:solidFill>
                  <a:schemeClr val="tx1"/>
                </a:solidFill>
                <a:latin typeface="+mn-lt"/>
                <a:ea typeface="+mn-ea"/>
                <a:cs typeface="+mn-cs"/>
              </a:rPr>
              <a:t>, my name is Karl </a:t>
            </a:r>
            <a:r>
              <a:rPr lang="en-IN" sz="1200" b="0" i="0" kern="1200" dirty="0" err="1" smtClean="0">
                <a:solidFill>
                  <a:schemeClr val="tx1"/>
                </a:solidFill>
                <a:latin typeface="+mn-lt"/>
                <a:ea typeface="+mn-ea"/>
                <a:cs typeface="+mn-cs"/>
              </a:rPr>
              <a:t>Klaussen</a:t>
            </a:r>
            <a:r>
              <a:rPr lang="en-IN" sz="1200" b="0" i="0" kern="1200" dirty="0" smtClean="0">
                <a:solidFill>
                  <a:schemeClr val="tx1"/>
                </a:solidFill>
                <a:latin typeface="+mn-lt"/>
                <a:ea typeface="+mn-ea"/>
                <a:cs typeface="+mn-cs"/>
              </a:rPr>
              <a:t> with Premium Insurance Company. You had asked me to give you a quotation for your 2007 </a:t>
            </a:r>
            <a:r>
              <a:rPr lang="en-IN" sz="1200" b="0" i="0" kern="1200" dirty="0" err="1" smtClean="0">
                <a:solidFill>
                  <a:schemeClr val="tx1"/>
                </a:solidFill>
                <a:latin typeface="+mn-lt"/>
                <a:ea typeface="+mn-ea"/>
                <a:cs typeface="+mn-cs"/>
              </a:rPr>
              <a:t>Toyaki</a:t>
            </a:r>
            <a:r>
              <a:rPr lang="en-IN" sz="1200" b="0" i="0" kern="1200" dirty="0" smtClean="0">
                <a:solidFill>
                  <a:schemeClr val="tx1"/>
                </a:solidFill>
                <a:latin typeface="+mn-lt"/>
                <a:ea typeface="+mn-ea"/>
                <a:cs typeface="+mn-cs"/>
              </a:rPr>
              <a:t> Turbo coupe. </a:t>
            </a:r>
            <a:endParaRPr lang="en-IN" sz="1200" b="0" i="0" kern="1200" dirty="0" smtClean="0">
              <a:solidFill>
                <a:schemeClr val="tx1"/>
              </a:solidFill>
              <a:latin typeface="+mn-lt"/>
              <a:ea typeface="+mn-ea"/>
              <a:cs typeface="+mn-cs"/>
            </a:endParaRPr>
          </a:p>
          <a:p>
            <a:endParaRPr lang="en-IN" sz="1200" b="0" i="0" kern="1200" dirty="0" smtClean="0">
              <a:solidFill>
                <a:schemeClr val="tx1"/>
              </a:solidFill>
              <a:latin typeface="+mn-lt"/>
              <a:ea typeface="+mn-ea"/>
              <a:cs typeface="+mn-cs"/>
            </a:endParaRPr>
          </a:p>
          <a:p>
            <a:r>
              <a:rPr lang="en-IN" sz="1200" b="0" i="0" kern="1200" dirty="0" smtClean="0">
                <a:solidFill>
                  <a:schemeClr val="tx1"/>
                </a:solidFill>
                <a:latin typeface="+mn-lt"/>
                <a:ea typeface="+mn-ea"/>
                <a:cs typeface="+mn-cs"/>
              </a:rPr>
              <a:t>I've </a:t>
            </a:r>
            <a:r>
              <a:rPr lang="en-IN" sz="1200" b="0" i="0" kern="1200" dirty="0" smtClean="0">
                <a:solidFill>
                  <a:schemeClr val="tx1"/>
                </a:solidFill>
                <a:latin typeface="+mn-lt"/>
                <a:ea typeface="+mn-ea"/>
                <a:cs typeface="+mn-cs"/>
              </a:rPr>
              <a:t>processed your information, and we could insure this vehicle for $600 a year. That's $50 a month, and you have the choice of paying monthly or in advance. This price includes discounts for having a good driving record, and for also having your homeowner's insurance with us as well as your auto insurance. It includes comprehensive coverage, uninsured motorist protection, and up to $50,000 liability. </a:t>
            </a:r>
            <a:endParaRPr lang="en-IN" sz="1200" b="0" i="0" kern="1200" dirty="0" smtClean="0">
              <a:solidFill>
                <a:schemeClr val="tx1"/>
              </a:solidFill>
              <a:latin typeface="+mn-lt"/>
              <a:ea typeface="+mn-ea"/>
              <a:cs typeface="+mn-cs"/>
            </a:endParaRPr>
          </a:p>
          <a:p>
            <a:endParaRPr lang="en-IN" sz="1200" b="0" i="0" kern="1200" smtClean="0">
              <a:solidFill>
                <a:schemeClr val="tx1"/>
              </a:solidFill>
              <a:latin typeface="+mn-lt"/>
              <a:ea typeface="+mn-ea"/>
              <a:cs typeface="+mn-cs"/>
            </a:endParaRPr>
          </a:p>
          <a:p>
            <a:r>
              <a:rPr lang="en-IN" sz="1200" b="0" i="0" kern="1200" smtClean="0">
                <a:solidFill>
                  <a:schemeClr val="tx1"/>
                </a:solidFill>
                <a:latin typeface="+mn-lt"/>
                <a:ea typeface="+mn-ea"/>
                <a:cs typeface="+mn-cs"/>
              </a:rPr>
              <a:t>We </a:t>
            </a:r>
            <a:r>
              <a:rPr lang="en-IN" sz="1200" b="0" i="0" kern="1200" dirty="0" smtClean="0">
                <a:solidFill>
                  <a:schemeClr val="tx1"/>
                </a:solidFill>
                <a:latin typeface="+mn-lt"/>
                <a:ea typeface="+mn-ea"/>
                <a:cs typeface="+mn-cs"/>
              </a:rPr>
              <a:t>could begin coverage at the first of next month. If you have more questions I'd be happy to answer them. You can reach me at 590-095-6446 or on my cell at 342-768-0120. Thank you for considering Premium Insurance.</a:t>
            </a: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Good morning, rail passengers. For those of you taking the 9:45 Starlight Special to Amityville, you will need to exchange your ticket for a boarding pass before you board the train. Boarding passes are available now at the purple booth next to door 9. If you need to buy tickets, come to one of the ticket windows on the east side of the station, or use one of our automated ticket machines located throughout the lobby. Once you have your tickets, each passenger must exchange them for a boarding pass, including young children. When you have obtained your boarding pass, you are ready to access the platform. The train will board through door 9 beginning at approximately 9:15. Thank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6</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Hi, </a:t>
            </a:r>
            <a:r>
              <a:rPr lang="en-IN" sz="1200" b="0" i="0" kern="1200" dirty="0" err="1" smtClean="0">
                <a:solidFill>
                  <a:schemeClr val="tx1"/>
                </a:solidFill>
                <a:latin typeface="+mn-lt"/>
                <a:ea typeface="+mn-ea"/>
                <a:cs typeface="+mn-cs"/>
              </a:rPr>
              <a:t>Dori</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Madson</a:t>
            </a:r>
            <a:r>
              <a:rPr lang="en-IN" sz="1200" b="0" i="0" kern="1200" dirty="0" smtClean="0">
                <a:solidFill>
                  <a:schemeClr val="tx1"/>
                </a:solidFill>
                <a:latin typeface="+mn-lt"/>
                <a:ea typeface="+mn-ea"/>
                <a:cs typeface="+mn-cs"/>
              </a:rPr>
              <a:t> here, host of the KORG-FM afternoon show. My dog, Spot, loves to run. The trouble is, she was always running out of our yard into the </a:t>
            </a:r>
            <a:r>
              <a:rPr lang="en-IN" sz="1200" b="0" i="0" kern="1200" dirty="0" err="1" smtClean="0">
                <a:solidFill>
                  <a:schemeClr val="tx1"/>
                </a:solidFill>
                <a:latin typeface="+mn-lt"/>
                <a:ea typeface="+mn-ea"/>
                <a:cs typeface="+mn-cs"/>
              </a:rPr>
              <a:t>neighbors'</a:t>
            </a:r>
            <a:r>
              <a:rPr lang="en-IN" sz="1200" b="0" i="0" kern="1200" dirty="0" smtClean="0">
                <a:solidFill>
                  <a:schemeClr val="tx1"/>
                </a:solidFill>
                <a:latin typeface="+mn-lt"/>
                <a:ea typeface="+mn-ea"/>
                <a:cs typeface="+mn-cs"/>
              </a:rPr>
              <a:t> yards. Once, she even ran into the street and nearly got hit by a car! That's when I called my friends at Invisible  Fence. </a:t>
            </a:r>
          </a:p>
          <a:p>
            <a:endParaRPr lang="en-IN" sz="1200" b="0" i="0" kern="1200" dirty="0" smtClean="0">
              <a:solidFill>
                <a:schemeClr val="tx1"/>
              </a:solidFill>
              <a:latin typeface="+mn-lt"/>
              <a:ea typeface="+mn-ea"/>
              <a:cs typeface="+mn-cs"/>
            </a:endParaRPr>
          </a:p>
          <a:p>
            <a:r>
              <a:rPr lang="en-IN" sz="1200" b="0" i="0" kern="1200" dirty="0" smtClean="0">
                <a:solidFill>
                  <a:schemeClr val="tx1"/>
                </a:solidFill>
                <a:latin typeface="+mn-lt"/>
                <a:ea typeface="+mn-ea"/>
                <a:cs typeface="+mn-cs"/>
              </a:rPr>
              <a:t>They came right over, explained their program, and within a couple of hours had erected an invisible barrier around our yard that keeps Spot on our property just like a real fence would. Spot can now run happily around our yard, and me and my family don't have to worry about her running away. </a:t>
            </a:r>
          </a:p>
          <a:p>
            <a:endParaRPr lang="en-IN" sz="1200" b="0" i="0" kern="1200" dirty="0" smtClean="0">
              <a:solidFill>
                <a:schemeClr val="tx1"/>
              </a:solidFill>
              <a:latin typeface="+mn-lt"/>
              <a:ea typeface="+mn-ea"/>
              <a:cs typeface="+mn-cs"/>
            </a:endParaRPr>
          </a:p>
          <a:p>
            <a:r>
              <a:rPr lang="en-IN" sz="1200" b="0" i="0" kern="1200" dirty="0" smtClean="0">
                <a:solidFill>
                  <a:schemeClr val="tx1"/>
                </a:solidFill>
                <a:latin typeface="+mn-lt"/>
                <a:ea typeface="+mn-ea"/>
                <a:cs typeface="+mn-cs"/>
              </a:rPr>
              <a:t>She'll go right to the edge of the yard, but won't go past it. </a:t>
            </a:r>
          </a:p>
          <a:p>
            <a:endParaRPr lang="en-IN" sz="1200" b="0" i="0" kern="1200" dirty="0" smtClean="0">
              <a:solidFill>
                <a:schemeClr val="tx1"/>
              </a:solidFill>
              <a:latin typeface="+mn-lt"/>
              <a:ea typeface="+mn-ea"/>
              <a:cs typeface="+mn-cs"/>
            </a:endParaRPr>
          </a:p>
          <a:p>
            <a:r>
              <a:rPr lang="en-IN" sz="1200" b="0" i="0" kern="1200" dirty="0" smtClean="0">
                <a:solidFill>
                  <a:schemeClr val="tx1"/>
                </a:solidFill>
                <a:latin typeface="+mn-lt"/>
                <a:ea typeface="+mn-ea"/>
                <a:cs typeface="+mn-cs"/>
              </a:rPr>
              <a:t>The Invisible Fence process was smooth, quick, and surprisingly affordable -- much cheaper than putting a real fence around my yard would have been. If you're looking for an effective way to keep your dog on your property, call Invisible  Fence now. They're right here in town, at 789-9876. Or, check them out on the web at  Invisible Fence .com. Take it from me, you'll be glad you did.</a:t>
            </a:r>
            <a:r>
              <a:rPr lang="en-IN" dirty="0" smtClean="0"/>
              <a:t/>
            </a:r>
            <a:br>
              <a:rPr lang="en-IN" dirty="0" smtClean="0"/>
            </a:br>
            <a:endParaRPr lang="en-I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IN" sz="1200" b="0" i="0" u="none" strike="noStrike" kern="1200" dirty="0" smtClean="0">
                <a:solidFill>
                  <a:schemeClr val="tx1"/>
                </a:solidFill>
                <a:effectLst/>
                <a:latin typeface="+mn-lt"/>
                <a:ea typeface="+mn-ea"/>
                <a:cs typeface="+mn-cs"/>
                <a:hlinkClick r:id="rId3"/>
              </a:rPr>
              <a:t>The Invisible Fence® Brand: More than a dog fence, it's ...</a:t>
            </a:r>
            <a:r>
              <a:rPr lang="en-IN" sz="1200" b="0" i="0" u="none" strike="noStrike" kern="1200" dirty="0" smtClean="0">
                <a:solidFill>
                  <a:schemeClr val="tx1"/>
                </a:solidFill>
                <a:effectLst/>
                <a:latin typeface="+mn-lt"/>
                <a:ea typeface="+mn-ea"/>
                <a:cs typeface="+mn-cs"/>
              </a:rPr>
              <a:t> Is a name of a company</a:t>
            </a:r>
            <a:r>
              <a:rPr lang="en-IN" sz="1200" b="0" i="0" u="none" strike="noStrike" kern="1200" baseline="0" dirty="0" smtClean="0">
                <a:solidFill>
                  <a:schemeClr val="tx1"/>
                </a:solidFill>
                <a:effectLst/>
                <a:latin typeface="+mn-lt"/>
                <a:ea typeface="+mn-ea"/>
                <a:cs typeface="+mn-cs"/>
              </a:rPr>
              <a:t> who designs fences for your gardens .</a:t>
            </a:r>
          </a:p>
          <a:p>
            <a:pPr marL="0" marR="0" indent="0" algn="l" defTabSz="914400" rtl="0" eaLnBrk="1" fontAlgn="auto" latinLnBrk="0" hangingPunct="1">
              <a:lnSpc>
                <a:spcPct val="100000"/>
              </a:lnSpc>
              <a:spcBef>
                <a:spcPts val="0"/>
              </a:spcBef>
              <a:spcAft>
                <a:spcPts val="0"/>
              </a:spcAft>
              <a:buClrTx/>
              <a:buSzTx/>
              <a:buFontTx/>
              <a:buNone/>
              <a:tabLst/>
              <a:defRPr/>
            </a:pPr>
            <a:endParaRPr lang="en-IN" sz="1200" b="0" i="0" u="none" strike="noStrike"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effectLst/>
                <a:latin typeface="+mn-lt"/>
                <a:ea typeface="+mn-ea"/>
                <a:cs typeface="+mn-cs"/>
              </a:rPr>
              <a:t>Please refer to https://www.google.co.in/?gfe_rd=cr&amp;ei=iG-0VomeEPLI8AfpsoKoCA#q=call+invisible+fence</a:t>
            </a:r>
            <a:endParaRPr lang="en-IN" sz="1200" b="0" i="0" kern="1200" dirty="0" smtClean="0">
              <a:solidFill>
                <a:schemeClr val="tx1"/>
              </a:solidFill>
              <a:effectLst/>
              <a:latin typeface="+mn-lt"/>
              <a:ea typeface="+mn-ea"/>
              <a:cs typeface="+mn-cs"/>
            </a:endParaRPr>
          </a:p>
          <a:p>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8</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FDD5E4DD-C6D8-4F35-8512-BC36C3487B5D}" type="slidenum">
              <a:rPr lang="en-IN" smtClean="0"/>
              <a:pPr/>
              <a:t>9</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Our next contestant is a 44-year-old lawyer from Rockland, Minnesota, where he specializes in personal injury claims. He grew up in Bronze Springs, Maryland, and moved with his family to the Midwest at age 4. After completing law school at Midwest University, he married his high school sweetheart. He's the father of two boys, 12 and 9, and a 5-year-old girl. </a:t>
            </a:r>
            <a:r>
              <a:rPr lang="en-IN" sz="1200" b="0" i="0" kern="1200" smtClean="0">
                <a:solidFill>
                  <a:schemeClr val="tx1"/>
                </a:solidFill>
                <a:latin typeface="+mn-lt"/>
                <a:ea typeface="+mn-ea"/>
                <a:cs typeface="+mn-cs"/>
              </a:rPr>
              <a:t>If he wins the grand prize today on our show, he says, "I'm sure going to go someplace better than Disneyland." Ladies and gentleman, please give a warm "Guess the Price" welcome to Stan Kramer!</a:t>
            </a:r>
            <a:r>
              <a:rPr lang="en-IN" smtClean="0"/>
              <a:t/>
            </a:r>
            <a:br>
              <a:rPr lang="en-IN" smtClean="0"/>
            </a:br>
            <a:endParaRPr lang="en-IN"/>
          </a:p>
        </p:txBody>
      </p:sp>
      <p:sp>
        <p:nvSpPr>
          <p:cNvPr id="4" name="Slide Number Placeholder 3"/>
          <p:cNvSpPr>
            <a:spLocks noGrp="1"/>
          </p:cNvSpPr>
          <p:nvPr>
            <p:ph type="sldNum" sz="quarter" idx="10"/>
          </p:nvPr>
        </p:nvSpPr>
        <p:spPr/>
        <p:txBody>
          <a:bodyPr/>
          <a:lstStyle/>
          <a:p>
            <a:fld id="{FDD5E4DD-C6D8-4F35-8512-BC36C3487B5D}" type="slidenum">
              <a:rPr lang="en-IN" smtClean="0"/>
              <a:pPr/>
              <a:t>10</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1" kern="1200" dirty="0" smtClean="0">
                <a:solidFill>
                  <a:schemeClr val="tx1"/>
                </a:solidFill>
                <a:latin typeface="+mn-lt"/>
                <a:ea typeface="+mn-ea"/>
                <a:cs typeface="+mn-cs"/>
              </a:rPr>
              <a:t>Listening Comprehension Transcript</a:t>
            </a:r>
            <a:r>
              <a:rPr lang="en-IN" dirty="0" smtClean="0"/>
              <a:t/>
            </a:r>
            <a:br>
              <a:rPr lang="en-IN" dirty="0" smtClean="0"/>
            </a:br>
            <a:r>
              <a:rPr lang="en-IN" sz="1200" b="0" i="0" kern="1200" dirty="0" smtClean="0">
                <a:solidFill>
                  <a:schemeClr val="tx1"/>
                </a:solidFill>
                <a:latin typeface="+mn-lt"/>
                <a:ea typeface="+mn-ea"/>
                <a:cs typeface="+mn-cs"/>
              </a:rPr>
              <a:t>We offer three types of family plans. Our Basic plan has a $1,000 deductible. It includes six doctors' visits a year with a $25 co-pay, and covers all your diagnostic treatments -- x-rays and blood tests, things like that. But it doesn't cover vision check-ups or prescription drugs. Our Plus plan has a $1,500 deductible and gives you the same benefits as the Basic, but also covers prescription drugs and vision. Our Premium plan has a $2,000 deductible and includes all aspects of our Basic and Plus plans. The difference is that it will give you more coverage for major surgeries and life-threatening emergencies -- up to 80 percent coverage for instances that require surgery or prolonged hospital stays. If you go to our website, we have a chart comparing the plans and detailing exactly what each one offers.</a:t>
            </a:r>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12</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DD5E4DD-C6D8-4F35-8512-BC36C3487B5D}" type="slidenum">
              <a:rPr lang="en-IN" smtClean="0"/>
              <a:pPr/>
              <a:t>13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020272"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1043608" y="44624"/>
            <a:ext cx="2381934" cy="369332"/>
          </a:xfrm>
          <a:prstGeom prst="rect">
            <a:avLst/>
          </a:prstGeom>
          <a:noFill/>
        </p:spPr>
        <p:txBody>
          <a:bodyPr wrap="none" rtlCol="0">
            <a:spAutoFit/>
          </a:bodyPr>
          <a:lstStyle/>
          <a:p>
            <a:r>
              <a:rPr lang="en-US" b="1" dirty="0" smtClean="0">
                <a:solidFill>
                  <a:schemeClr val="bg1"/>
                </a:solidFill>
              </a:rPr>
              <a:t>TOEIC Short Talks 1</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sz="6000" dirty="0" smtClean="0"/>
              <a:t>   TOEIC</a:t>
            </a:r>
            <a:endParaRPr lang="en-IN" sz="6000" dirty="0"/>
          </a:p>
        </p:txBody>
      </p:sp>
      <p:sp>
        <p:nvSpPr>
          <p:cNvPr id="3" name="Subtitle 2"/>
          <p:cNvSpPr>
            <a:spLocks noGrp="1"/>
          </p:cNvSpPr>
          <p:nvPr>
            <p:ph type="subTitle" idx="1"/>
          </p:nvPr>
        </p:nvSpPr>
        <p:spPr/>
        <p:txBody>
          <a:bodyPr/>
          <a:lstStyle/>
          <a:p>
            <a:r>
              <a:rPr lang="en-IN" sz="6000" dirty="0" smtClean="0"/>
              <a:t>Short Talks</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2976" y="1285860"/>
            <a:ext cx="7215238" cy="5109091"/>
          </a:xfrm>
          <a:prstGeom prst="rect">
            <a:avLst/>
          </a:prstGeom>
          <a:noFill/>
        </p:spPr>
        <p:txBody>
          <a:bodyPr wrap="square" rtlCol="0">
            <a:spAutoFit/>
          </a:bodyPr>
          <a:lstStyle/>
          <a:p>
            <a:r>
              <a:rPr lang="en-IN" sz="1600" dirty="0" smtClean="0"/>
              <a:t>1). Where is the introduction probably taking place?</a:t>
            </a:r>
          </a:p>
          <a:p>
            <a:r>
              <a:rPr lang="en-IN" sz="1600" dirty="0" smtClean="0"/>
              <a:t> At a business meeting</a:t>
            </a:r>
          </a:p>
          <a:p>
            <a:r>
              <a:rPr lang="en-IN" sz="1600" dirty="0" smtClean="0"/>
              <a:t> At a job interview</a:t>
            </a:r>
          </a:p>
          <a:p>
            <a:r>
              <a:rPr lang="en-IN" sz="1600" dirty="0" smtClean="0"/>
              <a:t> At a TV game show</a:t>
            </a:r>
          </a:p>
          <a:p>
            <a:r>
              <a:rPr lang="en-IN" sz="1600" dirty="0" smtClean="0"/>
              <a:t> At a dinner party</a:t>
            </a:r>
            <a:endParaRPr lang="en-US" sz="1600" u="sng" dirty="0"/>
          </a:p>
          <a:p>
            <a:endParaRPr lang="en-IN" sz="1600" dirty="0" smtClean="0"/>
          </a:p>
          <a:p>
            <a:r>
              <a:rPr lang="en-IN" sz="1600" dirty="0" smtClean="0"/>
              <a:t>2). What does the speaker say about Stan Kramer?</a:t>
            </a:r>
          </a:p>
          <a:p>
            <a:r>
              <a:rPr lang="en-IN" sz="1600" dirty="0" smtClean="0"/>
              <a:t> He is an engineer.</a:t>
            </a:r>
          </a:p>
          <a:p>
            <a:r>
              <a:rPr lang="en-IN" sz="1600" dirty="0" smtClean="0"/>
              <a:t> He has three children.</a:t>
            </a:r>
          </a:p>
          <a:p>
            <a:r>
              <a:rPr lang="en-IN" sz="1600" dirty="0" smtClean="0"/>
              <a:t> He is not married.</a:t>
            </a:r>
          </a:p>
          <a:p>
            <a:r>
              <a:rPr lang="en-IN" sz="1600" dirty="0" smtClean="0"/>
              <a:t> He will win a prize.</a:t>
            </a:r>
          </a:p>
          <a:p>
            <a:endParaRPr lang="en-IN" sz="1600" dirty="0" smtClean="0"/>
          </a:p>
          <a:p>
            <a:r>
              <a:rPr lang="en-IN" sz="1600" dirty="0" smtClean="0"/>
              <a:t>3). What will the listeners probably do next?</a:t>
            </a:r>
          </a:p>
          <a:p>
            <a:r>
              <a:rPr lang="en-IN" sz="1600" dirty="0" smtClean="0"/>
              <a:t> Start booing</a:t>
            </a:r>
          </a:p>
          <a:p>
            <a:r>
              <a:rPr lang="en-IN" sz="1600" dirty="0" smtClean="0"/>
              <a:t> Remain silent</a:t>
            </a:r>
          </a:p>
          <a:p>
            <a:r>
              <a:rPr lang="en-IN" sz="1600" dirty="0" smtClean="0"/>
              <a:t> Ask questions</a:t>
            </a:r>
          </a:p>
          <a:p>
            <a:r>
              <a:rPr lang="en-IN" sz="1600" dirty="0" smtClean="0"/>
              <a:t> Clap their hands</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1538" y="928670"/>
            <a:ext cx="6715172" cy="4555093"/>
          </a:xfrm>
          <a:prstGeom prst="rect">
            <a:avLst/>
          </a:prstGeom>
          <a:noFill/>
        </p:spPr>
        <p:txBody>
          <a:bodyPr wrap="square" rtlCol="0">
            <a:spAutoFit/>
          </a:bodyPr>
          <a:lstStyle/>
          <a:p>
            <a:r>
              <a:rPr lang="en-IN" sz="1600" dirty="0" smtClean="0"/>
              <a:t>1). Where is the introduction probably taking place?</a:t>
            </a:r>
          </a:p>
          <a:p>
            <a:r>
              <a:rPr lang="en-IN" sz="1600" dirty="0" smtClean="0"/>
              <a:t> At a business meeting</a:t>
            </a:r>
          </a:p>
          <a:p>
            <a:r>
              <a:rPr lang="en-IN" sz="1600" dirty="0" smtClean="0"/>
              <a:t> At a job interview</a:t>
            </a:r>
          </a:p>
          <a:p>
            <a:r>
              <a:rPr lang="en-IN" sz="1600" dirty="0" smtClean="0"/>
              <a:t> </a:t>
            </a:r>
            <a:r>
              <a:rPr lang="en-IN" sz="1600" b="1" dirty="0" smtClean="0"/>
              <a:t>At a TV game show</a:t>
            </a:r>
          </a:p>
          <a:p>
            <a:r>
              <a:rPr lang="en-IN" sz="1600" dirty="0" smtClean="0"/>
              <a:t> At a dinner party</a:t>
            </a:r>
          </a:p>
          <a:p>
            <a:endParaRPr lang="en-IN" sz="1600" dirty="0" smtClean="0"/>
          </a:p>
          <a:p>
            <a:r>
              <a:rPr lang="en-IN" sz="1600" dirty="0" smtClean="0"/>
              <a:t>2). What does the speaker say about Stan Kramer?</a:t>
            </a:r>
          </a:p>
          <a:p>
            <a:r>
              <a:rPr lang="en-IN" sz="1600" dirty="0" smtClean="0"/>
              <a:t> He is an engineer.</a:t>
            </a:r>
          </a:p>
          <a:p>
            <a:r>
              <a:rPr lang="en-IN" sz="1600" dirty="0" smtClean="0"/>
              <a:t> </a:t>
            </a:r>
            <a:r>
              <a:rPr lang="en-IN" sz="1600" b="1" dirty="0" smtClean="0"/>
              <a:t>He has three children.</a:t>
            </a:r>
          </a:p>
          <a:p>
            <a:r>
              <a:rPr lang="en-IN" sz="1600" dirty="0" smtClean="0"/>
              <a:t> He is not married.</a:t>
            </a:r>
          </a:p>
          <a:p>
            <a:r>
              <a:rPr lang="en-IN" sz="1600" dirty="0" smtClean="0"/>
              <a:t> He will win a prize.</a:t>
            </a:r>
          </a:p>
          <a:p>
            <a:endParaRPr lang="en-IN" sz="1600" dirty="0" smtClean="0"/>
          </a:p>
          <a:p>
            <a:r>
              <a:rPr lang="en-IN" sz="1600" dirty="0" smtClean="0"/>
              <a:t>3). What will the listeners probably do next?</a:t>
            </a:r>
          </a:p>
          <a:p>
            <a:r>
              <a:rPr lang="en-IN" sz="1600" dirty="0" smtClean="0"/>
              <a:t> Start booing</a:t>
            </a:r>
          </a:p>
          <a:p>
            <a:r>
              <a:rPr lang="en-IN" sz="1600" dirty="0" smtClean="0"/>
              <a:t> Remain silent</a:t>
            </a:r>
          </a:p>
          <a:p>
            <a:r>
              <a:rPr lang="en-IN" sz="1600" dirty="0" smtClean="0"/>
              <a:t> Ask questions</a:t>
            </a:r>
          </a:p>
          <a:p>
            <a:r>
              <a:rPr lang="en-IN" sz="1600" b="1" dirty="0" smtClean="0"/>
              <a:t> Clap their hands</a:t>
            </a:r>
          </a:p>
          <a:p>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1538" y="1357299"/>
            <a:ext cx="7358114" cy="5109091"/>
          </a:xfrm>
          <a:prstGeom prst="rect">
            <a:avLst/>
          </a:prstGeom>
          <a:noFill/>
        </p:spPr>
        <p:txBody>
          <a:bodyPr wrap="square" rtlCol="0">
            <a:spAutoFit/>
          </a:bodyPr>
          <a:lstStyle/>
          <a:p>
            <a:r>
              <a:rPr lang="en-IN" sz="1600" dirty="0" smtClean="0"/>
              <a:t>1). Who is most likely listening to the talk?</a:t>
            </a:r>
          </a:p>
          <a:p>
            <a:r>
              <a:rPr lang="en-IN" sz="1600" dirty="0" smtClean="0"/>
              <a:t> Health-insurance customers</a:t>
            </a:r>
          </a:p>
          <a:p>
            <a:r>
              <a:rPr lang="en-IN" sz="1600" dirty="0" smtClean="0"/>
              <a:t> Life insurance sales people</a:t>
            </a:r>
          </a:p>
          <a:p>
            <a:r>
              <a:rPr lang="en-IN" sz="1600" dirty="0" smtClean="0"/>
              <a:t> University business students</a:t>
            </a:r>
          </a:p>
          <a:p>
            <a:r>
              <a:rPr lang="en-IN" sz="1600" dirty="0" smtClean="0"/>
              <a:t> National government officials</a:t>
            </a:r>
          </a:p>
          <a:p>
            <a:endParaRPr lang="en-IN" sz="1600" dirty="0" smtClean="0"/>
          </a:p>
          <a:p>
            <a:r>
              <a:rPr lang="en-IN" sz="1600" dirty="0" smtClean="0"/>
              <a:t>2). What is the main purpose of the talk?</a:t>
            </a:r>
          </a:p>
          <a:p>
            <a:r>
              <a:rPr lang="en-IN" sz="1600" dirty="0" smtClean="0"/>
              <a:t> To explain three plans</a:t>
            </a:r>
          </a:p>
          <a:p>
            <a:r>
              <a:rPr lang="en-IN" sz="1600" dirty="0" smtClean="0"/>
              <a:t> To sell the premium plan</a:t>
            </a:r>
          </a:p>
          <a:p>
            <a:r>
              <a:rPr lang="en-IN" sz="1600" dirty="0" smtClean="0"/>
              <a:t> To promote the Basic plan</a:t>
            </a:r>
          </a:p>
          <a:p>
            <a:r>
              <a:rPr lang="en-IN" sz="1600" dirty="0" smtClean="0"/>
              <a:t> To detail the Plus plan</a:t>
            </a:r>
          </a:p>
          <a:p>
            <a:endParaRPr lang="en-IN" sz="1600" dirty="0" smtClean="0"/>
          </a:p>
          <a:p>
            <a:r>
              <a:rPr lang="en-IN" sz="1600" dirty="0" smtClean="0"/>
              <a:t>3). What does the speaker suggest?</a:t>
            </a:r>
          </a:p>
          <a:p>
            <a:r>
              <a:rPr lang="en-IN" sz="1600" dirty="0" smtClean="0"/>
              <a:t> Signing up for the premium plan</a:t>
            </a:r>
          </a:p>
          <a:p>
            <a:r>
              <a:rPr lang="en-IN" sz="1600" dirty="0" smtClean="0"/>
              <a:t> Coming to the company store</a:t>
            </a:r>
          </a:p>
          <a:p>
            <a:r>
              <a:rPr lang="en-IN" sz="1600" dirty="0" smtClean="0"/>
              <a:t> Visiting the company website</a:t>
            </a:r>
          </a:p>
          <a:p>
            <a:r>
              <a:rPr lang="en-IN" sz="1600" dirty="0" smtClean="0"/>
              <a:t> Phoning for more information</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0100" y="1000108"/>
            <a:ext cx="7286676" cy="4555093"/>
          </a:xfrm>
          <a:prstGeom prst="rect">
            <a:avLst/>
          </a:prstGeom>
          <a:noFill/>
        </p:spPr>
        <p:txBody>
          <a:bodyPr wrap="square" rtlCol="0">
            <a:spAutoFit/>
          </a:bodyPr>
          <a:lstStyle/>
          <a:p>
            <a:r>
              <a:rPr lang="en-IN" sz="1600" dirty="0" smtClean="0"/>
              <a:t>1). Who is most likely listening to the talk?</a:t>
            </a:r>
          </a:p>
          <a:p>
            <a:r>
              <a:rPr lang="en-IN" sz="1600" b="1" dirty="0" smtClean="0"/>
              <a:t> Health-insurance customers</a:t>
            </a:r>
          </a:p>
          <a:p>
            <a:r>
              <a:rPr lang="en-IN" sz="1600" dirty="0" smtClean="0"/>
              <a:t> Life insurance sales people</a:t>
            </a:r>
          </a:p>
          <a:p>
            <a:r>
              <a:rPr lang="en-IN" sz="1600" dirty="0" smtClean="0"/>
              <a:t> University business students</a:t>
            </a:r>
          </a:p>
          <a:p>
            <a:r>
              <a:rPr lang="en-IN" sz="1600" dirty="0" smtClean="0"/>
              <a:t> National government officials</a:t>
            </a:r>
          </a:p>
          <a:p>
            <a:endParaRPr lang="en-IN" sz="1600" dirty="0" smtClean="0"/>
          </a:p>
          <a:p>
            <a:r>
              <a:rPr lang="en-IN" sz="1600" dirty="0" smtClean="0"/>
              <a:t>2). What is the main purpose of the talk?</a:t>
            </a:r>
          </a:p>
          <a:p>
            <a:r>
              <a:rPr lang="en-IN" sz="1600" dirty="0" smtClean="0"/>
              <a:t> </a:t>
            </a:r>
            <a:r>
              <a:rPr lang="en-IN" sz="1600" b="1" dirty="0" smtClean="0"/>
              <a:t>To explain three plans</a:t>
            </a:r>
          </a:p>
          <a:p>
            <a:r>
              <a:rPr lang="en-IN" sz="1600" dirty="0" smtClean="0"/>
              <a:t> To sell the premium plan</a:t>
            </a:r>
          </a:p>
          <a:p>
            <a:r>
              <a:rPr lang="en-IN" sz="1600" dirty="0" smtClean="0"/>
              <a:t> To promote the Basic plan</a:t>
            </a:r>
          </a:p>
          <a:p>
            <a:r>
              <a:rPr lang="en-IN" sz="1600" dirty="0" smtClean="0"/>
              <a:t> To detail the Plus plan</a:t>
            </a:r>
          </a:p>
          <a:p>
            <a:endParaRPr lang="en-IN" sz="1600" dirty="0" smtClean="0"/>
          </a:p>
          <a:p>
            <a:r>
              <a:rPr lang="en-IN" sz="1600" dirty="0" smtClean="0"/>
              <a:t>3). What does the speaker suggest?</a:t>
            </a:r>
          </a:p>
          <a:p>
            <a:r>
              <a:rPr lang="en-IN" sz="1600" dirty="0" smtClean="0"/>
              <a:t> Signing up for the premium plan</a:t>
            </a:r>
          </a:p>
          <a:p>
            <a:r>
              <a:rPr lang="en-IN" sz="1600" dirty="0" smtClean="0"/>
              <a:t> Coming to the company store</a:t>
            </a:r>
          </a:p>
          <a:p>
            <a:r>
              <a:rPr lang="en-IN" sz="1600" dirty="0" smtClean="0"/>
              <a:t> </a:t>
            </a:r>
            <a:r>
              <a:rPr lang="en-IN" sz="1600" b="1" dirty="0" smtClean="0"/>
              <a:t>Visiting the company website</a:t>
            </a:r>
          </a:p>
          <a:p>
            <a:r>
              <a:rPr lang="en-IN" sz="1600" dirty="0" smtClean="0"/>
              <a:t> Phoning for more information</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8662" y="1285860"/>
            <a:ext cx="6878907" cy="5386090"/>
          </a:xfrm>
          <a:prstGeom prst="rect">
            <a:avLst/>
          </a:prstGeom>
          <a:noFill/>
        </p:spPr>
        <p:txBody>
          <a:bodyPr wrap="square" rtlCol="0">
            <a:spAutoFit/>
          </a:bodyPr>
          <a:lstStyle/>
          <a:p>
            <a:r>
              <a:rPr lang="en-IN" sz="1600" dirty="0" smtClean="0"/>
              <a:t>1). When is this report most likely being broadcast?</a:t>
            </a:r>
          </a:p>
          <a:p>
            <a:r>
              <a:rPr lang="en-IN" sz="1600" dirty="0" smtClean="0"/>
              <a:t> On Monday</a:t>
            </a:r>
          </a:p>
          <a:p>
            <a:r>
              <a:rPr lang="en-IN" sz="1600" dirty="0" smtClean="0"/>
              <a:t> On Wednesday</a:t>
            </a:r>
          </a:p>
          <a:p>
            <a:r>
              <a:rPr lang="en-IN" sz="1600" dirty="0" smtClean="0"/>
              <a:t> On Thursday</a:t>
            </a:r>
          </a:p>
          <a:p>
            <a:r>
              <a:rPr lang="en-IN" sz="1600" dirty="0" smtClean="0"/>
              <a:t> On Sunday</a:t>
            </a:r>
            <a:endParaRPr lang="en-US" sz="1600" u="sng" dirty="0"/>
          </a:p>
          <a:p>
            <a:endParaRPr lang="en-IN" sz="1600" dirty="0" smtClean="0"/>
          </a:p>
          <a:p>
            <a:r>
              <a:rPr lang="en-IN" sz="1600" dirty="0" smtClean="0"/>
              <a:t>2). What will happen on Sunday?</a:t>
            </a:r>
          </a:p>
          <a:p>
            <a:r>
              <a:rPr lang="en-IN" sz="1600" dirty="0" smtClean="0"/>
              <a:t> There will be a snow storm</a:t>
            </a:r>
          </a:p>
          <a:p>
            <a:r>
              <a:rPr lang="en-IN" sz="1600" dirty="0" smtClean="0"/>
              <a:t> The rain will increase</a:t>
            </a:r>
          </a:p>
          <a:p>
            <a:r>
              <a:rPr lang="en-IN" sz="1600" dirty="0" smtClean="0"/>
              <a:t> The temperature will decrease</a:t>
            </a:r>
          </a:p>
          <a:p>
            <a:r>
              <a:rPr lang="en-IN" sz="1600" dirty="0" smtClean="0"/>
              <a:t> It will be warm and sunny</a:t>
            </a:r>
          </a:p>
          <a:p>
            <a:endParaRPr lang="en-IN" sz="1600" dirty="0" smtClean="0"/>
          </a:p>
          <a:p>
            <a:r>
              <a:rPr lang="en-IN" sz="1600" dirty="0" smtClean="0"/>
              <a:t>3). What is suggested about the weather prior to this report?</a:t>
            </a:r>
          </a:p>
          <a:p>
            <a:r>
              <a:rPr lang="en-IN" sz="1600" dirty="0" smtClean="0"/>
              <a:t> It has been unseasonably hot.</a:t>
            </a:r>
          </a:p>
          <a:p>
            <a:r>
              <a:rPr lang="en-IN" sz="1600" dirty="0" smtClean="0"/>
              <a:t> There has been a hurricane.</a:t>
            </a:r>
          </a:p>
          <a:p>
            <a:r>
              <a:rPr lang="en-IN" sz="1600" dirty="0" smtClean="0"/>
              <a:t> It has been raining a lot.</a:t>
            </a:r>
          </a:p>
          <a:p>
            <a:r>
              <a:rPr lang="en-IN" sz="1600" dirty="0" smtClean="0"/>
              <a:t> It has been freezing cold.</a:t>
            </a:r>
          </a:p>
          <a:p>
            <a:endParaRPr lang="en-IN" dirty="0" smtClean="0"/>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8662" y="1071546"/>
            <a:ext cx="7398943" cy="4801314"/>
          </a:xfrm>
          <a:prstGeom prst="rect">
            <a:avLst/>
          </a:prstGeom>
          <a:noFill/>
        </p:spPr>
        <p:txBody>
          <a:bodyPr wrap="square" rtlCol="0">
            <a:spAutoFit/>
          </a:bodyPr>
          <a:lstStyle/>
          <a:p>
            <a:r>
              <a:rPr lang="en-IN" sz="1600" dirty="0" smtClean="0"/>
              <a:t>1). When is this report most likely being broadcast?</a:t>
            </a:r>
          </a:p>
          <a:p>
            <a:r>
              <a:rPr lang="en-IN" sz="1600" dirty="0" smtClean="0"/>
              <a:t> On Monday</a:t>
            </a:r>
          </a:p>
          <a:p>
            <a:r>
              <a:rPr lang="en-IN" sz="1600" dirty="0" smtClean="0"/>
              <a:t> </a:t>
            </a:r>
            <a:r>
              <a:rPr lang="en-IN" sz="1600" b="1" dirty="0" smtClean="0"/>
              <a:t>On Wednesday</a:t>
            </a:r>
          </a:p>
          <a:p>
            <a:r>
              <a:rPr lang="en-IN" sz="1600" dirty="0" smtClean="0"/>
              <a:t> On Thursday</a:t>
            </a:r>
          </a:p>
          <a:p>
            <a:r>
              <a:rPr lang="en-IN" sz="1600" dirty="0" smtClean="0"/>
              <a:t> On Sunday</a:t>
            </a:r>
          </a:p>
          <a:p>
            <a:endParaRPr lang="en-IN" sz="1600" dirty="0" smtClean="0"/>
          </a:p>
          <a:p>
            <a:r>
              <a:rPr lang="en-IN" sz="1600" dirty="0" smtClean="0"/>
              <a:t>2). What will happen on Sunday?</a:t>
            </a:r>
          </a:p>
          <a:p>
            <a:r>
              <a:rPr lang="en-IN" sz="1600" dirty="0" smtClean="0"/>
              <a:t> There will be a snow storm</a:t>
            </a:r>
          </a:p>
          <a:p>
            <a:r>
              <a:rPr lang="en-IN" sz="1600" dirty="0" smtClean="0"/>
              <a:t> The rain will increase</a:t>
            </a:r>
          </a:p>
          <a:p>
            <a:r>
              <a:rPr lang="en-IN" sz="1600" dirty="0" smtClean="0"/>
              <a:t> The temperature will decrease</a:t>
            </a:r>
          </a:p>
          <a:p>
            <a:r>
              <a:rPr lang="en-IN" sz="1600" dirty="0" smtClean="0"/>
              <a:t> It </a:t>
            </a:r>
            <a:r>
              <a:rPr lang="en-IN" sz="1600" b="1" dirty="0" smtClean="0"/>
              <a:t>will be warm and sunny</a:t>
            </a:r>
          </a:p>
          <a:p>
            <a:endParaRPr lang="en-IN" sz="1600" dirty="0" smtClean="0"/>
          </a:p>
          <a:p>
            <a:r>
              <a:rPr lang="en-IN" sz="1600" dirty="0" smtClean="0"/>
              <a:t>3). What is suggested about the weather prior to this report?</a:t>
            </a:r>
          </a:p>
          <a:p>
            <a:r>
              <a:rPr lang="en-IN" sz="1600" dirty="0" smtClean="0"/>
              <a:t> It has been unseasonably hot.</a:t>
            </a:r>
          </a:p>
          <a:p>
            <a:r>
              <a:rPr lang="en-IN" sz="1600" dirty="0" smtClean="0"/>
              <a:t> There has been a hurricane.</a:t>
            </a:r>
          </a:p>
          <a:p>
            <a:r>
              <a:rPr lang="en-IN" sz="1600" dirty="0" smtClean="0"/>
              <a:t> </a:t>
            </a:r>
            <a:r>
              <a:rPr lang="en-IN" sz="1600" b="1" dirty="0" smtClean="0"/>
              <a:t>It has been raining a lot</a:t>
            </a:r>
            <a:r>
              <a:rPr lang="en-IN" sz="1600" dirty="0" smtClean="0"/>
              <a:t>.</a:t>
            </a:r>
          </a:p>
          <a:p>
            <a:r>
              <a:rPr lang="en-IN" sz="1600" dirty="0" smtClean="0"/>
              <a:t> It has been freezing cold.</a:t>
            </a:r>
          </a:p>
          <a:p>
            <a:r>
              <a:rPr lang="en-IN" sz="1600" dirty="0" smtClean="0"/>
              <a:t>.</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00100" y="1357298"/>
            <a:ext cx="6929486" cy="5386090"/>
          </a:xfrm>
          <a:prstGeom prst="rect">
            <a:avLst/>
          </a:prstGeom>
          <a:noFill/>
        </p:spPr>
        <p:txBody>
          <a:bodyPr wrap="square" rtlCol="0">
            <a:spAutoFit/>
          </a:bodyPr>
          <a:lstStyle/>
          <a:p>
            <a:r>
              <a:rPr lang="en-IN" sz="1600" dirty="0" smtClean="0"/>
              <a:t>1). Who is the message for?</a:t>
            </a:r>
          </a:p>
          <a:p>
            <a:r>
              <a:rPr lang="en-IN" sz="1600" dirty="0" smtClean="0"/>
              <a:t> Adam Swanson</a:t>
            </a:r>
          </a:p>
          <a:p>
            <a:r>
              <a:rPr lang="en-IN" sz="1600" dirty="0" smtClean="0"/>
              <a:t> Ron </a:t>
            </a:r>
            <a:r>
              <a:rPr lang="en-IN" sz="1600" dirty="0" err="1" smtClean="0"/>
              <a:t>Jaworski</a:t>
            </a:r>
            <a:endParaRPr lang="en-IN" sz="1600" dirty="0" smtClean="0"/>
          </a:p>
          <a:p>
            <a:r>
              <a:rPr lang="en-IN" sz="1600" dirty="0" smtClean="0"/>
              <a:t> Pete Schilling</a:t>
            </a:r>
          </a:p>
          <a:p>
            <a:r>
              <a:rPr lang="en-IN" sz="1600" dirty="0" smtClean="0"/>
              <a:t> Crystal Gains</a:t>
            </a:r>
            <a:endParaRPr lang="en-US" sz="1600" u="sng" dirty="0"/>
          </a:p>
          <a:p>
            <a:endParaRPr lang="en-IN" sz="1600" dirty="0" smtClean="0"/>
          </a:p>
          <a:p>
            <a:r>
              <a:rPr lang="en-IN" sz="1600" dirty="0" smtClean="0"/>
              <a:t>2). What is the main purpose of the message?</a:t>
            </a:r>
          </a:p>
          <a:p>
            <a:r>
              <a:rPr lang="en-IN" sz="1600" dirty="0" smtClean="0"/>
              <a:t> To reschedule an appointment</a:t>
            </a:r>
          </a:p>
          <a:p>
            <a:r>
              <a:rPr lang="en-IN" sz="1600" dirty="0" smtClean="0"/>
              <a:t> To explain a meeting cancellation</a:t>
            </a:r>
          </a:p>
          <a:p>
            <a:r>
              <a:rPr lang="en-IN" sz="1600" dirty="0" smtClean="0"/>
              <a:t> To propose a new meeting topic</a:t>
            </a:r>
          </a:p>
          <a:p>
            <a:r>
              <a:rPr lang="en-IN" sz="1600" dirty="0" smtClean="0"/>
              <a:t> To change a meeting location</a:t>
            </a:r>
          </a:p>
          <a:p>
            <a:endParaRPr lang="en-IN" sz="1600" dirty="0" smtClean="0"/>
          </a:p>
          <a:p>
            <a:r>
              <a:rPr lang="en-IN" sz="1600" dirty="0" smtClean="0"/>
              <a:t>3). What will the listener probably do next?</a:t>
            </a:r>
          </a:p>
          <a:p>
            <a:r>
              <a:rPr lang="en-IN" sz="1600" dirty="0" smtClean="0"/>
              <a:t> Cancel Monday's meeting</a:t>
            </a:r>
          </a:p>
          <a:p>
            <a:r>
              <a:rPr lang="en-IN" sz="1600" dirty="0" smtClean="0"/>
              <a:t> E-mail Crystal Gains</a:t>
            </a:r>
          </a:p>
          <a:p>
            <a:r>
              <a:rPr lang="en-IN" sz="1600" dirty="0" smtClean="0"/>
              <a:t> Return the phone call</a:t>
            </a:r>
          </a:p>
          <a:p>
            <a:r>
              <a:rPr lang="en-IN" sz="1600" dirty="0" smtClean="0"/>
              <a:t> Take a long vacation</a:t>
            </a:r>
          </a:p>
          <a:p>
            <a:endParaRPr lang="en-IN" dirty="0" smtClean="0"/>
          </a:p>
          <a:p>
            <a:endParaRPr lang="en-IN" dirty="0" smtClean="0"/>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0100" y="857232"/>
            <a:ext cx="7500990" cy="4278094"/>
          </a:xfrm>
          <a:prstGeom prst="rect">
            <a:avLst/>
          </a:prstGeom>
          <a:noFill/>
        </p:spPr>
        <p:txBody>
          <a:bodyPr wrap="square" rtlCol="0">
            <a:spAutoFit/>
          </a:bodyPr>
          <a:lstStyle/>
          <a:p>
            <a:r>
              <a:rPr lang="en-IN" sz="1600" dirty="0" smtClean="0"/>
              <a:t>1). Who is the message for?</a:t>
            </a:r>
          </a:p>
          <a:p>
            <a:r>
              <a:rPr lang="en-IN" sz="1600" dirty="0" smtClean="0"/>
              <a:t> Adam Swanson</a:t>
            </a:r>
          </a:p>
          <a:p>
            <a:r>
              <a:rPr lang="en-IN" sz="1600" dirty="0" smtClean="0"/>
              <a:t> </a:t>
            </a:r>
            <a:r>
              <a:rPr lang="en-IN" sz="1600" b="1" dirty="0" smtClean="0"/>
              <a:t>Ron </a:t>
            </a:r>
            <a:r>
              <a:rPr lang="en-IN" sz="1600" b="1" dirty="0" err="1" smtClean="0"/>
              <a:t>Jaworski</a:t>
            </a:r>
            <a:endParaRPr lang="en-IN" sz="1600" b="1" dirty="0" smtClean="0"/>
          </a:p>
          <a:p>
            <a:r>
              <a:rPr lang="en-IN" sz="1600" dirty="0" smtClean="0"/>
              <a:t> Pete Schilling</a:t>
            </a:r>
          </a:p>
          <a:p>
            <a:r>
              <a:rPr lang="en-IN" sz="1600" dirty="0" smtClean="0"/>
              <a:t> Crystal Gains</a:t>
            </a:r>
          </a:p>
          <a:p>
            <a:endParaRPr lang="en-IN" sz="1600" dirty="0" smtClean="0"/>
          </a:p>
          <a:p>
            <a:r>
              <a:rPr lang="en-IN" sz="1600" dirty="0" smtClean="0"/>
              <a:t>2). What is the main purpose of the message?</a:t>
            </a:r>
          </a:p>
          <a:p>
            <a:r>
              <a:rPr lang="en-IN" sz="1600" b="1" dirty="0" smtClean="0"/>
              <a:t> To reschedule an appointment</a:t>
            </a:r>
          </a:p>
          <a:p>
            <a:r>
              <a:rPr lang="en-IN" sz="1600" dirty="0" smtClean="0"/>
              <a:t> To explain a meeting cancellation</a:t>
            </a:r>
          </a:p>
          <a:p>
            <a:r>
              <a:rPr lang="en-IN" sz="1600" dirty="0" smtClean="0"/>
              <a:t> To propose a new meeting topic</a:t>
            </a:r>
          </a:p>
          <a:p>
            <a:r>
              <a:rPr lang="en-IN" sz="1600" dirty="0" smtClean="0"/>
              <a:t> To change a meeting location</a:t>
            </a:r>
          </a:p>
          <a:p>
            <a:endParaRPr lang="en-IN" sz="1600" dirty="0" smtClean="0"/>
          </a:p>
          <a:p>
            <a:r>
              <a:rPr lang="en-IN" sz="1600" dirty="0" smtClean="0"/>
              <a:t>3). What will the listener probably do next?</a:t>
            </a:r>
          </a:p>
          <a:p>
            <a:r>
              <a:rPr lang="en-IN" sz="1600" dirty="0" smtClean="0"/>
              <a:t> Cancel Monday's meeting</a:t>
            </a:r>
          </a:p>
          <a:p>
            <a:r>
              <a:rPr lang="en-IN" sz="1600" dirty="0" smtClean="0"/>
              <a:t> E-mail Crystal Gains</a:t>
            </a:r>
          </a:p>
          <a:p>
            <a:r>
              <a:rPr lang="en-IN" sz="1600" dirty="0" smtClean="0"/>
              <a:t> </a:t>
            </a:r>
            <a:r>
              <a:rPr lang="en-IN" sz="1600" b="1" dirty="0" smtClean="0"/>
              <a:t>Return the phone call</a:t>
            </a:r>
          </a:p>
          <a:p>
            <a:r>
              <a:rPr lang="en-IN" sz="1600" dirty="0" smtClean="0"/>
              <a:t> Take a long vacation</a:t>
            </a:r>
            <a:endParaRPr lang="en-IN"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00100" y="1500174"/>
            <a:ext cx="7215238" cy="5109091"/>
          </a:xfrm>
          <a:prstGeom prst="rect">
            <a:avLst/>
          </a:prstGeom>
          <a:noFill/>
        </p:spPr>
        <p:txBody>
          <a:bodyPr wrap="square" rtlCol="0">
            <a:spAutoFit/>
          </a:bodyPr>
          <a:lstStyle/>
          <a:p>
            <a:r>
              <a:rPr lang="en-IN" sz="1600" dirty="0" smtClean="0"/>
              <a:t>1). What is being advertised?</a:t>
            </a:r>
          </a:p>
          <a:p>
            <a:r>
              <a:rPr lang="en-IN" sz="1600" dirty="0" smtClean="0"/>
              <a:t> Heart medication</a:t>
            </a:r>
          </a:p>
          <a:p>
            <a:r>
              <a:rPr lang="en-IN" sz="1600" dirty="0" smtClean="0"/>
              <a:t> An energy drink</a:t>
            </a:r>
          </a:p>
          <a:p>
            <a:r>
              <a:rPr lang="en-IN" sz="1600" dirty="0" smtClean="0"/>
              <a:t> A cola beverage</a:t>
            </a:r>
          </a:p>
          <a:p>
            <a:r>
              <a:rPr lang="en-IN" sz="1600" dirty="0" smtClean="0"/>
              <a:t> Instant coffee</a:t>
            </a:r>
            <a:endParaRPr lang="en-US" sz="1600" u="sng" dirty="0"/>
          </a:p>
          <a:p>
            <a:endParaRPr lang="en-IN" sz="1600" dirty="0" smtClean="0"/>
          </a:p>
          <a:p>
            <a:r>
              <a:rPr lang="en-IN" sz="1600" dirty="0" smtClean="0"/>
              <a:t>2). What does the speaker claim about Rev Up?</a:t>
            </a:r>
          </a:p>
          <a:p>
            <a:r>
              <a:rPr lang="en-IN" sz="1600" dirty="0" smtClean="0"/>
              <a:t> It will make you stronger.</a:t>
            </a:r>
          </a:p>
          <a:p>
            <a:r>
              <a:rPr lang="en-IN" sz="1600" dirty="0" smtClean="0"/>
              <a:t> It is a new type of drug.</a:t>
            </a:r>
          </a:p>
          <a:p>
            <a:r>
              <a:rPr lang="en-IN" sz="1600" dirty="0" smtClean="0"/>
              <a:t> It will leave you tired.</a:t>
            </a:r>
          </a:p>
          <a:p>
            <a:r>
              <a:rPr lang="en-IN" sz="1600" dirty="0" smtClean="0"/>
              <a:t> It works for five hours.</a:t>
            </a:r>
          </a:p>
          <a:p>
            <a:endParaRPr lang="en-IN" sz="1600" dirty="0" smtClean="0"/>
          </a:p>
          <a:p>
            <a:r>
              <a:rPr lang="en-IN" sz="1600" dirty="0" smtClean="0"/>
              <a:t>3). Where can people buy Rev Up?</a:t>
            </a:r>
          </a:p>
          <a:p>
            <a:r>
              <a:rPr lang="en-IN" sz="1600" dirty="0" smtClean="0"/>
              <a:t> In pharmacies</a:t>
            </a:r>
          </a:p>
          <a:p>
            <a:r>
              <a:rPr lang="en-IN" sz="1600" dirty="0" smtClean="0"/>
              <a:t> In supermarkets</a:t>
            </a:r>
          </a:p>
          <a:p>
            <a:r>
              <a:rPr lang="en-IN" sz="1600" dirty="0" smtClean="0"/>
              <a:t> Only online</a:t>
            </a:r>
          </a:p>
          <a:p>
            <a:r>
              <a:rPr lang="en-IN" sz="1600" dirty="0" smtClean="0"/>
              <a:t> At coffee shops</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5786" y="857232"/>
            <a:ext cx="7429552" cy="4555093"/>
          </a:xfrm>
          <a:prstGeom prst="rect">
            <a:avLst/>
          </a:prstGeom>
          <a:noFill/>
        </p:spPr>
        <p:txBody>
          <a:bodyPr wrap="square" rtlCol="0">
            <a:spAutoFit/>
          </a:bodyPr>
          <a:lstStyle/>
          <a:p>
            <a:r>
              <a:rPr lang="en-IN" sz="1600" dirty="0" smtClean="0"/>
              <a:t>1). What is being advertised?</a:t>
            </a:r>
          </a:p>
          <a:p>
            <a:r>
              <a:rPr lang="en-IN" sz="1600" dirty="0" smtClean="0"/>
              <a:t> Heart medication</a:t>
            </a:r>
          </a:p>
          <a:p>
            <a:r>
              <a:rPr lang="en-IN" sz="1600" b="1" dirty="0" smtClean="0"/>
              <a:t> An energy drink</a:t>
            </a:r>
          </a:p>
          <a:p>
            <a:r>
              <a:rPr lang="en-IN" sz="1600" dirty="0" smtClean="0"/>
              <a:t> A cola beverage</a:t>
            </a:r>
          </a:p>
          <a:p>
            <a:r>
              <a:rPr lang="en-IN" sz="1600" dirty="0" smtClean="0"/>
              <a:t> Instant coffee</a:t>
            </a:r>
          </a:p>
          <a:p>
            <a:endParaRPr lang="en-IN" sz="1600" dirty="0" smtClean="0"/>
          </a:p>
          <a:p>
            <a:r>
              <a:rPr lang="en-IN" sz="1600" dirty="0" smtClean="0"/>
              <a:t>2). What does the speaker claim about Rev Up?</a:t>
            </a:r>
          </a:p>
          <a:p>
            <a:r>
              <a:rPr lang="en-IN" sz="1600" dirty="0" smtClean="0"/>
              <a:t> It will make you stronger.</a:t>
            </a:r>
          </a:p>
          <a:p>
            <a:r>
              <a:rPr lang="en-IN" sz="1600" dirty="0" smtClean="0"/>
              <a:t> It is a new type of drug.</a:t>
            </a:r>
          </a:p>
          <a:p>
            <a:r>
              <a:rPr lang="en-IN" sz="1600" dirty="0" smtClean="0"/>
              <a:t> It will leave you tired.</a:t>
            </a:r>
          </a:p>
          <a:p>
            <a:r>
              <a:rPr lang="en-IN" sz="1600" b="1" dirty="0" smtClean="0"/>
              <a:t> It works for five hours</a:t>
            </a:r>
            <a:r>
              <a:rPr lang="en-IN" sz="1600" dirty="0" smtClean="0"/>
              <a:t>.</a:t>
            </a:r>
          </a:p>
          <a:p>
            <a:endParaRPr lang="en-IN" sz="1600" dirty="0" smtClean="0"/>
          </a:p>
          <a:p>
            <a:r>
              <a:rPr lang="en-IN" sz="1600" dirty="0" smtClean="0"/>
              <a:t>3). Where can people buy Rev Up?</a:t>
            </a:r>
          </a:p>
          <a:p>
            <a:r>
              <a:rPr lang="en-IN" sz="1600" dirty="0" smtClean="0"/>
              <a:t> In pharmacies</a:t>
            </a:r>
          </a:p>
          <a:p>
            <a:r>
              <a:rPr lang="en-IN" sz="1600" dirty="0" smtClean="0"/>
              <a:t> </a:t>
            </a:r>
            <a:r>
              <a:rPr lang="en-IN" sz="1600" b="1" dirty="0" smtClean="0"/>
              <a:t>In supermarkets</a:t>
            </a:r>
          </a:p>
          <a:p>
            <a:r>
              <a:rPr lang="en-IN" sz="1600" dirty="0" smtClean="0"/>
              <a:t> Only online</a:t>
            </a:r>
          </a:p>
          <a:p>
            <a:r>
              <a:rPr lang="en-IN" sz="1600" dirty="0" smtClean="0"/>
              <a:t> At coffee shops</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57158" y="714356"/>
          <a:ext cx="8507413" cy="5716588"/>
        </p:xfrm>
        <a:graphic>
          <a:graphicData uri="http://schemas.openxmlformats.org/drawingml/2006/table">
            <a:tbl>
              <a:tblPr/>
              <a:tblGrid>
                <a:gridCol w="1600200"/>
                <a:gridCol w="6907213"/>
              </a:tblGrid>
              <a:tr h="18542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550988">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155700">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4" name="TextBox 3"/>
          <p:cNvSpPr txBox="1"/>
          <p:nvPr/>
        </p:nvSpPr>
        <p:spPr>
          <a:xfrm>
            <a:off x="1071538" y="1285860"/>
            <a:ext cx="6215106" cy="5109091"/>
          </a:xfrm>
          <a:prstGeom prst="rect">
            <a:avLst/>
          </a:prstGeom>
          <a:noFill/>
        </p:spPr>
        <p:txBody>
          <a:bodyPr wrap="square" rtlCol="0">
            <a:spAutoFit/>
          </a:bodyPr>
          <a:lstStyle/>
          <a:p>
            <a:r>
              <a:rPr lang="en-IN" sz="1600" dirty="0" smtClean="0"/>
              <a:t>1). Who is most likely listening to the report?</a:t>
            </a:r>
          </a:p>
          <a:p>
            <a:pPr marL="342900" indent="-342900">
              <a:buFont typeface="+mj-lt"/>
              <a:buAutoNum type="alphaLcParenR"/>
            </a:pPr>
            <a:r>
              <a:rPr lang="en-IN" sz="1600" dirty="0" smtClean="0"/>
              <a:t> Subway passengers</a:t>
            </a:r>
          </a:p>
          <a:p>
            <a:pPr marL="342900" indent="-342900">
              <a:buFont typeface="+mj-lt"/>
              <a:buAutoNum type="alphaLcParenR"/>
            </a:pPr>
            <a:r>
              <a:rPr lang="en-IN" sz="1600" dirty="0" smtClean="0"/>
              <a:t> Vehicle drivers</a:t>
            </a:r>
          </a:p>
          <a:p>
            <a:pPr marL="342900" indent="-342900">
              <a:buFont typeface="+mj-lt"/>
              <a:buAutoNum type="alphaLcParenR"/>
            </a:pPr>
            <a:r>
              <a:rPr lang="en-IN" sz="1600" dirty="0" smtClean="0"/>
              <a:t> Business executives</a:t>
            </a:r>
          </a:p>
          <a:p>
            <a:pPr marL="342900" indent="-342900">
              <a:buFont typeface="+mj-lt"/>
              <a:buAutoNum type="alphaLcParenR"/>
            </a:pPr>
            <a:r>
              <a:rPr lang="en-IN" sz="1600" dirty="0" smtClean="0"/>
              <a:t> Housewives</a:t>
            </a:r>
          </a:p>
          <a:p>
            <a:endParaRPr lang="en-IN" sz="1600" dirty="0" smtClean="0"/>
          </a:p>
          <a:p>
            <a:r>
              <a:rPr lang="en-IN" sz="1600" dirty="0" smtClean="0"/>
              <a:t>2). What does the speaker say about traffic?</a:t>
            </a:r>
          </a:p>
          <a:p>
            <a:pPr marL="342900" indent="-342900">
              <a:buFont typeface="+mj-lt"/>
              <a:buAutoNum type="alphaLcParenR"/>
            </a:pPr>
            <a:r>
              <a:rPr lang="en-IN" sz="1600" dirty="0" smtClean="0"/>
              <a:t> It is flowing smoothly everywhere.</a:t>
            </a:r>
          </a:p>
          <a:p>
            <a:pPr marL="342900" indent="-342900">
              <a:buFont typeface="+mj-lt"/>
              <a:buAutoNum type="alphaLcParenR"/>
            </a:pPr>
            <a:r>
              <a:rPr lang="en-IN" sz="1600" dirty="0" smtClean="0"/>
              <a:t> It is clear on Interstate 7.</a:t>
            </a:r>
          </a:p>
          <a:p>
            <a:pPr marL="342900" indent="-342900">
              <a:buFont typeface="+mj-lt"/>
              <a:buAutoNum type="alphaLcParenR"/>
            </a:pPr>
            <a:r>
              <a:rPr lang="en-IN" sz="1600" dirty="0" smtClean="0"/>
              <a:t> It is slow only on east-west roads.</a:t>
            </a:r>
          </a:p>
          <a:p>
            <a:pPr marL="342900" indent="-342900">
              <a:buFont typeface="+mj-lt"/>
              <a:buAutoNum type="alphaLcParenR"/>
            </a:pPr>
            <a:r>
              <a:rPr lang="en-IN" sz="1600" dirty="0" smtClean="0"/>
              <a:t> It is moving slowly everywhere.</a:t>
            </a:r>
          </a:p>
          <a:p>
            <a:endParaRPr lang="en-IN" sz="1600" dirty="0" smtClean="0"/>
          </a:p>
          <a:p>
            <a:r>
              <a:rPr lang="en-IN" sz="1600" dirty="0" smtClean="0"/>
              <a:t>3). What is scheduled to happen at 5:30 p.m.?</a:t>
            </a:r>
          </a:p>
          <a:p>
            <a:pPr marL="342900" indent="-342900">
              <a:buFont typeface="+mj-lt"/>
              <a:buAutoNum type="alphaLcParenR"/>
            </a:pPr>
            <a:r>
              <a:rPr lang="en-IN" sz="1600" dirty="0" smtClean="0"/>
              <a:t> Clear roads</a:t>
            </a:r>
          </a:p>
          <a:p>
            <a:pPr marL="342900" indent="-342900">
              <a:buFont typeface="+mj-lt"/>
              <a:buAutoNum type="alphaLcParenR"/>
            </a:pPr>
            <a:r>
              <a:rPr lang="en-IN" sz="1600" dirty="0" smtClean="0"/>
              <a:t> Main Street accident</a:t>
            </a:r>
          </a:p>
          <a:p>
            <a:pPr marL="342900" indent="-342900">
              <a:buFont typeface="+mj-lt"/>
              <a:buAutoNum type="alphaLcParenR"/>
            </a:pPr>
            <a:r>
              <a:rPr lang="en-IN" sz="1600" dirty="0" smtClean="0"/>
              <a:t> A new traffic update</a:t>
            </a:r>
          </a:p>
          <a:p>
            <a:pPr marL="342900" indent="-342900">
              <a:buFont typeface="+mj-lt"/>
              <a:buAutoNum type="alphaLcParenR"/>
            </a:pPr>
            <a:r>
              <a:rPr lang="en-IN" sz="1600" dirty="0" smtClean="0"/>
              <a:t> A baseball game</a:t>
            </a:r>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36588" y="694007"/>
          <a:ext cx="8507412" cy="5715001"/>
        </p:xfrm>
        <a:graphic>
          <a:graphicData uri="http://schemas.openxmlformats.org/drawingml/2006/table">
            <a:tbl>
              <a:tblPr/>
              <a:tblGrid>
                <a:gridCol w="1708150"/>
                <a:gridCol w="6799262"/>
              </a:tblGrid>
              <a:tr h="1793875">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2855913">
                <a:tc>
                  <a:txBody>
                    <a:bodyPr/>
                    <a:lstStyle/>
                    <a:p>
                      <a:pPr marL="0" marR="0" lvl="0" indent="0" algn="l" defTabSz="914400" rtl="0" eaLnBrk="1" fontAlgn="base" latinLnBrk="0" hangingPunct="1">
                        <a:lnSpc>
                          <a:spcPct val="115000"/>
                        </a:lnSpc>
                        <a:spcBef>
                          <a:spcPts val="263"/>
                        </a:spcBef>
                        <a:spcAft>
                          <a:spcPts val="1738"/>
                        </a:spcAft>
                        <a:buClrTx/>
                        <a:buSzTx/>
                        <a:buFontTx/>
                        <a:buNone/>
                        <a:tabLst/>
                      </a:pPr>
                      <a:endParaRPr kumimoji="0" lang="en-US" sz="1800" b="0" i="0" u="sng" strike="noStrike" cap="none" normalizeH="0" baseline="0" smtClean="0">
                        <a:ln>
                          <a:noFill/>
                        </a:ln>
                        <a:solidFill>
                          <a:srgbClr val="22228B"/>
                        </a:solidFill>
                        <a:effectLst/>
                        <a:latin typeface="Calibri" pitchFamily="34" charset="0"/>
                        <a:ea typeface="Calibri" pitchFamily="34" charset="0"/>
                        <a:cs typeface="Times New Roman" pitchFamily="18" charset="0"/>
                      </a:endParaRPr>
                    </a:p>
                  </a:txBody>
                  <a:tcPr marL="19549" marR="38873" marT="19549" marB="35053" horzOverflow="overflow">
                    <a:lnL>
                      <a:noFill/>
                    </a:lnL>
                    <a:lnR>
                      <a:noFill/>
                    </a:lnR>
                    <a:lnT>
                      <a:noFill/>
                    </a:lnT>
                    <a:lnB>
                      <a:noFill/>
                    </a:lnB>
                    <a:lnTlToBr>
                      <a:noFill/>
                    </a:lnTlToBr>
                    <a:lnBlToTr>
                      <a:noFill/>
                    </a:lnBlToTr>
                    <a:noFill/>
                  </a:tcPr>
                </a:tc>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071538" y="1071547"/>
            <a:ext cx="5046783" cy="4555094"/>
          </a:xfrm>
          <a:prstGeom prst="rect">
            <a:avLst/>
          </a:prstGeom>
          <a:noFill/>
        </p:spPr>
        <p:txBody>
          <a:bodyPr wrap="square" rtlCol="0">
            <a:spAutoFit/>
          </a:bodyPr>
          <a:lstStyle/>
          <a:p>
            <a:r>
              <a:rPr lang="en-IN" sz="1600" dirty="0" smtClean="0"/>
              <a:t>1). Who is most likely listening to the report?</a:t>
            </a:r>
          </a:p>
          <a:p>
            <a:r>
              <a:rPr lang="en-IN" sz="1600" dirty="0" smtClean="0"/>
              <a:t> Subway passengers</a:t>
            </a:r>
          </a:p>
          <a:p>
            <a:r>
              <a:rPr lang="en-IN" sz="1600" dirty="0" smtClean="0"/>
              <a:t> </a:t>
            </a:r>
            <a:r>
              <a:rPr lang="en-IN" sz="1600" b="1" dirty="0" smtClean="0"/>
              <a:t>Vehicle drivers</a:t>
            </a:r>
          </a:p>
          <a:p>
            <a:r>
              <a:rPr lang="en-IN" sz="1600" dirty="0" smtClean="0"/>
              <a:t> Business executives</a:t>
            </a:r>
          </a:p>
          <a:p>
            <a:r>
              <a:rPr lang="en-IN" sz="1600" dirty="0" smtClean="0"/>
              <a:t> Housewives</a:t>
            </a:r>
          </a:p>
          <a:p>
            <a:endParaRPr lang="en-IN" sz="1600" dirty="0" smtClean="0"/>
          </a:p>
          <a:p>
            <a:r>
              <a:rPr lang="en-IN" sz="1600" dirty="0" smtClean="0"/>
              <a:t>2). What does the speaker say about traffic?</a:t>
            </a:r>
          </a:p>
          <a:p>
            <a:r>
              <a:rPr lang="en-IN" sz="1600" dirty="0" smtClean="0"/>
              <a:t> It is flowing smoothly everywhere.</a:t>
            </a:r>
          </a:p>
          <a:p>
            <a:r>
              <a:rPr lang="en-IN" sz="1600" dirty="0" smtClean="0"/>
              <a:t> It is clear on Interstate 7.</a:t>
            </a:r>
          </a:p>
          <a:p>
            <a:r>
              <a:rPr lang="en-IN" sz="1600" dirty="0" smtClean="0"/>
              <a:t> It is slow only on east-west roads.</a:t>
            </a:r>
          </a:p>
          <a:p>
            <a:r>
              <a:rPr lang="en-IN" sz="1600" dirty="0" smtClean="0"/>
              <a:t> </a:t>
            </a:r>
            <a:r>
              <a:rPr lang="en-IN" sz="1600" b="1" dirty="0" smtClean="0"/>
              <a:t>It is moving slowly everywhere.</a:t>
            </a:r>
          </a:p>
          <a:p>
            <a:endParaRPr lang="en-IN" sz="1600" dirty="0" smtClean="0"/>
          </a:p>
          <a:p>
            <a:r>
              <a:rPr lang="en-IN" sz="1600" dirty="0" smtClean="0"/>
              <a:t>3). What is scheduled to happen at 5:30 p.m.?</a:t>
            </a:r>
          </a:p>
          <a:p>
            <a:r>
              <a:rPr lang="en-IN" sz="1600" dirty="0" smtClean="0"/>
              <a:t> Clear roads</a:t>
            </a:r>
          </a:p>
          <a:p>
            <a:r>
              <a:rPr lang="en-IN" sz="1600" dirty="0" smtClean="0"/>
              <a:t> Main Street accident</a:t>
            </a:r>
          </a:p>
          <a:p>
            <a:r>
              <a:rPr lang="en-IN" sz="1600" dirty="0" smtClean="0"/>
              <a:t> </a:t>
            </a:r>
            <a:r>
              <a:rPr lang="en-IN" sz="1600" b="1" dirty="0" smtClean="0"/>
              <a:t>A new traffic update</a:t>
            </a:r>
          </a:p>
          <a:p>
            <a:r>
              <a:rPr lang="en-IN" sz="1600" dirty="0" smtClean="0"/>
              <a:t> A baseball game</a:t>
            </a:r>
          </a:p>
          <a:p>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5" name="TextBox 4"/>
          <p:cNvSpPr txBox="1"/>
          <p:nvPr/>
        </p:nvSpPr>
        <p:spPr>
          <a:xfrm>
            <a:off x="1142976" y="1357298"/>
            <a:ext cx="6715172" cy="5386090"/>
          </a:xfrm>
          <a:prstGeom prst="rect">
            <a:avLst/>
          </a:prstGeom>
          <a:noFill/>
        </p:spPr>
        <p:txBody>
          <a:bodyPr wrap="square" rtlCol="0">
            <a:spAutoFit/>
          </a:bodyPr>
          <a:lstStyle/>
          <a:p>
            <a:r>
              <a:rPr lang="en-IN" sz="1600" dirty="0" smtClean="0"/>
              <a:t>1). Who is the message for?</a:t>
            </a:r>
          </a:p>
          <a:p>
            <a:pPr marL="342900" indent="-342900">
              <a:buFont typeface="+mj-lt"/>
              <a:buAutoNum type="alphaLcParenR"/>
            </a:pPr>
            <a:r>
              <a:rPr lang="en-IN" sz="1600" dirty="0" smtClean="0"/>
              <a:t> Tanya Smith</a:t>
            </a:r>
          </a:p>
          <a:p>
            <a:pPr marL="342900" indent="-342900">
              <a:buFont typeface="+mj-lt"/>
              <a:buAutoNum type="alphaLcParenR"/>
            </a:pPr>
            <a:r>
              <a:rPr lang="en-IN" sz="1600" dirty="0" smtClean="0"/>
              <a:t> Premium Insurance Company</a:t>
            </a:r>
          </a:p>
          <a:p>
            <a:pPr marL="342900" indent="-342900">
              <a:buFont typeface="+mj-lt"/>
              <a:buAutoNum type="alphaLcParenR"/>
            </a:pPr>
            <a:r>
              <a:rPr lang="en-IN" sz="1600" dirty="0" smtClean="0"/>
              <a:t> Karl </a:t>
            </a:r>
            <a:r>
              <a:rPr lang="en-IN" sz="1600" dirty="0" err="1" smtClean="0"/>
              <a:t>Klaussen</a:t>
            </a:r>
            <a:endParaRPr lang="en-IN" sz="1600" dirty="0" smtClean="0"/>
          </a:p>
          <a:p>
            <a:pPr marL="342900" indent="-342900">
              <a:buFont typeface="+mj-lt"/>
              <a:buAutoNum type="alphaLcParenR"/>
            </a:pPr>
            <a:r>
              <a:rPr lang="en-IN" sz="1600" dirty="0" smtClean="0"/>
              <a:t> Toyaki Turbo</a:t>
            </a:r>
          </a:p>
          <a:p>
            <a:endParaRPr lang="en-IN" sz="1600" dirty="0" smtClean="0"/>
          </a:p>
          <a:p>
            <a:r>
              <a:rPr lang="en-IN" sz="1600" dirty="0" smtClean="0"/>
              <a:t>2). What is the main purpose of the message?</a:t>
            </a:r>
          </a:p>
          <a:p>
            <a:pPr marL="342900" indent="-342900">
              <a:buFont typeface="+mj-lt"/>
              <a:buAutoNum type="alphaLcParenR"/>
            </a:pPr>
            <a:r>
              <a:rPr lang="en-IN" sz="1600" dirty="0" smtClean="0"/>
              <a:t> To issue a reminder</a:t>
            </a:r>
          </a:p>
          <a:p>
            <a:pPr marL="342900" indent="-342900">
              <a:buFont typeface="+mj-lt"/>
              <a:buAutoNum type="alphaLcParenR"/>
            </a:pPr>
            <a:r>
              <a:rPr lang="en-IN" sz="1600" dirty="0" smtClean="0"/>
              <a:t> To provide information</a:t>
            </a:r>
          </a:p>
          <a:p>
            <a:pPr marL="342900" indent="-342900">
              <a:buFont typeface="+mj-lt"/>
              <a:buAutoNum type="alphaLcParenR"/>
            </a:pPr>
            <a:r>
              <a:rPr lang="en-IN" sz="1600" dirty="0" smtClean="0"/>
              <a:t> To make an appointment</a:t>
            </a:r>
          </a:p>
          <a:p>
            <a:pPr marL="342900" indent="-342900">
              <a:buFont typeface="+mj-lt"/>
              <a:buAutoNum type="alphaLcParenR"/>
            </a:pPr>
            <a:r>
              <a:rPr lang="en-IN" sz="1600" dirty="0" smtClean="0"/>
              <a:t> To note phone numbers</a:t>
            </a:r>
          </a:p>
          <a:p>
            <a:endParaRPr lang="en-IN" sz="1600" dirty="0" smtClean="0"/>
          </a:p>
          <a:p>
            <a:r>
              <a:rPr lang="en-IN" sz="1600" dirty="0" smtClean="0"/>
              <a:t>3). What is the speaker offering?</a:t>
            </a:r>
          </a:p>
          <a:p>
            <a:pPr marL="342900" indent="-342900">
              <a:buFont typeface="+mj-lt"/>
              <a:buAutoNum type="alphaLcParenR"/>
            </a:pPr>
            <a:r>
              <a:rPr lang="en-IN" sz="1600" dirty="0" smtClean="0"/>
              <a:t> Home insurance</a:t>
            </a:r>
          </a:p>
          <a:p>
            <a:pPr marL="342900" indent="-342900">
              <a:buFont typeface="+mj-lt"/>
              <a:buAutoNum type="alphaLcParenR"/>
            </a:pPr>
            <a:r>
              <a:rPr lang="en-IN" sz="1600" dirty="0" smtClean="0"/>
              <a:t> A new car</a:t>
            </a:r>
          </a:p>
          <a:p>
            <a:pPr marL="342900" indent="-342900">
              <a:buFont typeface="+mj-lt"/>
              <a:buAutoNum type="alphaLcParenR"/>
            </a:pPr>
            <a:r>
              <a:rPr lang="en-IN" sz="1600" dirty="0" smtClean="0"/>
              <a:t> A job interview</a:t>
            </a:r>
          </a:p>
          <a:p>
            <a:pPr marL="342900" indent="-342900">
              <a:buFont typeface="+mj-lt"/>
              <a:buAutoNum type="alphaLcParenR"/>
            </a:pPr>
            <a:r>
              <a:rPr lang="en-IN" sz="1600" dirty="0" smtClean="0"/>
              <a:t> Car insurance</a:t>
            </a:r>
          </a:p>
          <a:p>
            <a:r>
              <a:rPr lang="en-IN" dirty="0" smtClean="0"/>
              <a:t/>
            </a:r>
            <a:br>
              <a:rPr lang="en-IN" dirty="0" smtClean="0"/>
            </a:br>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1071546"/>
            <a:ext cx="5118221" cy="4555093"/>
          </a:xfrm>
          <a:prstGeom prst="rect">
            <a:avLst/>
          </a:prstGeom>
          <a:noFill/>
        </p:spPr>
        <p:txBody>
          <a:bodyPr wrap="square" rtlCol="0">
            <a:spAutoFit/>
          </a:bodyPr>
          <a:lstStyle/>
          <a:p>
            <a:r>
              <a:rPr lang="en-IN" sz="1600" dirty="0" smtClean="0"/>
              <a:t>1). Who is the message for?</a:t>
            </a:r>
          </a:p>
          <a:p>
            <a:pPr marL="342900" indent="-342900">
              <a:buFont typeface="+mj-lt"/>
              <a:buAutoNum type="alphaLcParenR"/>
            </a:pPr>
            <a:r>
              <a:rPr lang="en-IN" sz="1600" dirty="0" smtClean="0"/>
              <a:t> </a:t>
            </a:r>
            <a:r>
              <a:rPr lang="en-IN" sz="1600" b="1" dirty="0" smtClean="0"/>
              <a:t>Tanya Smith</a:t>
            </a:r>
          </a:p>
          <a:p>
            <a:pPr marL="342900" indent="-342900">
              <a:buFont typeface="+mj-lt"/>
              <a:buAutoNum type="alphaLcParenR"/>
            </a:pPr>
            <a:r>
              <a:rPr lang="en-IN" sz="1600" dirty="0" smtClean="0"/>
              <a:t> Premium Insurance Company</a:t>
            </a:r>
          </a:p>
          <a:p>
            <a:pPr marL="342900" indent="-342900">
              <a:buFont typeface="+mj-lt"/>
              <a:buAutoNum type="alphaLcParenR"/>
            </a:pPr>
            <a:r>
              <a:rPr lang="en-IN" sz="1600" dirty="0" smtClean="0"/>
              <a:t> Karl </a:t>
            </a:r>
            <a:r>
              <a:rPr lang="en-IN" sz="1600" dirty="0" err="1" smtClean="0"/>
              <a:t>Klaussen</a:t>
            </a:r>
            <a:endParaRPr lang="en-IN" sz="1600" dirty="0" smtClean="0"/>
          </a:p>
          <a:p>
            <a:pPr marL="342900" indent="-342900">
              <a:buFont typeface="+mj-lt"/>
              <a:buAutoNum type="alphaLcParenR"/>
            </a:pPr>
            <a:r>
              <a:rPr lang="en-IN" sz="1600" dirty="0" smtClean="0"/>
              <a:t> </a:t>
            </a:r>
            <a:r>
              <a:rPr lang="en-IN" sz="1600" dirty="0" err="1" smtClean="0"/>
              <a:t>Toyaki</a:t>
            </a:r>
            <a:r>
              <a:rPr lang="en-IN" sz="1600" dirty="0" smtClean="0"/>
              <a:t> Turbo</a:t>
            </a:r>
          </a:p>
          <a:p>
            <a:endParaRPr lang="en-IN" sz="1600" dirty="0" smtClean="0"/>
          </a:p>
          <a:p>
            <a:r>
              <a:rPr lang="en-IN" sz="1600" dirty="0" smtClean="0"/>
              <a:t>2). What is the main purpose of the message?</a:t>
            </a:r>
          </a:p>
          <a:p>
            <a:pPr marL="342900" indent="-342900">
              <a:buFont typeface="+mj-lt"/>
              <a:buAutoNum type="alphaLcParenR"/>
            </a:pPr>
            <a:r>
              <a:rPr lang="en-IN" sz="1600" dirty="0" smtClean="0"/>
              <a:t> To issue a reminder</a:t>
            </a:r>
          </a:p>
          <a:p>
            <a:pPr marL="342900" indent="-342900">
              <a:buFont typeface="+mj-lt"/>
              <a:buAutoNum type="alphaLcParenR"/>
            </a:pPr>
            <a:r>
              <a:rPr lang="en-IN" sz="1600" dirty="0" smtClean="0"/>
              <a:t> </a:t>
            </a:r>
            <a:r>
              <a:rPr lang="en-IN" sz="1600" b="1" dirty="0" smtClean="0"/>
              <a:t>To provide information</a:t>
            </a:r>
          </a:p>
          <a:p>
            <a:pPr marL="342900" indent="-342900">
              <a:buFont typeface="+mj-lt"/>
              <a:buAutoNum type="alphaLcParenR"/>
            </a:pPr>
            <a:r>
              <a:rPr lang="en-IN" sz="1600" dirty="0" smtClean="0"/>
              <a:t> To make an appointment</a:t>
            </a:r>
          </a:p>
          <a:p>
            <a:pPr marL="342900" indent="-342900">
              <a:buFont typeface="+mj-lt"/>
              <a:buAutoNum type="alphaLcParenR"/>
            </a:pPr>
            <a:r>
              <a:rPr lang="en-IN" sz="1600" dirty="0" smtClean="0"/>
              <a:t> To note phone numbers</a:t>
            </a:r>
          </a:p>
          <a:p>
            <a:endParaRPr lang="en-IN" sz="1600" dirty="0" smtClean="0"/>
          </a:p>
          <a:p>
            <a:r>
              <a:rPr lang="en-IN" sz="1600" dirty="0" smtClean="0"/>
              <a:t>3). What is the speaker offering?</a:t>
            </a:r>
          </a:p>
          <a:p>
            <a:pPr marL="342900" indent="-342900">
              <a:buFont typeface="+mj-lt"/>
              <a:buAutoNum type="alphaLcParenR"/>
            </a:pPr>
            <a:r>
              <a:rPr lang="en-IN" sz="1600" dirty="0" smtClean="0"/>
              <a:t> Home insurance</a:t>
            </a:r>
          </a:p>
          <a:p>
            <a:pPr marL="342900" indent="-342900">
              <a:buFont typeface="+mj-lt"/>
              <a:buAutoNum type="alphaLcParenR"/>
            </a:pPr>
            <a:r>
              <a:rPr lang="en-IN" sz="1600" dirty="0" smtClean="0"/>
              <a:t> A new car</a:t>
            </a:r>
          </a:p>
          <a:p>
            <a:pPr marL="342900" indent="-342900">
              <a:buFont typeface="+mj-lt"/>
              <a:buAutoNum type="alphaLcParenR"/>
            </a:pPr>
            <a:r>
              <a:rPr lang="en-IN" sz="1600" dirty="0" smtClean="0"/>
              <a:t> A job interview</a:t>
            </a:r>
          </a:p>
          <a:p>
            <a:pPr marL="342900" indent="-342900">
              <a:buFont typeface="+mj-lt"/>
              <a:buAutoNum type="alphaLcParenR"/>
            </a:pPr>
            <a:r>
              <a:rPr lang="en-IN" sz="1600" dirty="0" smtClean="0"/>
              <a:t> </a:t>
            </a:r>
            <a:r>
              <a:rPr lang="en-IN" sz="1600" b="1" dirty="0" smtClean="0"/>
              <a:t>Car insurance</a:t>
            </a: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1538" y="1500175"/>
            <a:ext cx="6715172" cy="5632311"/>
          </a:xfrm>
          <a:prstGeom prst="rect">
            <a:avLst/>
          </a:prstGeom>
          <a:noFill/>
        </p:spPr>
        <p:txBody>
          <a:bodyPr wrap="square" rtlCol="0">
            <a:spAutoFit/>
          </a:bodyPr>
          <a:lstStyle/>
          <a:p>
            <a:r>
              <a:rPr lang="en-IN" sz="1600" dirty="0" smtClean="0"/>
              <a:t>1). What is the main purpose of the announcement?</a:t>
            </a:r>
          </a:p>
          <a:p>
            <a:pPr marL="342900" indent="-342900">
              <a:buFont typeface="+mj-lt"/>
              <a:buAutoNum type="alphaLcParenR"/>
            </a:pPr>
            <a:r>
              <a:rPr lang="en-IN" sz="1600" dirty="0" smtClean="0"/>
              <a:t> To detail ticket-price information</a:t>
            </a:r>
          </a:p>
          <a:p>
            <a:pPr marL="342900" indent="-342900">
              <a:buFont typeface="+mj-lt"/>
              <a:buAutoNum type="alphaLcParenR"/>
            </a:pPr>
            <a:r>
              <a:rPr lang="en-IN" sz="1600" dirty="0" smtClean="0"/>
              <a:t> To explain about boarding passes</a:t>
            </a:r>
          </a:p>
          <a:p>
            <a:pPr marL="342900" indent="-342900">
              <a:buFont typeface="+mj-lt"/>
              <a:buAutoNum type="alphaLcParenR"/>
            </a:pPr>
            <a:r>
              <a:rPr lang="en-IN" sz="1600" dirty="0" smtClean="0"/>
              <a:t> To welcome new rail passengers</a:t>
            </a:r>
          </a:p>
          <a:p>
            <a:pPr marL="342900" indent="-342900">
              <a:buFont typeface="+mj-lt"/>
              <a:buAutoNum type="alphaLcParenR"/>
            </a:pPr>
            <a:r>
              <a:rPr lang="en-IN" sz="1600" dirty="0" smtClean="0"/>
              <a:t> To guide people to the correct door</a:t>
            </a:r>
            <a:endParaRPr lang="en-US" sz="1600" u="sng" dirty="0"/>
          </a:p>
          <a:p>
            <a:endParaRPr lang="en-IN" sz="1600" dirty="0" smtClean="0"/>
          </a:p>
          <a:p>
            <a:r>
              <a:rPr lang="en-IN" sz="1600" dirty="0" smtClean="0"/>
              <a:t>2). What should listeners do once they have tickets?</a:t>
            </a:r>
          </a:p>
          <a:p>
            <a:pPr marL="342900" indent="-342900">
              <a:buFont typeface="+mj-lt"/>
              <a:buAutoNum type="alphaLcParenR"/>
            </a:pPr>
            <a:r>
              <a:rPr lang="en-IN" sz="1600" dirty="0" smtClean="0"/>
              <a:t> Trade them for boarding passes</a:t>
            </a:r>
          </a:p>
          <a:p>
            <a:pPr marL="342900" indent="-342900">
              <a:buFont typeface="+mj-lt"/>
              <a:buAutoNum type="alphaLcParenR"/>
            </a:pPr>
            <a:r>
              <a:rPr lang="en-IN" sz="1600" dirty="0" smtClean="0"/>
              <a:t> Check in all their bags and luggage</a:t>
            </a:r>
          </a:p>
          <a:p>
            <a:pPr marL="342900" indent="-342900">
              <a:buFont typeface="+mj-lt"/>
              <a:buAutoNum type="alphaLcParenR"/>
            </a:pPr>
            <a:r>
              <a:rPr lang="en-IN" sz="1600" dirty="0" smtClean="0"/>
              <a:t> Go the yellow booth next to door 19</a:t>
            </a:r>
          </a:p>
          <a:p>
            <a:pPr marL="342900" indent="-342900">
              <a:buFont typeface="+mj-lt"/>
              <a:buAutoNum type="alphaLcParenR"/>
            </a:pPr>
            <a:r>
              <a:rPr lang="en-IN" sz="1600" dirty="0" smtClean="0"/>
              <a:t> Board the train through door 9</a:t>
            </a:r>
          </a:p>
          <a:p>
            <a:endParaRPr lang="en-IN" sz="1600" dirty="0" smtClean="0"/>
          </a:p>
          <a:p>
            <a:endParaRPr lang="en-IN" sz="1600" dirty="0" smtClean="0"/>
          </a:p>
          <a:p>
            <a:r>
              <a:rPr lang="en-IN" sz="1600" dirty="0" smtClean="0"/>
              <a:t>3). What is scheduled to happen at 9:15?</a:t>
            </a:r>
          </a:p>
          <a:p>
            <a:pPr marL="342900" indent="-342900">
              <a:buFont typeface="+mj-lt"/>
              <a:buAutoNum type="alphaLcParenR"/>
            </a:pPr>
            <a:r>
              <a:rPr lang="en-IN" sz="1600" dirty="0" smtClean="0"/>
              <a:t> The train will depart</a:t>
            </a:r>
          </a:p>
          <a:p>
            <a:pPr marL="342900" indent="-342900">
              <a:buFont typeface="+mj-lt"/>
              <a:buAutoNum type="alphaLcParenR"/>
            </a:pPr>
            <a:r>
              <a:rPr lang="en-IN" sz="1600" dirty="0" smtClean="0"/>
              <a:t> Tickets go on sale</a:t>
            </a:r>
          </a:p>
          <a:p>
            <a:pPr marL="342900" indent="-342900">
              <a:buFont typeface="+mj-lt"/>
              <a:buAutoNum type="alphaLcParenR"/>
            </a:pPr>
            <a:r>
              <a:rPr lang="en-IN" sz="1600" dirty="0" smtClean="0"/>
              <a:t> Boarding will begin</a:t>
            </a:r>
          </a:p>
          <a:p>
            <a:pPr marL="342900" indent="-342900">
              <a:buFont typeface="+mj-lt"/>
              <a:buAutoNum type="alphaLcParenR"/>
            </a:pPr>
            <a:r>
              <a:rPr lang="en-IN" sz="1600" dirty="0" smtClean="0"/>
              <a:t> The train will arrive</a:t>
            </a:r>
          </a:p>
          <a:p>
            <a:r>
              <a:rPr lang="en-IN" dirty="0" smtClean="0"/>
              <a:t/>
            </a:r>
            <a:br>
              <a:rPr lang="en-IN" dirty="0" smtClean="0"/>
            </a:br>
            <a:r>
              <a:rPr lang="en-IN" dirty="0" smtClean="0"/>
              <a:t/>
            </a:r>
            <a:br>
              <a:rPr lang="en-IN" dirty="0" smtClean="0"/>
            </a:br>
            <a:endParaRPr lang="en-IN" dirty="0" smtClean="0"/>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1538" y="928670"/>
            <a:ext cx="6090964" cy="4770537"/>
          </a:xfrm>
          <a:prstGeom prst="rect">
            <a:avLst/>
          </a:prstGeom>
          <a:noFill/>
        </p:spPr>
        <p:txBody>
          <a:bodyPr wrap="square" rtlCol="0">
            <a:spAutoFit/>
          </a:bodyPr>
          <a:lstStyle/>
          <a:p>
            <a:r>
              <a:rPr lang="en-IN" sz="1600" dirty="0" smtClean="0"/>
              <a:t>1). What is the main purpose of the announcement?</a:t>
            </a:r>
          </a:p>
          <a:p>
            <a:pPr marL="342900" indent="-342900">
              <a:buFont typeface="+mj-lt"/>
              <a:buAutoNum type="alphaLcParenR"/>
            </a:pPr>
            <a:r>
              <a:rPr lang="en-IN" sz="1600" dirty="0" smtClean="0"/>
              <a:t> To detail ticket-price information</a:t>
            </a:r>
          </a:p>
          <a:p>
            <a:pPr marL="342900" indent="-342900">
              <a:buFont typeface="+mj-lt"/>
              <a:buAutoNum type="alphaLcParenR"/>
            </a:pPr>
            <a:r>
              <a:rPr lang="en-IN" sz="1600" dirty="0" smtClean="0"/>
              <a:t> </a:t>
            </a:r>
            <a:r>
              <a:rPr lang="en-IN" sz="1600" b="1" dirty="0" smtClean="0"/>
              <a:t>To explain about boarding passes</a:t>
            </a:r>
          </a:p>
          <a:p>
            <a:pPr marL="342900" indent="-342900">
              <a:buFont typeface="+mj-lt"/>
              <a:buAutoNum type="alphaLcParenR"/>
            </a:pPr>
            <a:r>
              <a:rPr lang="en-IN" sz="1600" dirty="0" smtClean="0"/>
              <a:t> To welcome new rail passengers</a:t>
            </a:r>
          </a:p>
          <a:p>
            <a:pPr marL="342900" indent="-342900">
              <a:buFont typeface="+mj-lt"/>
              <a:buAutoNum type="alphaLcParenR"/>
            </a:pPr>
            <a:r>
              <a:rPr lang="en-IN" sz="1600" dirty="0" smtClean="0"/>
              <a:t> To guide people to the correct door</a:t>
            </a:r>
          </a:p>
          <a:p>
            <a:endParaRPr lang="en-IN" sz="1600" dirty="0" smtClean="0"/>
          </a:p>
          <a:p>
            <a:r>
              <a:rPr lang="en-IN" sz="1600" dirty="0" smtClean="0"/>
              <a:t>2). What should listeners do once they have tickets?</a:t>
            </a:r>
          </a:p>
          <a:p>
            <a:pPr marL="342900" indent="-342900">
              <a:buFont typeface="+mj-lt"/>
              <a:buAutoNum type="alphaLcParenR"/>
            </a:pPr>
            <a:r>
              <a:rPr lang="en-IN" sz="1600" b="1" dirty="0" smtClean="0"/>
              <a:t> Trade them for boarding passes</a:t>
            </a:r>
          </a:p>
          <a:p>
            <a:pPr marL="342900" indent="-342900">
              <a:buFont typeface="+mj-lt"/>
              <a:buAutoNum type="alphaLcParenR"/>
            </a:pPr>
            <a:r>
              <a:rPr lang="en-IN" sz="1600" dirty="0" smtClean="0"/>
              <a:t> Check in all their bags and luggage</a:t>
            </a:r>
          </a:p>
          <a:p>
            <a:pPr marL="342900" indent="-342900">
              <a:buFont typeface="+mj-lt"/>
              <a:buAutoNum type="alphaLcParenR"/>
            </a:pPr>
            <a:r>
              <a:rPr lang="en-IN" sz="1600" dirty="0" smtClean="0"/>
              <a:t> Go the yellow booth next to door 19</a:t>
            </a:r>
          </a:p>
          <a:p>
            <a:pPr marL="342900" indent="-342900">
              <a:buFont typeface="+mj-lt"/>
              <a:buAutoNum type="alphaLcParenR"/>
            </a:pPr>
            <a:r>
              <a:rPr lang="en-IN" sz="1600" dirty="0" smtClean="0"/>
              <a:t> Board the train through door 9</a:t>
            </a:r>
          </a:p>
          <a:p>
            <a:endParaRPr lang="en-IN" sz="1600" dirty="0" smtClean="0"/>
          </a:p>
          <a:p>
            <a:endParaRPr lang="en-IN" sz="1600" dirty="0" smtClean="0"/>
          </a:p>
          <a:p>
            <a:r>
              <a:rPr lang="en-IN" sz="1600" dirty="0" smtClean="0"/>
              <a:t>3). What is scheduled to happen at 9:15?</a:t>
            </a:r>
          </a:p>
          <a:p>
            <a:pPr marL="342900" indent="-342900">
              <a:buFont typeface="+mj-lt"/>
              <a:buAutoNum type="alphaLcParenR"/>
            </a:pPr>
            <a:r>
              <a:rPr lang="en-IN" sz="1600" dirty="0" smtClean="0"/>
              <a:t> The train will depart</a:t>
            </a:r>
          </a:p>
          <a:p>
            <a:pPr marL="342900" indent="-342900">
              <a:buFont typeface="+mj-lt"/>
              <a:buAutoNum type="alphaLcParenR"/>
            </a:pPr>
            <a:r>
              <a:rPr lang="en-IN" sz="1600" dirty="0" smtClean="0"/>
              <a:t> Tickets go on sale</a:t>
            </a:r>
          </a:p>
          <a:p>
            <a:pPr marL="342900" indent="-342900">
              <a:buFont typeface="+mj-lt"/>
              <a:buAutoNum type="alphaLcParenR"/>
            </a:pPr>
            <a:r>
              <a:rPr lang="en-IN" sz="1600" dirty="0" smtClean="0"/>
              <a:t> </a:t>
            </a:r>
            <a:r>
              <a:rPr lang="en-IN" sz="1600" b="1" dirty="0" smtClean="0"/>
              <a:t>Boarding will begin</a:t>
            </a:r>
          </a:p>
          <a:p>
            <a:pPr marL="342900" indent="-342900">
              <a:buFont typeface="+mj-lt"/>
              <a:buAutoNum type="alphaLcParenR"/>
            </a:pPr>
            <a:r>
              <a:rPr lang="en-IN" sz="1600" dirty="0" smtClean="0"/>
              <a:t> The train will arrive</a:t>
            </a:r>
          </a:p>
          <a:p>
            <a:endParaRPr lang="en-IN"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764704"/>
            <a:ext cx="7286676" cy="5970865"/>
          </a:xfrm>
          <a:prstGeom prst="rect">
            <a:avLst/>
          </a:prstGeom>
          <a:noFill/>
        </p:spPr>
        <p:txBody>
          <a:bodyPr wrap="square" rtlCol="0">
            <a:spAutoFit/>
          </a:bodyPr>
          <a:lstStyle/>
          <a:p>
            <a:r>
              <a:rPr lang="en-IN" dirty="0" smtClean="0"/>
              <a:t>1</a:t>
            </a:r>
            <a:r>
              <a:rPr lang="en-IN" sz="1600" dirty="0" smtClean="0"/>
              <a:t>). What is being advertised?</a:t>
            </a:r>
          </a:p>
          <a:p>
            <a:pPr marL="342900" indent="-342900">
              <a:buFont typeface="+mj-lt"/>
              <a:buAutoNum type="alphaLcParenR"/>
            </a:pPr>
            <a:r>
              <a:rPr lang="en-IN" sz="1600" dirty="0" smtClean="0"/>
              <a:t> Dog food</a:t>
            </a:r>
          </a:p>
          <a:p>
            <a:pPr marL="342900" indent="-342900">
              <a:buFont typeface="+mj-lt"/>
              <a:buAutoNum type="alphaLcParenR"/>
            </a:pPr>
            <a:r>
              <a:rPr lang="en-IN" sz="1600" dirty="0" smtClean="0"/>
              <a:t> A pet product</a:t>
            </a:r>
          </a:p>
          <a:p>
            <a:pPr marL="342900" indent="-342900">
              <a:buFont typeface="+mj-lt"/>
              <a:buAutoNum type="alphaLcParenR"/>
            </a:pPr>
            <a:r>
              <a:rPr lang="en-IN" sz="1600" dirty="0" smtClean="0"/>
              <a:t> A radio show</a:t>
            </a:r>
          </a:p>
          <a:p>
            <a:pPr marL="342900" indent="-342900">
              <a:buFont typeface="+mj-lt"/>
              <a:buAutoNum type="alphaLcParenR"/>
            </a:pPr>
            <a:r>
              <a:rPr lang="en-IN" sz="1600" dirty="0" smtClean="0"/>
              <a:t> Property</a:t>
            </a:r>
            <a:endParaRPr lang="en-US" sz="1600" u="sng" dirty="0"/>
          </a:p>
          <a:p>
            <a:endParaRPr lang="en-IN" sz="1600" dirty="0" smtClean="0"/>
          </a:p>
          <a:p>
            <a:r>
              <a:rPr lang="en-IN" sz="1600" dirty="0" smtClean="0"/>
              <a:t>2). What does the speaker say about </a:t>
            </a:r>
            <a:r>
              <a:rPr lang="en-IN" sz="1600" dirty="0"/>
              <a:t>Invisible </a:t>
            </a:r>
            <a:r>
              <a:rPr lang="en-IN" sz="1600" dirty="0" smtClean="0"/>
              <a:t>fence?</a:t>
            </a:r>
          </a:p>
          <a:p>
            <a:pPr marL="342900" indent="-342900">
              <a:buFont typeface="+mj-lt"/>
              <a:buAutoNum type="alphaLcParenR"/>
            </a:pPr>
            <a:r>
              <a:rPr lang="en-IN" sz="1600" dirty="0" smtClean="0"/>
              <a:t> It takes a couple of weeks to install.</a:t>
            </a:r>
          </a:p>
          <a:p>
            <a:pPr marL="342900" indent="-342900">
              <a:buFont typeface="+mj-lt"/>
              <a:buAutoNum type="alphaLcParenR"/>
            </a:pPr>
            <a:r>
              <a:rPr lang="en-IN" sz="1600" dirty="0" smtClean="0"/>
              <a:t> It might not work for certain dogs.</a:t>
            </a:r>
          </a:p>
          <a:p>
            <a:pPr marL="342900" indent="-342900">
              <a:buFont typeface="+mj-lt"/>
              <a:buAutoNum type="alphaLcParenR"/>
            </a:pPr>
            <a:r>
              <a:rPr lang="en-IN" sz="1600" dirty="0" smtClean="0"/>
              <a:t> It can be bought at any pet store.</a:t>
            </a:r>
          </a:p>
          <a:p>
            <a:pPr marL="342900" indent="-342900">
              <a:buFont typeface="+mj-lt"/>
              <a:buAutoNum type="alphaLcParenR"/>
            </a:pPr>
            <a:r>
              <a:rPr lang="en-IN" sz="1600" dirty="0" smtClean="0"/>
              <a:t> It is less expensive than a real fence.</a:t>
            </a:r>
          </a:p>
          <a:p>
            <a:endParaRPr lang="en-IN" sz="1600" dirty="0" smtClean="0"/>
          </a:p>
          <a:p>
            <a:r>
              <a:rPr lang="en-IN" sz="1600" dirty="0" smtClean="0"/>
              <a:t>3). What is suggested about the speaker?</a:t>
            </a:r>
          </a:p>
          <a:p>
            <a:pPr marL="342900" indent="-342900">
              <a:buFont typeface="+mj-lt"/>
              <a:buAutoNum type="alphaLcParenR"/>
            </a:pPr>
            <a:r>
              <a:rPr lang="en-IN" sz="1600" dirty="0" smtClean="0"/>
              <a:t> He is trustworthy.</a:t>
            </a:r>
          </a:p>
          <a:p>
            <a:pPr marL="342900" indent="-342900">
              <a:buFont typeface="+mj-lt"/>
              <a:buAutoNum type="alphaLcParenR"/>
            </a:pPr>
            <a:r>
              <a:rPr lang="en-IN" sz="1600" dirty="0" smtClean="0"/>
              <a:t> He has lots of money.</a:t>
            </a:r>
          </a:p>
          <a:p>
            <a:pPr marL="342900" indent="-342900">
              <a:buFont typeface="+mj-lt"/>
              <a:buAutoNum type="alphaLcParenR"/>
            </a:pPr>
            <a:r>
              <a:rPr lang="en-IN" sz="1600" dirty="0" smtClean="0"/>
              <a:t> He doesn't like cats.</a:t>
            </a:r>
          </a:p>
          <a:p>
            <a:pPr marL="342900" indent="-342900">
              <a:buFont typeface="+mj-lt"/>
              <a:buAutoNum type="alphaLcParenR"/>
            </a:pPr>
            <a:r>
              <a:rPr lang="en-IN" sz="1600" dirty="0" smtClean="0"/>
              <a:t> He wears fancy clothes.</a:t>
            </a:r>
          </a:p>
          <a:p>
            <a:endParaRPr lang="en-IN" dirty="0" smtClean="0"/>
          </a:p>
          <a:p>
            <a:endParaRPr lang="en-IN" dirty="0" smtClean="0"/>
          </a:p>
          <a:p>
            <a:endParaRPr lang="en-IN" dirty="0" smtClean="0"/>
          </a:p>
          <a:p>
            <a:endParaRPr lang="en-IN" dirty="0" smtClean="0"/>
          </a:p>
          <a:p>
            <a:endParaRPr lang="en-IN" dirty="0" smtClean="0"/>
          </a:p>
          <a:p>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0100" y="785795"/>
            <a:ext cx="6000792" cy="4555093"/>
          </a:xfrm>
          <a:prstGeom prst="rect">
            <a:avLst/>
          </a:prstGeom>
          <a:noFill/>
        </p:spPr>
        <p:txBody>
          <a:bodyPr wrap="square" rtlCol="0">
            <a:spAutoFit/>
          </a:bodyPr>
          <a:lstStyle/>
          <a:p>
            <a:r>
              <a:rPr lang="en-IN" sz="1600" dirty="0" smtClean="0"/>
              <a:t>1). What is being advertised?</a:t>
            </a:r>
          </a:p>
          <a:p>
            <a:r>
              <a:rPr lang="en-IN" sz="1600" dirty="0" smtClean="0"/>
              <a:t> Dog food</a:t>
            </a:r>
          </a:p>
          <a:p>
            <a:r>
              <a:rPr lang="en-IN" sz="1600" b="1" dirty="0" smtClean="0"/>
              <a:t> A pet product</a:t>
            </a:r>
          </a:p>
          <a:p>
            <a:r>
              <a:rPr lang="en-IN" sz="1600" dirty="0" smtClean="0"/>
              <a:t> A radio show</a:t>
            </a:r>
          </a:p>
          <a:p>
            <a:r>
              <a:rPr lang="en-IN" sz="1600" dirty="0" smtClean="0"/>
              <a:t> Property</a:t>
            </a:r>
          </a:p>
          <a:p>
            <a:endParaRPr lang="en-IN" sz="1600" dirty="0" smtClean="0"/>
          </a:p>
          <a:p>
            <a:r>
              <a:rPr lang="en-IN" sz="1600" dirty="0" smtClean="0"/>
              <a:t>2). What does the speaker say about </a:t>
            </a:r>
            <a:r>
              <a:rPr lang="en-IN" sz="1600" dirty="0" err="1" smtClean="0"/>
              <a:t>Invisifence</a:t>
            </a:r>
            <a:r>
              <a:rPr lang="en-IN" sz="1600" dirty="0" smtClean="0"/>
              <a:t>?</a:t>
            </a:r>
          </a:p>
          <a:p>
            <a:r>
              <a:rPr lang="en-IN" sz="1600" dirty="0" smtClean="0"/>
              <a:t> It takes a couple of weeks to install.</a:t>
            </a:r>
          </a:p>
          <a:p>
            <a:r>
              <a:rPr lang="en-IN" sz="1600" dirty="0" smtClean="0"/>
              <a:t> It might not work for certain dogs.</a:t>
            </a:r>
          </a:p>
          <a:p>
            <a:r>
              <a:rPr lang="en-IN" sz="1600" dirty="0" smtClean="0"/>
              <a:t> It can be bought at any pet store.</a:t>
            </a:r>
          </a:p>
          <a:p>
            <a:r>
              <a:rPr lang="en-IN" sz="1600" dirty="0" smtClean="0"/>
              <a:t> </a:t>
            </a:r>
            <a:r>
              <a:rPr lang="en-IN" sz="1600" b="1" dirty="0" smtClean="0"/>
              <a:t>It is less expensive than a real fence</a:t>
            </a:r>
            <a:r>
              <a:rPr lang="en-IN" sz="1600" dirty="0" smtClean="0"/>
              <a:t>.</a:t>
            </a:r>
          </a:p>
          <a:p>
            <a:endParaRPr lang="en-IN" sz="1600" dirty="0" smtClean="0"/>
          </a:p>
          <a:p>
            <a:r>
              <a:rPr lang="en-IN" sz="1600" dirty="0" smtClean="0"/>
              <a:t>3). What is suggested about the speaker?</a:t>
            </a:r>
          </a:p>
          <a:p>
            <a:r>
              <a:rPr lang="en-IN" sz="1600" dirty="0" smtClean="0"/>
              <a:t> </a:t>
            </a:r>
            <a:r>
              <a:rPr lang="en-IN" sz="1600" b="1" dirty="0" smtClean="0"/>
              <a:t>He is trustworthy</a:t>
            </a:r>
            <a:r>
              <a:rPr lang="en-IN" sz="1600" dirty="0" smtClean="0"/>
              <a:t>.</a:t>
            </a:r>
          </a:p>
          <a:p>
            <a:r>
              <a:rPr lang="en-IN" sz="1600" dirty="0" smtClean="0"/>
              <a:t> He has lots of money.</a:t>
            </a:r>
          </a:p>
          <a:p>
            <a:r>
              <a:rPr lang="en-IN" sz="1600" dirty="0" smtClean="0"/>
              <a:t> He doesn't like cats.</a:t>
            </a:r>
          </a:p>
          <a:p>
            <a:r>
              <a:rPr lang="en-IN" sz="1600" dirty="0" smtClean="0"/>
              <a:t> He wears fancy clothes.</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723</TotalTime>
  <Words>213</Words>
  <Application>Microsoft Office PowerPoint</Application>
  <PresentationFormat>On-screen Show (4:3)</PresentationFormat>
  <Paragraphs>374</Paragraphs>
  <Slides>19</Slides>
  <Notes>14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3_Default Design</vt:lpstr>
      <vt:lpstr>   TOEIC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abc</cp:lastModifiedBy>
  <cp:revision>99</cp:revision>
  <dcterms:created xsi:type="dcterms:W3CDTF">2011-12-01T13:28:45Z</dcterms:created>
  <dcterms:modified xsi:type="dcterms:W3CDTF">2016-03-14T09:02:01Z</dcterms:modified>
</cp:coreProperties>
</file>