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 id="2147483672" r:id="rId2"/>
  </p:sldMasterIdLst>
  <p:notesMasterIdLst>
    <p:notesMasterId r:id="rId24"/>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25" autoAdjust="0"/>
    <p:restoredTop sz="80423" autoAdjust="0"/>
  </p:normalViewPr>
  <p:slideViewPr>
    <p:cSldViewPr>
      <p:cViewPr varScale="1">
        <p:scale>
          <a:sx n="59" d="100"/>
          <a:sy n="59" d="100"/>
        </p:scale>
        <p:origin x="-14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86AB27-1258-47CB-9CFF-C115CA70005C}"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0FC440-5C6F-4EBE-904C-0A87A20DCA7A}" type="slidenum">
              <a:rPr lang="en-US" smtClean="0"/>
              <a:pPr/>
              <a:t>‹#›</a:t>
            </a:fld>
            <a:endParaRPr lang="en-US"/>
          </a:p>
        </p:txBody>
      </p:sp>
    </p:spTree>
    <p:extLst>
      <p:ext uri="{BB962C8B-B14F-4D97-AF65-F5344CB8AC3E}">
        <p14:creationId xmlns:p14="http://schemas.microsoft.com/office/powerpoint/2010/main" val="376381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Thank you all for coming. After considering several factors, including the questionnaires you completed last spring, we've decided that we're going to switch to four-day workweeks, beginning next month. We will work 10 hours a day, from 7 a.m. to 6 p.m., on Monday through Thursday. The office will be closed Fridays. Though we will still work 40 hours a week, we estimate that this change will reduce our energy use by 15 percent, and will also save each of you, on average, about $20 a month in gas and transportation costs. Overall, this change will significantly cut our company's greenhouse transmissions and reduce our carbon footprint. To save even more energy, we will be installing compact fluorescent light bulbs -- CFLs -- in every light socket at the start of next week. During the changeover period, we understand that some of you, particularly those with young children, might need special accommodations as you adjust to a four-day week. If you have troubles or concerns, let your manager know. We'll be happy to help you any way we can. Though this might be traumatic at first, we're confident that most of you will like the new schedule once you've grown accustomed to the change.</a:t>
            </a: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Ladies and gentlemen, welcome to Center Park. Today we're unveiling a new piece of art: a life-size statue of our city founder, Chief </a:t>
            </a:r>
            <a:r>
              <a:rPr lang="en-US" sz="1200" b="0" i="0" kern="1200" dirty="0" err="1" smtClean="0">
                <a:solidFill>
                  <a:schemeClr val="tx1"/>
                </a:solidFill>
                <a:latin typeface="+mn-lt"/>
                <a:ea typeface="+mn-ea"/>
                <a:cs typeface="+mn-cs"/>
              </a:rPr>
              <a:t>Nokahoma</a:t>
            </a:r>
            <a:r>
              <a:rPr lang="en-US" sz="1200" b="0" i="0" kern="1200" dirty="0" smtClean="0">
                <a:solidFill>
                  <a:schemeClr val="tx1"/>
                </a:solidFill>
                <a:latin typeface="+mn-lt"/>
                <a:ea typeface="+mn-ea"/>
                <a:cs typeface="+mn-cs"/>
              </a:rPr>
              <a:t> of the </a:t>
            </a:r>
            <a:r>
              <a:rPr lang="en-US" sz="1200" b="0" i="0" kern="1200" dirty="0" err="1" smtClean="0">
                <a:solidFill>
                  <a:schemeClr val="tx1"/>
                </a:solidFill>
                <a:latin typeface="+mn-lt"/>
                <a:ea typeface="+mn-ea"/>
                <a:cs typeface="+mn-cs"/>
              </a:rPr>
              <a:t>Dumammish</a:t>
            </a:r>
            <a:r>
              <a:rPr lang="en-US" sz="1200" b="0" i="0" kern="1200" dirty="0" smtClean="0">
                <a:solidFill>
                  <a:schemeClr val="tx1"/>
                </a:solidFill>
                <a:latin typeface="+mn-lt"/>
                <a:ea typeface="+mn-ea"/>
                <a:cs typeface="+mn-cs"/>
              </a:rPr>
              <a:t> Tribe. The funding for this project was courtesy of a donation from the Historical Museum, and the statue was sculpted by a local artist, Mr. Kyle Chamberlain. We are honored to have Mr. Chamberlain with us this afternoon. Kyle is a native of our state, and moved to our city when he was 16. He comes from a family of artists, and graduated from the New York Institute of Art. He has been sculpting statues ever since. His work is displayed at the downtown art museum, as well as several other museums around the country. Today Kyle will tell you about carving this statue from an old portrait of Chief </a:t>
            </a:r>
            <a:r>
              <a:rPr lang="en-US" sz="1200" b="0" i="0" kern="1200" dirty="0" err="1" smtClean="0">
                <a:solidFill>
                  <a:schemeClr val="tx1"/>
                </a:solidFill>
                <a:latin typeface="+mn-lt"/>
                <a:ea typeface="+mn-ea"/>
                <a:cs typeface="+mn-cs"/>
              </a:rPr>
              <a:t>Nokahoma</a:t>
            </a:r>
            <a:r>
              <a:rPr lang="en-US" sz="1200" b="0" i="0" kern="1200" dirty="0" smtClean="0">
                <a:solidFill>
                  <a:schemeClr val="tx1"/>
                </a:solidFill>
                <a:latin typeface="+mn-lt"/>
                <a:ea typeface="+mn-ea"/>
                <a:cs typeface="+mn-cs"/>
              </a:rPr>
              <a:t>, a process which took 18 months. Please join me in welcoming Mr. Kyle Chamberlain!</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This is Tom Moran with a KST-AM traffic update. Volume on the two major east-west roadways, Interstate 50 and Highway 44, is very heavy this afternoon as people head out of town for the holiday weekend. There are no accidents on either road, but on Interstate 50 there is a 90-minute delay getting over the mountain pass. North-south traffic looks good at this hour. Interstate 3 is mostly clear in both directions, with a little slowing northbound near the City Center exit due to an earlier two-car collision that has been moved off to the shoulder. We're getting reports now of a backup on Highway 10 southbound near Rodgers Street, where some furniture has fallen off the back of a pickup truck in the far left lane. Police are on the scene, helping the driver pick everything up. This is Tom Moran from the KST-AM traffic center, which provides traffic updates every 20 minutes.</a:t>
            </a: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You have reached Health Group Downtown Medical Center. If this is a life-threatening emergency, hang up now and call 9-1-1. For more information about Health Group, please visit our website at www.healthgroup.com. It includes the addresses and phone numbers of all of our 24 clinics, as well as their hours of operations and a list of staff at each center. If you wish to speak to someone at the downtown medical center, listen carefully to the following menu options. To schedule an appointment with a physician, press one. For inquiries about a Health Group bill, press two. For questions about Health Group Insurance, press three. To reach the pharmacy, press four. For all other questions, press five or stay on the line, and a representative will be with you shortly. To return to the main menu, press the pound key. To help us better serve you, please have your Health Group membership number ready. Your calls will be answered in the order they are received. If you wish to leave a message, press zero, and a customer service representative will call you back as soon as possible. Thank you for calling, and have a healthy day!</a:t>
            </a: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Generally speaking, the types of investments you make should be based on your tolerance for risk. In other words, how much money can you stand to lose? The stock market is the best way to earn the most money over time, but it's also the riskiest. You could also lose the most there. We recommend that you don't buy stocks with money you're going to need in the next five years. Bonds are less risky than stocks, but the flip side is that they will earn you less money. They might not earn enough so you can afford your retirement. We urge you to consider what we call an investment "sleeping scale, " which helps measure the safety of your investments by how much sleep you might lose worrying about them. We find most people sleep comfortably with a balance of stocks, bonds, cash, and other investments, such as real estate. This balance changes as you get older, becoming more conservative over time. Here, let me show you a few examples of some typical investment pie charts.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Hey Rebecca, this is Jerome. I've got good news! I closed the deal here in Dallas early, so I can be back tomorrow in time to make the meeting with the clients from Seoul. I'm catching a red-eye flight back to Atlanta. The only problem is, I arrive early in the morning, and my wife has to use our car to take the kids to school and get to work. So I need a ride from the airport to my house, and then into the office so I can make the meeting at 9. Oh, I also need for Erika to set up my power-point presentation and get it ready for the meeting. Could you please ask Antonio if he could pick me up at the airport? I know he lives near there. I arrive on Flight 397 from Dallas at 7 a.m. Thanks a lot Rebecca. If there are any problems, call me on my cell. Otherwise I'll see you tomorrow morning.</a:t>
            </a: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You're right, I have been fortunate to work at three great places, and I've learned something valuable from each one. What came out of the Army was that the level of excellence you should hold yourself to should be very high. At </a:t>
            </a:r>
            <a:r>
              <a:rPr lang="en-US" sz="1200" b="0" i="0" kern="1200" dirty="0" err="1" smtClean="0">
                <a:solidFill>
                  <a:schemeClr val="tx1"/>
                </a:solidFill>
                <a:latin typeface="+mn-lt"/>
                <a:ea typeface="+mn-ea"/>
                <a:cs typeface="+mn-cs"/>
              </a:rPr>
              <a:t>McCamry</a:t>
            </a:r>
            <a:r>
              <a:rPr lang="en-US" sz="1200" b="0" i="0" kern="1200" dirty="0" smtClean="0">
                <a:solidFill>
                  <a:schemeClr val="tx1"/>
                </a:solidFill>
                <a:latin typeface="+mn-lt"/>
                <a:ea typeface="+mn-ea"/>
                <a:cs typeface="+mn-cs"/>
              </a:rPr>
              <a:t>, what I learned was how to make complex concepts simple and communicate them so people can understand them quickly, and make the right decisions. At Corporate Electric, I learned how to be a general manager. It was the best factory I ever saw for that. I spent time on the staff of CEO Bishop Walsh, and watching him up close showed the power of being adaptive, aggressive, and competitive -- but still, as he always said, we can be hard-hearted in business yet softhearted when it comes to taking care of people. My life experience has taught me there's no substitute for surrounding yourself with the best team. So in this position, I've tried to assemble the best possible team I can find. Because our team is good, our expectations are high. We expect exceptional results.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Welcome to Global Airlines' inaugural flight from Portland to Tokyo. All passengers this morning will receive a commemorative medallion, as well as a $50 coupon to be applied toward future flights on Global Airlines. To celebrate this special occasion, we are serving complimentary snacks and drinks in the Global Airlines lounge next to the boarding gate. There will be speeches by Global Airlines President Juan </a:t>
            </a:r>
            <a:r>
              <a:rPr lang="en-US" sz="1200" b="0" i="0" kern="1200" dirty="0" err="1" smtClean="0">
                <a:solidFill>
                  <a:schemeClr val="tx1"/>
                </a:solidFill>
                <a:latin typeface="+mn-lt"/>
                <a:ea typeface="+mn-ea"/>
                <a:cs typeface="+mn-cs"/>
              </a:rPr>
              <a:t>Guittierez</a:t>
            </a:r>
            <a:r>
              <a:rPr lang="en-US" sz="1200" b="0" i="0" kern="1200" dirty="0" smtClean="0">
                <a:solidFill>
                  <a:schemeClr val="tx1"/>
                </a:solidFill>
                <a:latin typeface="+mn-lt"/>
                <a:ea typeface="+mn-ea"/>
                <a:cs typeface="+mn-cs"/>
              </a:rPr>
              <a:t>, and Portland mayor Jean Andreessen. Afterward, enjoy music by the local trio Three Tree Point. Boarding times for our historic flight will be as follows: All handicapped persons or those requiring special assistance will board at 3 o'clock. Business-class passengers will board at 3:10. Passengers in rows 1 to 30 will start boarding at 3:20, and passengers in rows 30 to 50 will begin boarding at 3:30. If you have any questions about the flight today, or about our new round-trip service to Tokyo, please visit the Global Airlines service counter on the main concourse. Thank you for choosing Global!</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F0FC440-5C6F-4EBE-904C-0A87A20DCA7A}" type="slidenum">
              <a:rPr lang="en-US" smtClean="0"/>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I'm Wendy </a:t>
            </a:r>
            <a:r>
              <a:rPr lang="en-US" sz="1200" b="0" i="0" kern="1200" dirty="0" err="1" smtClean="0">
                <a:solidFill>
                  <a:schemeClr val="tx1"/>
                </a:solidFill>
                <a:latin typeface="+mn-lt"/>
                <a:ea typeface="+mn-ea"/>
                <a:cs typeface="+mn-cs"/>
              </a:rPr>
              <a:t>Wilkens</a:t>
            </a:r>
            <a:r>
              <a:rPr lang="en-US" sz="1200" b="0" i="0" kern="1200" dirty="0" smtClean="0">
                <a:solidFill>
                  <a:schemeClr val="tx1"/>
                </a:solidFill>
                <a:latin typeface="+mn-lt"/>
                <a:ea typeface="+mn-ea"/>
                <a:cs typeface="+mn-cs"/>
              </a:rPr>
              <a:t> with a 5 p.m. news update. Firefighters now say they have the wildfire burning in the eastern foothills under control. The blaze, which has been raging for three days, destroyed nearly 500 acres of land and damaged 10 homes. No injuries have been reported. Fire chief Mike Montgomery said the department is still investigating the cause of the fire, and it's too early to determine if it was set intentionally. Montgomery said fires start easily in this dry weather, and cautioned people again to be very careful with matches and lighters. Campfires have been banned in the eastern foothills, where the fire danger is high, but are still allowed in the northern and western foothills, where the fire danger is currently rated medium. Montgomery said it will take crews another day or two to completely douse the flames, and then cleanup will begin. The city estimates that clean-up costs could exceed $3 million. This has been Wendy </a:t>
            </a:r>
            <a:r>
              <a:rPr lang="en-US" sz="1200" b="0" i="0" kern="1200" dirty="0" err="1" smtClean="0">
                <a:solidFill>
                  <a:schemeClr val="tx1"/>
                </a:solidFill>
                <a:latin typeface="+mn-lt"/>
                <a:ea typeface="+mn-ea"/>
                <a:cs typeface="+mn-cs"/>
              </a:rPr>
              <a:t>Wilkens</a:t>
            </a:r>
            <a:r>
              <a:rPr lang="en-US" sz="1200" b="0" i="0" kern="1200" dirty="0" smtClean="0">
                <a:solidFill>
                  <a:schemeClr val="tx1"/>
                </a:solidFill>
                <a:latin typeface="+mn-lt"/>
                <a:ea typeface="+mn-ea"/>
                <a:cs typeface="+mn-cs"/>
              </a:rPr>
              <a:t> for the 5 p.m. </a:t>
            </a:r>
            <a:r>
              <a:rPr lang="en-US" sz="1200" b="0" i="0" kern="1200" smtClean="0">
                <a:solidFill>
                  <a:schemeClr val="tx1"/>
                </a:solidFill>
                <a:latin typeface="+mn-lt"/>
                <a:ea typeface="+mn-ea"/>
                <a:cs typeface="+mn-cs"/>
              </a:rPr>
              <a:t>news.</a:t>
            </a:r>
            <a:endParaRPr lang="en-US"/>
          </a:p>
        </p:txBody>
      </p:sp>
      <p:sp>
        <p:nvSpPr>
          <p:cNvPr id="4" name="Slide Number Placeholder 3"/>
          <p:cNvSpPr>
            <a:spLocks noGrp="1"/>
          </p:cNvSpPr>
          <p:nvPr>
            <p:ph type="sldNum" sz="quarter" idx="10"/>
          </p:nvPr>
        </p:nvSpPr>
        <p:spPr/>
        <p:txBody>
          <a:bodyPr/>
          <a:lstStyle/>
          <a:p>
            <a:fld id="{CF0FC440-5C6F-4EBE-904C-0A87A20DCA7A}"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45025" y="39469"/>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16</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59200" y="-304800"/>
            <a:ext cx="1080000" cy="1080000"/>
          </a:xfrm>
          <a:prstGeom prst="rect">
            <a:avLst/>
          </a:prstGeom>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2014</a:t>
            </a:r>
            <a:r>
              <a:rPr lang="en-US" sz="1000" baseline="0" dirty="0" smtClean="0">
                <a:solidFill>
                  <a:srgbClr val="FFFFFF"/>
                </a:solidFill>
              </a:rPr>
              <a:t> </a:t>
            </a:r>
            <a:r>
              <a:rPr lang="en-US" sz="1000" dirty="0" smtClean="0">
                <a:solidFill>
                  <a:srgbClr val="FFFFFF"/>
                </a:solidFill>
              </a:rPr>
              <a:t>wheresjenny.com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034" name="Picture 15" descr="logo WIJ"/>
          <p:cNvPicPr>
            <a:picLocks noChangeAspect="1" noChangeArrowheads="1"/>
          </p:cNvPicPr>
          <p:nvPr userDrawn="1"/>
        </p:nvPicPr>
        <p:blipFill>
          <a:blip r:embed="rId15" cstate="print"/>
          <a:srcRect/>
          <a:stretch>
            <a:fillRect/>
          </a:stretch>
        </p:blipFill>
        <p:spPr bwMode="auto">
          <a:xfrm>
            <a:off x="8604250" y="0"/>
            <a:ext cx="539750" cy="3952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7/ST%2017.10.mp3"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391400" cy="4770537"/>
          </a:xfrm>
          <a:prstGeom prst="rect">
            <a:avLst/>
          </a:prstGeom>
          <a:noFill/>
        </p:spPr>
        <p:txBody>
          <a:bodyPr wrap="square" rtlCol="0">
            <a:spAutoFit/>
          </a:bodyPr>
          <a:lstStyle/>
          <a:p>
            <a:r>
              <a:rPr lang="en-US" sz="1600" dirty="0"/>
              <a:t>1). What position does the speaker probably hold?</a:t>
            </a:r>
          </a:p>
          <a:p>
            <a:r>
              <a:rPr lang="en-US" sz="1600" dirty="0"/>
              <a:t> Accountant</a:t>
            </a:r>
          </a:p>
          <a:p>
            <a:r>
              <a:rPr lang="en-US" sz="1600" dirty="0"/>
              <a:t> Financial adviser</a:t>
            </a:r>
          </a:p>
          <a:p>
            <a:r>
              <a:rPr lang="en-US" sz="1600" dirty="0"/>
              <a:t> Insurance salesman</a:t>
            </a:r>
          </a:p>
          <a:p>
            <a:r>
              <a:rPr lang="en-US" sz="1600" dirty="0"/>
              <a:t> Engineer</a:t>
            </a:r>
          </a:p>
          <a:p>
            <a:r>
              <a:rPr lang="en-US" sz="1600" dirty="0" smtClean="0"/>
              <a:t/>
            </a:r>
            <a:br>
              <a:rPr lang="en-US" sz="1600" dirty="0" smtClean="0"/>
            </a:br>
            <a:r>
              <a:rPr lang="en-US" sz="1600" dirty="0"/>
              <a:t>2). What does the speaker say about stocks?</a:t>
            </a:r>
          </a:p>
          <a:p>
            <a:r>
              <a:rPr lang="en-US" sz="1600" dirty="0"/>
              <a:t> They are safer than bonds.</a:t>
            </a:r>
          </a:p>
          <a:p>
            <a:r>
              <a:rPr lang="en-US" sz="1600" dirty="0"/>
              <a:t> They can earn the most money.</a:t>
            </a:r>
          </a:p>
          <a:p>
            <a:r>
              <a:rPr lang="en-US" sz="1600" dirty="0"/>
              <a:t> They are too expensive.</a:t>
            </a:r>
          </a:p>
          <a:p>
            <a:r>
              <a:rPr lang="en-US" sz="1600" dirty="0"/>
              <a:t> They are a good short-term investment.</a:t>
            </a:r>
          </a:p>
          <a:p>
            <a:r>
              <a:rPr lang="en-US" sz="1600" dirty="0" smtClean="0"/>
              <a:t/>
            </a:r>
            <a:br>
              <a:rPr lang="en-US" sz="1600" dirty="0" smtClean="0"/>
            </a:br>
            <a:r>
              <a:rPr lang="en-US" sz="1600" dirty="0"/>
              <a:t>3). What does the speaker offer to do?</a:t>
            </a:r>
          </a:p>
          <a:p>
            <a:r>
              <a:rPr lang="en-US" sz="1600" dirty="0"/>
              <a:t> Bake a pie</a:t>
            </a:r>
          </a:p>
          <a:p>
            <a:r>
              <a:rPr lang="en-US" sz="1600" dirty="0"/>
              <a:t> Make an appointment</a:t>
            </a:r>
          </a:p>
          <a:p>
            <a:r>
              <a:rPr lang="en-US" sz="1600" dirty="0"/>
              <a:t> Present graphics</a:t>
            </a:r>
          </a:p>
          <a:p>
            <a:r>
              <a:rPr lang="en-US" sz="1600" dirty="0"/>
              <a:t> Chart progress</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391400" cy="4770537"/>
          </a:xfrm>
          <a:prstGeom prst="rect">
            <a:avLst/>
          </a:prstGeom>
          <a:noFill/>
        </p:spPr>
        <p:txBody>
          <a:bodyPr wrap="square" rtlCol="0">
            <a:spAutoFit/>
          </a:bodyPr>
          <a:lstStyle/>
          <a:p>
            <a:r>
              <a:rPr lang="en-US" sz="1600" dirty="0"/>
              <a:t>1). What position does the speaker probably hold?</a:t>
            </a:r>
          </a:p>
          <a:p>
            <a:r>
              <a:rPr lang="en-US" sz="1600" dirty="0"/>
              <a:t> Accountant</a:t>
            </a:r>
          </a:p>
          <a:p>
            <a:r>
              <a:rPr lang="en-US" sz="1600" dirty="0"/>
              <a:t> </a:t>
            </a:r>
            <a:r>
              <a:rPr lang="en-US" sz="1600" b="1" dirty="0"/>
              <a:t>Financial adviser</a:t>
            </a:r>
          </a:p>
          <a:p>
            <a:r>
              <a:rPr lang="en-US" sz="1600" dirty="0"/>
              <a:t> Insurance salesman</a:t>
            </a:r>
          </a:p>
          <a:p>
            <a:r>
              <a:rPr lang="en-US" sz="1600" dirty="0"/>
              <a:t> Engineer</a:t>
            </a:r>
          </a:p>
          <a:p>
            <a:r>
              <a:rPr lang="en-US" sz="1600" dirty="0" smtClean="0"/>
              <a:t/>
            </a:r>
            <a:br>
              <a:rPr lang="en-US" sz="1600" dirty="0" smtClean="0"/>
            </a:br>
            <a:r>
              <a:rPr lang="en-US" sz="1600" dirty="0"/>
              <a:t>2). What does the speaker say about stocks?</a:t>
            </a:r>
          </a:p>
          <a:p>
            <a:r>
              <a:rPr lang="en-US" sz="1600" dirty="0"/>
              <a:t> They are safer than bonds.</a:t>
            </a:r>
          </a:p>
          <a:p>
            <a:r>
              <a:rPr lang="en-US" sz="1600" dirty="0"/>
              <a:t> </a:t>
            </a:r>
            <a:r>
              <a:rPr lang="en-US" sz="1600" b="1" dirty="0"/>
              <a:t>They can earn the most money.</a:t>
            </a:r>
          </a:p>
          <a:p>
            <a:r>
              <a:rPr lang="en-US" sz="1600" dirty="0"/>
              <a:t> They are too expensive.</a:t>
            </a:r>
          </a:p>
          <a:p>
            <a:r>
              <a:rPr lang="en-US" sz="1600" dirty="0"/>
              <a:t> They are a good short-term investment.</a:t>
            </a:r>
          </a:p>
          <a:p>
            <a:r>
              <a:rPr lang="en-US" sz="1600" dirty="0" smtClean="0"/>
              <a:t/>
            </a:r>
            <a:br>
              <a:rPr lang="en-US" sz="1600" dirty="0" smtClean="0"/>
            </a:br>
            <a:r>
              <a:rPr lang="en-US" sz="1600" dirty="0"/>
              <a:t>3). What does the speaker offer to do?</a:t>
            </a:r>
          </a:p>
          <a:p>
            <a:r>
              <a:rPr lang="en-US" sz="1600" dirty="0"/>
              <a:t> Bake a pie</a:t>
            </a:r>
          </a:p>
          <a:p>
            <a:r>
              <a:rPr lang="en-US" sz="1600" dirty="0"/>
              <a:t> Make an appointment</a:t>
            </a:r>
          </a:p>
          <a:p>
            <a:r>
              <a:rPr lang="en-US" sz="1600" dirty="0"/>
              <a:t> </a:t>
            </a:r>
            <a:r>
              <a:rPr lang="en-US" sz="1600" b="1" dirty="0"/>
              <a:t>Present graphics</a:t>
            </a:r>
          </a:p>
          <a:p>
            <a:r>
              <a:rPr lang="en-US" sz="1600" dirty="0"/>
              <a:t> Chart progress</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76400"/>
            <a:ext cx="7391400" cy="4278094"/>
          </a:xfrm>
          <a:prstGeom prst="rect">
            <a:avLst/>
          </a:prstGeom>
          <a:noFill/>
        </p:spPr>
        <p:txBody>
          <a:bodyPr wrap="square" rtlCol="0">
            <a:spAutoFit/>
          </a:bodyPr>
          <a:lstStyle/>
          <a:p>
            <a:r>
              <a:rPr lang="en-US" sz="1600" dirty="0"/>
              <a:t>1). What is being advertised?</a:t>
            </a:r>
          </a:p>
          <a:p>
            <a:r>
              <a:rPr lang="en-US" sz="1600" dirty="0"/>
              <a:t> New vehicles</a:t>
            </a:r>
          </a:p>
          <a:p>
            <a:r>
              <a:rPr lang="en-US" sz="1600" dirty="0"/>
              <a:t> Tammy Taylor</a:t>
            </a:r>
          </a:p>
          <a:p>
            <a:r>
              <a:rPr lang="en-US" sz="1600" dirty="0"/>
              <a:t> A three-day sale</a:t>
            </a:r>
          </a:p>
          <a:p>
            <a:r>
              <a:rPr lang="en-US" sz="1600" dirty="0"/>
              <a:t> </a:t>
            </a:r>
            <a:r>
              <a:rPr lang="en-US" sz="1600" dirty="0" smtClean="0"/>
              <a:t>Clunkers</a:t>
            </a:r>
          </a:p>
          <a:p>
            <a:r>
              <a:rPr lang="en-US" sz="1600" dirty="0" smtClean="0"/>
              <a:t/>
            </a:r>
            <a:br>
              <a:rPr lang="en-US" sz="1600" dirty="0" smtClean="0"/>
            </a:br>
            <a:r>
              <a:rPr lang="en-US" sz="1600" dirty="0"/>
              <a:t>2). What does the speaker urge listeners to do?</a:t>
            </a:r>
          </a:p>
          <a:p>
            <a:r>
              <a:rPr lang="en-US" sz="1600" dirty="0"/>
              <a:t> Get a discount</a:t>
            </a:r>
          </a:p>
          <a:p>
            <a:r>
              <a:rPr lang="en-US" sz="1600" dirty="0"/>
              <a:t> Make a phone call</a:t>
            </a:r>
          </a:p>
          <a:p>
            <a:r>
              <a:rPr lang="en-US" sz="1600" dirty="0"/>
              <a:t> Trade in their used cars</a:t>
            </a:r>
          </a:p>
          <a:p>
            <a:r>
              <a:rPr lang="en-US" sz="1600" dirty="0"/>
              <a:t> Hurry to Taylor Motors</a:t>
            </a:r>
          </a:p>
          <a:p>
            <a:r>
              <a:rPr lang="en-US" sz="1600" dirty="0" smtClean="0"/>
              <a:t/>
            </a:r>
            <a:br>
              <a:rPr lang="en-US" sz="1600" dirty="0" smtClean="0"/>
            </a:br>
            <a:r>
              <a:rPr lang="en-US" sz="1600" dirty="0"/>
              <a:t>3). How can listeners receive a free gift?</a:t>
            </a:r>
          </a:p>
          <a:p>
            <a:r>
              <a:rPr lang="en-US" sz="1600" dirty="0"/>
              <a:t> By trading in a clunker</a:t>
            </a:r>
          </a:p>
          <a:p>
            <a:r>
              <a:rPr lang="en-US" sz="1600" dirty="0"/>
              <a:t> By receiving a rebate</a:t>
            </a:r>
          </a:p>
          <a:p>
            <a:r>
              <a:rPr lang="en-US" sz="1600" dirty="0"/>
              <a:t> By mentioning Tammy's name</a:t>
            </a:r>
          </a:p>
          <a:p>
            <a:r>
              <a:rPr lang="en-US" sz="1600" dirty="0"/>
              <a:t> By using government </a:t>
            </a:r>
            <a:r>
              <a:rPr lang="en-US" sz="1600" dirty="0" smtClean="0"/>
              <a:t>incentives</a:t>
            </a: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76400"/>
            <a:ext cx="7391400" cy="4278094"/>
          </a:xfrm>
          <a:prstGeom prst="rect">
            <a:avLst/>
          </a:prstGeom>
          <a:noFill/>
        </p:spPr>
        <p:txBody>
          <a:bodyPr wrap="square" rtlCol="0">
            <a:spAutoFit/>
          </a:bodyPr>
          <a:lstStyle/>
          <a:p>
            <a:r>
              <a:rPr lang="en-US" sz="1600" dirty="0"/>
              <a:t>1). What is being advertised?</a:t>
            </a:r>
          </a:p>
          <a:p>
            <a:r>
              <a:rPr lang="en-US" sz="1600" b="1" dirty="0"/>
              <a:t> New vehicles</a:t>
            </a:r>
          </a:p>
          <a:p>
            <a:r>
              <a:rPr lang="en-US" sz="1600" dirty="0"/>
              <a:t> Tammy Taylor</a:t>
            </a:r>
          </a:p>
          <a:p>
            <a:r>
              <a:rPr lang="en-US" sz="1600" dirty="0"/>
              <a:t> A three-day sale</a:t>
            </a:r>
          </a:p>
          <a:p>
            <a:r>
              <a:rPr lang="en-US" sz="1600" dirty="0"/>
              <a:t> Clunkers</a:t>
            </a:r>
          </a:p>
          <a:p>
            <a:r>
              <a:rPr lang="en-US" sz="1600" dirty="0" smtClean="0"/>
              <a:t/>
            </a:r>
            <a:br>
              <a:rPr lang="en-US" sz="1600" dirty="0" smtClean="0"/>
            </a:br>
            <a:r>
              <a:rPr lang="en-US" sz="1600" dirty="0"/>
              <a:t>2). What does the speaker urge listeners to do?</a:t>
            </a:r>
          </a:p>
          <a:p>
            <a:r>
              <a:rPr lang="en-US" sz="1600" dirty="0"/>
              <a:t> Get a discount</a:t>
            </a:r>
          </a:p>
          <a:p>
            <a:r>
              <a:rPr lang="en-US" sz="1600" dirty="0"/>
              <a:t> Make a phone call</a:t>
            </a:r>
          </a:p>
          <a:p>
            <a:r>
              <a:rPr lang="en-US" sz="1600" dirty="0"/>
              <a:t> Trade in their used cars</a:t>
            </a:r>
          </a:p>
          <a:p>
            <a:r>
              <a:rPr lang="en-US" sz="1600" dirty="0"/>
              <a:t> </a:t>
            </a:r>
            <a:r>
              <a:rPr lang="en-US" sz="1600" b="1" dirty="0"/>
              <a:t>Hurry to Taylor Motors</a:t>
            </a:r>
          </a:p>
          <a:p>
            <a:r>
              <a:rPr lang="en-US" sz="1600" dirty="0" smtClean="0"/>
              <a:t/>
            </a:r>
            <a:br>
              <a:rPr lang="en-US" sz="1600" dirty="0" smtClean="0"/>
            </a:br>
            <a:r>
              <a:rPr lang="en-US" sz="1600" dirty="0"/>
              <a:t>3). How can listeners receive a free gift?</a:t>
            </a:r>
          </a:p>
          <a:p>
            <a:r>
              <a:rPr lang="en-US" sz="1600" dirty="0"/>
              <a:t> By trading in a clunker</a:t>
            </a:r>
          </a:p>
          <a:p>
            <a:r>
              <a:rPr lang="en-US" sz="1600" dirty="0"/>
              <a:t> By receiving a rebate</a:t>
            </a:r>
          </a:p>
          <a:p>
            <a:r>
              <a:rPr lang="en-US" sz="1600" dirty="0"/>
              <a:t> </a:t>
            </a:r>
            <a:r>
              <a:rPr lang="en-US" sz="1600" b="1" dirty="0"/>
              <a:t>By mentioning Tammy's name</a:t>
            </a:r>
          </a:p>
          <a:p>
            <a:r>
              <a:rPr lang="en-US" sz="1600" dirty="0"/>
              <a:t> By using government </a:t>
            </a:r>
            <a:r>
              <a:rPr lang="en-US" sz="1600" dirty="0" smtClean="0"/>
              <a:t>incentives</a:t>
            </a: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752600"/>
            <a:ext cx="7620000" cy="4524315"/>
          </a:xfrm>
          <a:prstGeom prst="rect">
            <a:avLst/>
          </a:prstGeom>
          <a:noFill/>
        </p:spPr>
        <p:txBody>
          <a:bodyPr wrap="square" rtlCol="0">
            <a:spAutoFit/>
          </a:bodyPr>
          <a:lstStyle/>
          <a:p>
            <a:r>
              <a:rPr lang="en-US" sz="1600" dirty="0"/>
              <a:t>1). Where is the speaker calling from?</a:t>
            </a:r>
          </a:p>
          <a:p>
            <a:r>
              <a:rPr lang="en-US" sz="1600" dirty="0"/>
              <a:t> Seoul</a:t>
            </a:r>
          </a:p>
          <a:p>
            <a:r>
              <a:rPr lang="en-US" sz="1600" dirty="0"/>
              <a:t> Atlanta</a:t>
            </a:r>
          </a:p>
          <a:p>
            <a:r>
              <a:rPr lang="en-US" sz="1600" dirty="0"/>
              <a:t> Dallas</a:t>
            </a:r>
          </a:p>
          <a:p>
            <a:r>
              <a:rPr lang="en-US" sz="1600" dirty="0"/>
              <a:t> </a:t>
            </a:r>
            <a:r>
              <a:rPr lang="en-US" sz="1600" dirty="0" smtClean="0"/>
              <a:t>Cincinnati</a:t>
            </a:r>
          </a:p>
          <a:p>
            <a:r>
              <a:rPr lang="en-US" sz="1600" dirty="0" smtClean="0"/>
              <a:t/>
            </a:r>
            <a:br>
              <a:rPr lang="en-US" sz="1600" dirty="0" smtClean="0"/>
            </a:br>
            <a:r>
              <a:rPr lang="en-US" sz="1600" dirty="0"/>
              <a:t>2). What does Jerome ask Rebecca to do?</a:t>
            </a:r>
          </a:p>
          <a:p>
            <a:r>
              <a:rPr lang="en-US" sz="1600" dirty="0"/>
              <a:t> Call his wife</a:t>
            </a:r>
          </a:p>
          <a:p>
            <a:r>
              <a:rPr lang="en-US" sz="1600" dirty="0"/>
              <a:t> Talk to Antonio</a:t>
            </a:r>
          </a:p>
          <a:p>
            <a:r>
              <a:rPr lang="en-US" sz="1600" dirty="0"/>
              <a:t> Meet him at the airport</a:t>
            </a:r>
          </a:p>
          <a:p>
            <a:r>
              <a:rPr lang="en-US" sz="1600" dirty="0"/>
              <a:t> Prepare a presentation</a:t>
            </a:r>
          </a:p>
          <a:p>
            <a:r>
              <a:rPr lang="en-US" sz="1600" dirty="0" smtClean="0"/>
              <a:t/>
            </a:r>
            <a:br>
              <a:rPr lang="en-US" sz="1600" dirty="0" smtClean="0"/>
            </a:br>
            <a:r>
              <a:rPr lang="en-US" sz="1600" dirty="0"/>
              <a:t>3). What should Rebecca do if there are problems?</a:t>
            </a:r>
          </a:p>
          <a:p>
            <a:r>
              <a:rPr lang="en-US" sz="1600" dirty="0"/>
              <a:t> Call Jerome on his cell phone</a:t>
            </a:r>
          </a:p>
          <a:p>
            <a:r>
              <a:rPr lang="en-US" sz="1600" dirty="0"/>
              <a:t> Page Jerome at the airport</a:t>
            </a:r>
          </a:p>
          <a:p>
            <a:r>
              <a:rPr lang="en-US" sz="1600" dirty="0"/>
              <a:t> Postpone the meeting</a:t>
            </a:r>
          </a:p>
          <a:p>
            <a:r>
              <a:rPr lang="en-US" sz="1600" dirty="0"/>
              <a:t> Consult with Erika</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752600"/>
            <a:ext cx="7620000" cy="4524315"/>
          </a:xfrm>
          <a:prstGeom prst="rect">
            <a:avLst/>
          </a:prstGeom>
          <a:noFill/>
        </p:spPr>
        <p:txBody>
          <a:bodyPr wrap="square" rtlCol="0">
            <a:spAutoFit/>
          </a:bodyPr>
          <a:lstStyle/>
          <a:p>
            <a:r>
              <a:rPr lang="en-US" sz="1600" dirty="0"/>
              <a:t>1). Where is the speaker calling from?</a:t>
            </a:r>
          </a:p>
          <a:p>
            <a:r>
              <a:rPr lang="en-US" sz="1600" dirty="0"/>
              <a:t> Seoul</a:t>
            </a:r>
          </a:p>
          <a:p>
            <a:r>
              <a:rPr lang="en-US" sz="1600" dirty="0"/>
              <a:t> Atlanta</a:t>
            </a:r>
          </a:p>
          <a:p>
            <a:r>
              <a:rPr lang="en-US" sz="1600" dirty="0"/>
              <a:t> </a:t>
            </a:r>
            <a:r>
              <a:rPr lang="en-US" sz="1600" b="1" dirty="0"/>
              <a:t>Dallas</a:t>
            </a:r>
          </a:p>
          <a:p>
            <a:r>
              <a:rPr lang="en-US" sz="1600" dirty="0"/>
              <a:t> Cincinnati</a:t>
            </a:r>
          </a:p>
          <a:p>
            <a:r>
              <a:rPr lang="en-US" sz="1600" dirty="0" smtClean="0"/>
              <a:t/>
            </a:r>
            <a:br>
              <a:rPr lang="en-US" sz="1600" dirty="0" smtClean="0"/>
            </a:br>
            <a:r>
              <a:rPr lang="en-US" sz="1600" dirty="0"/>
              <a:t>2). What does Jerome ask Rebecca to do?</a:t>
            </a:r>
          </a:p>
          <a:p>
            <a:r>
              <a:rPr lang="en-US" sz="1600" dirty="0"/>
              <a:t> Call his wife</a:t>
            </a:r>
          </a:p>
          <a:p>
            <a:r>
              <a:rPr lang="en-US" sz="1600" dirty="0"/>
              <a:t> </a:t>
            </a:r>
            <a:r>
              <a:rPr lang="en-US" sz="1600" b="1" dirty="0"/>
              <a:t>Talk to Antonio</a:t>
            </a:r>
          </a:p>
          <a:p>
            <a:r>
              <a:rPr lang="en-US" sz="1600" dirty="0"/>
              <a:t> Meet him at the airport</a:t>
            </a:r>
          </a:p>
          <a:p>
            <a:r>
              <a:rPr lang="en-US" sz="1600" dirty="0"/>
              <a:t> Prepare a presentation</a:t>
            </a:r>
          </a:p>
          <a:p>
            <a:r>
              <a:rPr lang="en-US" sz="1600" dirty="0" smtClean="0"/>
              <a:t/>
            </a:r>
            <a:br>
              <a:rPr lang="en-US" sz="1600" dirty="0" smtClean="0"/>
            </a:br>
            <a:r>
              <a:rPr lang="en-US" sz="1600" dirty="0"/>
              <a:t>3). What should Rebecca do if there are problems?</a:t>
            </a:r>
          </a:p>
          <a:p>
            <a:r>
              <a:rPr lang="en-US" sz="1600" dirty="0"/>
              <a:t> </a:t>
            </a:r>
            <a:r>
              <a:rPr lang="en-US" sz="1600" b="1" dirty="0"/>
              <a:t>Call Jerome on his cell phone</a:t>
            </a:r>
          </a:p>
          <a:p>
            <a:r>
              <a:rPr lang="en-US" sz="1600" dirty="0"/>
              <a:t> Page Jerome at the airport</a:t>
            </a:r>
          </a:p>
          <a:p>
            <a:r>
              <a:rPr lang="en-US" sz="1600" dirty="0"/>
              <a:t> Postpone the meeting</a:t>
            </a:r>
          </a:p>
          <a:p>
            <a:r>
              <a:rPr lang="en-US" sz="1600" dirty="0"/>
              <a:t> Consult with Erika</a:t>
            </a:r>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524000"/>
            <a:ext cx="7620000" cy="4801314"/>
          </a:xfrm>
          <a:prstGeom prst="rect">
            <a:avLst/>
          </a:prstGeom>
          <a:noFill/>
        </p:spPr>
        <p:txBody>
          <a:bodyPr wrap="square" rtlCol="0">
            <a:spAutoFit/>
          </a:bodyPr>
          <a:lstStyle/>
          <a:p>
            <a:r>
              <a:rPr lang="en-US" dirty="0" smtClean="0"/>
              <a:t>1). Who most likely is the speaker?</a:t>
            </a:r>
          </a:p>
          <a:p>
            <a:r>
              <a:rPr lang="en-US" dirty="0" smtClean="0"/>
              <a:t> A middle manager</a:t>
            </a:r>
          </a:p>
          <a:p>
            <a:r>
              <a:rPr lang="en-US" dirty="0" smtClean="0"/>
              <a:t> A corporate executive</a:t>
            </a:r>
          </a:p>
          <a:p>
            <a:r>
              <a:rPr lang="en-US" dirty="0" smtClean="0"/>
              <a:t> A blue-collar worker</a:t>
            </a:r>
          </a:p>
          <a:p>
            <a:r>
              <a:rPr lang="en-US" dirty="0" smtClean="0"/>
              <a:t> A famous actress</a:t>
            </a:r>
          </a:p>
          <a:p>
            <a:r>
              <a:rPr lang="en-US" dirty="0" smtClean="0"/>
              <a:t/>
            </a:r>
            <a:br>
              <a:rPr lang="en-US" dirty="0" smtClean="0"/>
            </a:br>
            <a:r>
              <a:rPr lang="en-US" dirty="0" smtClean="0"/>
              <a:t>2). What is the speaker mainly discussing?</a:t>
            </a:r>
          </a:p>
          <a:p>
            <a:r>
              <a:rPr lang="en-US" dirty="0" smtClean="0"/>
              <a:t> Her current position</a:t>
            </a:r>
          </a:p>
          <a:p>
            <a:r>
              <a:rPr lang="en-US" dirty="0" smtClean="0"/>
              <a:t> Company goals</a:t>
            </a:r>
          </a:p>
          <a:p>
            <a:r>
              <a:rPr lang="en-US" dirty="0" smtClean="0"/>
              <a:t> Her career experiences</a:t>
            </a:r>
          </a:p>
          <a:p>
            <a:r>
              <a:rPr lang="en-US" dirty="0" smtClean="0"/>
              <a:t> Her business philosophy</a:t>
            </a:r>
          </a:p>
          <a:p>
            <a:r>
              <a:rPr lang="en-US" dirty="0" smtClean="0"/>
              <a:t/>
            </a:r>
            <a:br>
              <a:rPr lang="en-US" dirty="0" smtClean="0"/>
            </a:br>
            <a:r>
              <a:rPr lang="en-US" dirty="0" smtClean="0"/>
              <a:t>3). How many previous positions does the speaker mention having?</a:t>
            </a:r>
          </a:p>
          <a:p>
            <a:r>
              <a:rPr lang="en-US" dirty="0" smtClean="0"/>
              <a:t> Two</a:t>
            </a:r>
          </a:p>
          <a:p>
            <a:r>
              <a:rPr lang="en-US" dirty="0" smtClean="0"/>
              <a:t> Three</a:t>
            </a:r>
          </a:p>
          <a:p>
            <a:r>
              <a:rPr lang="en-US" dirty="0" smtClean="0"/>
              <a:t> Four</a:t>
            </a:r>
          </a:p>
          <a:p>
            <a:r>
              <a:rPr lang="en-US" dirty="0" smtClean="0"/>
              <a:t> Five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524000"/>
            <a:ext cx="7620000" cy="4801314"/>
          </a:xfrm>
          <a:prstGeom prst="rect">
            <a:avLst/>
          </a:prstGeom>
          <a:noFill/>
        </p:spPr>
        <p:txBody>
          <a:bodyPr wrap="square" rtlCol="0">
            <a:spAutoFit/>
          </a:bodyPr>
          <a:lstStyle/>
          <a:p>
            <a:r>
              <a:rPr lang="en-US" dirty="0" smtClean="0"/>
              <a:t>1). Who most likely is the speaker?</a:t>
            </a:r>
          </a:p>
          <a:p>
            <a:r>
              <a:rPr lang="en-US" dirty="0" smtClean="0"/>
              <a:t> A middle manager</a:t>
            </a:r>
          </a:p>
          <a:p>
            <a:r>
              <a:rPr lang="en-US" dirty="0" smtClean="0"/>
              <a:t> </a:t>
            </a:r>
            <a:r>
              <a:rPr lang="en-US" b="1" dirty="0" smtClean="0"/>
              <a:t>A corporate executive</a:t>
            </a:r>
          </a:p>
          <a:p>
            <a:r>
              <a:rPr lang="en-US" dirty="0" smtClean="0"/>
              <a:t> A blue-collar worker</a:t>
            </a:r>
          </a:p>
          <a:p>
            <a:r>
              <a:rPr lang="en-US" dirty="0" smtClean="0"/>
              <a:t> A famous actress</a:t>
            </a:r>
          </a:p>
          <a:p>
            <a:r>
              <a:rPr lang="en-US" dirty="0" smtClean="0"/>
              <a:t/>
            </a:r>
            <a:br>
              <a:rPr lang="en-US" dirty="0" smtClean="0"/>
            </a:br>
            <a:r>
              <a:rPr lang="en-US" dirty="0" smtClean="0"/>
              <a:t>2). What is the speaker mainly discussing?</a:t>
            </a:r>
          </a:p>
          <a:p>
            <a:r>
              <a:rPr lang="en-US" dirty="0" smtClean="0"/>
              <a:t> Her current position</a:t>
            </a:r>
          </a:p>
          <a:p>
            <a:r>
              <a:rPr lang="en-US" dirty="0" smtClean="0"/>
              <a:t> Company goals</a:t>
            </a:r>
          </a:p>
          <a:p>
            <a:r>
              <a:rPr lang="en-US" b="1" dirty="0" smtClean="0"/>
              <a:t> Her career experiences</a:t>
            </a:r>
          </a:p>
          <a:p>
            <a:r>
              <a:rPr lang="en-US" dirty="0" smtClean="0"/>
              <a:t> Her business philosophy</a:t>
            </a:r>
          </a:p>
          <a:p>
            <a:r>
              <a:rPr lang="en-US" dirty="0" smtClean="0"/>
              <a:t/>
            </a:r>
            <a:br>
              <a:rPr lang="en-US" dirty="0" smtClean="0"/>
            </a:br>
            <a:r>
              <a:rPr lang="en-US" dirty="0" smtClean="0"/>
              <a:t>3). How many previous positions does the speaker mention having?</a:t>
            </a:r>
          </a:p>
          <a:p>
            <a:r>
              <a:rPr lang="en-US" dirty="0" smtClean="0"/>
              <a:t> Two</a:t>
            </a:r>
          </a:p>
          <a:p>
            <a:r>
              <a:rPr lang="en-US" dirty="0" smtClean="0"/>
              <a:t> </a:t>
            </a:r>
            <a:r>
              <a:rPr lang="en-US" b="1" dirty="0" smtClean="0"/>
              <a:t>Three</a:t>
            </a:r>
          </a:p>
          <a:p>
            <a:r>
              <a:rPr lang="en-US" dirty="0" smtClean="0"/>
              <a:t> Four</a:t>
            </a:r>
          </a:p>
          <a:p>
            <a:r>
              <a:rPr lang="en-US" dirty="0" smtClean="0"/>
              <a:t> Five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219200"/>
            <a:ext cx="6858000" cy="4801314"/>
          </a:xfrm>
          <a:prstGeom prst="rect">
            <a:avLst/>
          </a:prstGeom>
          <a:noFill/>
        </p:spPr>
        <p:txBody>
          <a:bodyPr wrap="square" rtlCol="0">
            <a:spAutoFit/>
          </a:bodyPr>
          <a:lstStyle/>
          <a:p>
            <a:r>
              <a:rPr lang="en-US" dirty="0" smtClean="0"/>
              <a:t>1). What is the main purpose of the announcement?</a:t>
            </a:r>
          </a:p>
          <a:p>
            <a:r>
              <a:rPr lang="en-US" dirty="0" smtClean="0"/>
              <a:t> To introduce Global executives</a:t>
            </a:r>
          </a:p>
          <a:p>
            <a:r>
              <a:rPr lang="en-US" dirty="0" smtClean="0"/>
              <a:t> To initiate boarding procedures</a:t>
            </a:r>
          </a:p>
          <a:p>
            <a:r>
              <a:rPr lang="en-US" dirty="0" smtClean="0"/>
              <a:t> To answer customer questions</a:t>
            </a:r>
          </a:p>
          <a:p>
            <a:r>
              <a:rPr lang="en-US" dirty="0" smtClean="0"/>
              <a:t> To celebrate a new flight</a:t>
            </a:r>
          </a:p>
          <a:p>
            <a:r>
              <a:rPr lang="en-US" dirty="0" smtClean="0"/>
              <a:t/>
            </a:r>
            <a:br>
              <a:rPr lang="en-US" dirty="0" smtClean="0"/>
            </a:br>
            <a:r>
              <a:rPr lang="en-US" dirty="0" smtClean="0"/>
              <a:t>2). What will each passenger receive?</a:t>
            </a:r>
          </a:p>
          <a:p>
            <a:r>
              <a:rPr lang="en-US" dirty="0" smtClean="0"/>
              <a:t> A discount coupon</a:t>
            </a:r>
          </a:p>
          <a:p>
            <a:r>
              <a:rPr lang="en-US" dirty="0" smtClean="0"/>
              <a:t> A special trophy</a:t>
            </a:r>
          </a:p>
          <a:p>
            <a:r>
              <a:rPr lang="en-US" dirty="0" smtClean="0"/>
              <a:t> A commemorative T-shirt</a:t>
            </a:r>
          </a:p>
          <a:p>
            <a:r>
              <a:rPr lang="en-US" dirty="0" smtClean="0"/>
              <a:t> A complimentary dinner</a:t>
            </a:r>
          </a:p>
          <a:p>
            <a:r>
              <a:rPr lang="en-US" dirty="0" smtClean="0"/>
              <a:t/>
            </a:r>
            <a:br>
              <a:rPr lang="en-US" dirty="0" smtClean="0"/>
            </a:br>
            <a:r>
              <a:rPr lang="en-US" dirty="0" smtClean="0"/>
              <a:t>3). What should passengers do if they have questions?</a:t>
            </a:r>
          </a:p>
          <a:p>
            <a:r>
              <a:rPr lang="en-US" dirty="0" smtClean="0"/>
              <a:t> Ask the pilot</a:t>
            </a:r>
          </a:p>
          <a:p>
            <a:r>
              <a:rPr lang="en-US" dirty="0" smtClean="0"/>
              <a:t> Visit the customer-service counter</a:t>
            </a:r>
          </a:p>
          <a:p>
            <a:r>
              <a:rPr lang="en-US" dirty="0" smtClean="0"/>
              <a:t> Wait for a special announcement</a:t>
            </a:r>
          </a:p>
          <a:p>
            <a:r>
              <a:rPr lang="en-US" dirty="0" smtClean="0"/>
              <a:t> Receive a brochure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675686"/>
            <a:ext cx="6858000" cy="4801314"/>
          </a:xfrm>
          <a:prstGeom prst="rect">
            <a:avLst/>
          </a:prstGeom>
          <a:noFill/>
        </p:spPr>
        <p:txBody>
          <a:bodyPr wrap="square" rtlCol="0">
            <a:spAutoFit/>
          </a:bodyPr>
          <a:lstStyle/>
          <a:p>
            <a:r>
              <a:rPr lang="en-US" dirty="0" smtClean="0"/>
              <a:t>1). What is the main purpose of the announcement?</a:t>
            </a:r>
          </a:p>
          <a:p>
            <a:r>
              <a:rPr lang="en-US" dirty="0" smtClean="0"/>
              <a:t> To introduce Global executives</a:t>
            </a:r>
          </a:p>
          <a:p>
            <a:r>
              <a:rPr lang="en-US" dirty="0" smtClean="0"/>
              <a:t> To initiate boarding procedures</a:t>
            </a:r>
          </a:p>
          <a:p>
            <a:r>
              <a:rPr lang="en-US" dirty="0" smtClean="0"/>
              <a:t> To answer customer questions</a:t>
            </a:r>
          </a:p>
          <a:p>
            <a:r>
              <a:rPr lang="en-US" dirty="0" smtClean="0"/>
              <a:t> </a:t>
            </a:r>
            <a:r>
              <a:rPr lang="en-US" b="1" dirty="0" smtClean="0"/>
              <a:t>To celebrate a new flight</a:t>
            </a:r>
          </a:p>
          <a:p>
            <a:r>
              <a:rPr lang="en-US" dirty="0" smtClean="0"/>
              <a:t/>
            </a:r>
            <a:br>
              <a:rPr lang="en-US" dirty="0" smtClean="0"/>
            </a:br>
            <a:r>
              <a:rPr lang="en-US" dirty="0" smtClean="0"/>
              <a:t>2). What will each passenger receive?</a:t>
            </a:r>
          </a:p>
          <a:p>
            <a:r>
              <a:rPr lang="en-US" dirty="0" smtClean="0"/>
              <a:t> </a:t>
            </a:r>
            <a:r>
              <a:rPr lang="en-US" b="1" dirty="0" smtClean="0"/>
              <a:t>A discount coupon</a:t>
            </a:r>
          </a:p>
          <a:p>
            <a:r>
              <a:rPr lang="en-US" dirty="0" smtClean="0"/>
              <a:t> A special trophy</a:t>
            </a:r>
          </a:p>
          <a:p>
            <a:r>
              <a:rPr lang="en-US" dirty="0" smtClean="0"/>
              <a:t> A commemorative T-shirt</a:t>
            </a:r>
          </a:p>
          <a:p>
            <a:r>
              <a:rPr lang="en-US" dirty="0" smtClean="0"/>
              <a:t> A complimentary dinner</a:t>
            </a:r>
          </a:p>
          <a:p>
            <a:r>
              <a:rPr lang="en-US" dirty="0" smtClean="0"/>
              <a:t/>
            </a:r>
            <a:br>
              <a:rPr lang="en-US" dirty="0" smtClean="0"/>
            </a:br>
            <a:r>
              <a:rPr lang="en-US" dirty="0" smtClean="0"/>
              <a:t>3). What should passengers do if they have questions?</a:t>
            </a:r>
          </a:p>
          <a:p>
            <a:r>
              <a:rPr lang="en-US" dirty="0" smtClean="0"/>
              <a:t> Ask the pilot</a:t>
            </a:r>
          </a:p>
          <a:p>
            <a:r>
              <a:rPr lang="en-US" dirty="0" smtClean="0"/>
              <a:t> </a:t>
            </a:r>
            <a:r>
              <a:rPr lang="en-US" b="1" dirty="0" smtClean="0"/>
              <a:t>Visit the customer-service counter</a:t>
            </a:r>
          </a:p>
          <a:p>
            <a:r>
              <a:rPr lang="en-US" dirty="0" smtClean="0"/>
              <a:t> Wait for a special announcement</a:t>
            </a:r>
          </a:p>
          <a:p>
            <a:r>
              <a:rPr lang="en-US" dirty="0" smtClean="0"/>
              <a:t> Receive a brochure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524000"/>
            <a:ext cx="5943600" cy="4524315"/>
          </a:xfrm>
          <a:prstGeom prst="rect">
            <a:avLst/>
          </a:prstGeom>
          <a:noFill/>
        </p:spPr>
        <p:txBody>
          <a:bodyPr wrap="square" rtlCol="0">
            <a:spAutoFit/>
          </a:bodyPr>
          <a:lstStyle/>
          <a:p>
            <a:r>
              <a:rPr lang="en-US" sz="1600" dirty="0"/>
              <a:t>1). What is the speaker announcing?</a:t>
            </a:r>
          </a:p>
          <a:p>
            <a:r>
              <a:rPr lang="en-US" sz="1600" dirty="0"/>
              <a:t> A longer workweek</a:t>
            </a:r>
          </a:p>
          <a:p>
            <a:r>
              <a:rPr lang="en-US" sz="1600" dirty="0"/>
              <a:t> A major change</a:t>
            </a:r>
          </a:p>
          <a:p>
            <a:r>
              <a:rPr lang="en-US" sz="1600" dirty="0"/>
              <a:t> A special promotion</a:t>
            </a:r>
          </a:p>
          <a:p>
            <a:r>
              <a:rPr lang="en-US" sz="1600" dirty="0"/>
              <a:t> A new </a:t>
            </a:r>
            <a:r>
              <a:rPr lang="en-US" sz="1600" dirty="0" smtClean="0"/>
              <a:t>questionnaire</a:t>
            </a:r>
          </a:p>
          <a:p>
            <a:r>
              <a:rPr lang="en-US" sz="1600" dirty="0" smtClean="0"/>
              <a:t/>
            </a:r>
            <a:br>
              <a:rPr lang="en-US" sz="1600" dirty="0" smtClean="0"/>
            </a:br>
            <a:r>
              <a:rPr lang="en-US" sz="1600" dirty="0"/>
              <a:t>2). Why will the company be closed on Fridays?</a:t>
            </a:r>
          </a:p>
          <a:p>
            <a:r>
              <a:rPr lang="en-US" sz="1600" dirty="0"/>
              <a:t> To give workers a rest</a:t>
            </a:r>
          </a:p>
          <a:p>
            <a:r>
              <a:rPr lang="en-US" sz="1600" dirty="0"/>
              <a:t> To reduce expenses</a:t>
            </a:r>
          </a:p>
          <a:p>
            <a:r>
              <a:rPr lang="en-US" sz="1600" dirty="0"/>
              <a:t> To save energy</a:t>
            </a:r>
          </a:p>
          <a:p>
            <a:r>
              <a:rPr lang="en-US" sz="1600" dirty="0"/>
              <a:t> To install new light bulbs</a:t>
            </a:r>
          </a:p>
          <a:p>
            <a:r>
              <a:rPr lang="en-US" sz="1600" dirty="0" smtClean="0"/>
              <a:t/>
            </a:r>
            <a:br>
              <a:rPr lang="en-US" sz="1600" dirty="0" smtClean="0"/>
            </a:br>
            <a:r>
              <a:rPr lang="en-US" sz="1600" dirty="0"/>
              <a:t>3). What should listeners do if they need help?</a:t>
            </a:r>
          </a:p>
          <a:p>
            <a:r>
              <a:rPr lang="en-US" sz="1600" dirty="0"/>
              <a:t> Inform their manager</a:t>
            </a:r>
          </a:p>
          <a:p>
            <a:r>
              <a:rPr lang="en-US" sz="1600" dirty="0"/>
              <a:t> E-mail the speaker</a:t>
            </a:r>
          </a:p>
          <a:p>
            <a:r>
              <a:rPr lang="en-US" sz="1600" dirty="0"/>
              <a:t> Complete a questionnaire</a:t>
            </a:r>
          </a:p>
          <a:p>
            <a:r>
              <a:rPr lang="en-US" sz="1600" dirty="0"/>
              <a:t> Fill out a special form</a:t>
            </a:r>
          </a:p>
          <a:p>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00200"/>
            <a:ext cx="7239000" cy="4770537"/>
          </a:xfrm>
          <a:prstGeom prst="rect">
            <a:avLst/>
          </a:prstGeom>
          <a:noFill/>
        </p:spPr>
        <p:txBody>
          <a:bodyPr wrap="square" rtlCol="0">
            <a:spAutoFit/>
          </a:bodyPr>
          <a:lstStyle/>
          <a:p>
            <a:r>
              <a:rPr lang="en-US" sz="1600" dirty="0" smtClean="0"/>
              <a:t>1). What is NOT true of the fire?</a:t>
            </a:r>
          </a:p>
          <a:p>
            <a:r>
              <a:rPr lang="en-US" sz="1600" dirty="0" smtClean="0"/>
              <a:t> It is under control.</a:t>
            </a:r>
          </a:p>
          <a:p>
            <a:r>
              <a:rPr lang="en-US" sz="1600" dirty="0" smtClean="0"/>
              <a:t> It caused no damage.</a:t>
            </a:r>
          </a:p>
          <a:p>
            <a:r>
              <a:rPr lang="en-US" sz="1600" dirty="0" smtClean="0"/>
              <a:t> It is in the eastern foothills.</a:t>
            </a:r>
          </a:p>
          <a:p>
            <a:r>
              <a:rPr lang="en-US" sz="1600" dirty="0" smtClean="0"/>
              <a:t> It has been burning for three days.</a:t>
            </a:r>
            <a:r>
              <a:rPr lang="en-US" sz="1600" u="sng" dirty="0" smtClean="0">
                <a:hlinkClick r:id="rId3"/>
              </a:rPr>
              <a:t> </a:t>
            </a:r>
            <a:endParaRPr lang="en-US" sz="1600" u="sng" dirty="0" smtClean="0"/>
          </a:p>
          <a:p>
            <a:r>
              <a:rPr lang="en-US" sz="1600" dirty="0" smtClean="0"/>
              <a:t/>
            </a:r>
            <a:br>
              <a:rPr lang="en-US" sz="1600" dirty="0" smtClean="0"/>
            </a:br>
            <a:r>
              <a:rPr lang="en-US" sz="1600" dirty="0" smtClean="0"/>
              <a:t>2). What did Mike Montgomery say listeners should do?</a:t>
            </a:r>
          </a:p>
          <a:p>
            <a:r>
              <a:rPr lang="en-US" sz="1600" dirty="0" smtClean="0"/>
              <a:t> Put out campfires in the western foothills</a:t>
            </a:r>
          </a:p>
          <a:p>
            <a:r>
              <a:rPr lang="en-US" sz="1600" dirty="0" smtClean="0"/>
              <a:t> Help firefighters with cleanup</a:t>
            </a:r>
          </a:p>
          <a:p>
            <a:r>
              <a:rPr lang="en-US" sz="1600" dirty="0" smtClean="0"/>
              <a:t> Take care with flammable devices</a:t>
            </a:r>
          </a:p>
          <a:p>
            <a:r>
              <a:rPr lang="en-US" sz="1600" dirty="0" smtClean="0"/>
              <a:t> Stay inside until the fire is completely out</a:t>
            </a:r>
          </a:p>
          <a:p>
            <a:r>
              <a:rPr lang="en-US" sz="1600" dirty="0" smtClean="0"/>
              <a:t/>
            </a:r>
            <a:br>
              <a:rPr lang="en-US" sz="1600" dirty="0" smtClean="0"/>
            </a:br>
            <a:r>
              <a:rPr lang="en-US" sz="1600" dirty="0" smtClean="0"/>
              <a:t>3). When will the fire clean-up likely begin?</a:t>
            </a:r>
          </a:p>
          <a:p>
            <a:r>
              <a:rPr lang="en-US" sz="1600" dirty="0" smtClean="0"/>
              <a:t> As soon as the cause of the fire is determined</a:t>
            </a:r>
          </a:p>
          <a:p>
            <a:r>
              <a:rPr lang="en-US" sz="1600" dirty="0" smtClean="0"/>
              <a:t> When fire danger drops to medium</a:t>
            </a:r>
          </a:p>
          <a:p>
            <a:r>
              <a:rPr lang="en-US" sz="1600" dirty="0" smtClean="0"/>
              <a:t> After all flames have been extinguished</a:t>
            </a:r>
          </a:p>
          <a:p>
            <a:r>
              <a:rPr lang="en-US" sz="1600" dirty="0" smtClean="0"/>
              <a:t> After the city has spent more than $3 million</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7239000" cy="4770537"/>
          </a:xfrm>
          <a:prstGeom prst="rect">
            <a:avLst/>
          </a:prstGeom>
          <a:noFill/>
        </p:spPr>
        <p:txBody>
          <a:bodyPr wrap="square" rtlCol="0">
            <a:spAutoFit/>
          </a:bodyPr>
          <a:lstStyle/>
          <a:p>
            <a:r>
              <a:rPr lang="en-US" sz="1600" dirty="0" smtClean="0"/>
              <a:t>1). What is NOT true of the fire?</a:t>
            </a:r>
          </a:p>
          <a:p>
            <a:r>
              <a:rPr lang="en-US" sz="1600" dirty="0" smtClean="0"/>
              <a:t> It is under control.</a:t>
            </a:r>
          </a:p>
          <a:p>
            <a:r>
              <a:rPr lang="en-US" sz="1600" b="1" dirty="0" smtClean="0"/>
              <a:t> It caused no damage.</a:t>
            </a:r>
          </a:p>
          <a:p>
            <a:r>
              <a:rPr lang="en-US" sz="1600" dirty="0" smtClean="0"/>
              <a:t> It is in the eastern foothills.</a:t>
            </a:r>
          </a:p>
          <a:p>
            <a:r>
              <a:rPr lang="en-US" sz="1600" dirty="0" smtClean="0"/>
              <a:t> It has been burning for three days.</a:t>
            </a:r>
          </a:p>
          <a:p>
            <a:r>
              <a:rPr lang="en-US" sz="1600" dirty="0" smtClean="0"/>
              <a:t/>
            </a:r>
            <a:br>
              <a:rPr lang="en-US" sz="1600" dirty="0" smtClean="0"/>
            </a:br>
            <a:r>
              <a:rPr lang="en-US" sz="1600" dirty="0" smtClean="0"/>
              <a:t>2). What did Mike Montgomery say listeners should do?</a:t>
            </a:r>
          </a:p>
          <a:p>
            <a:r>
              <a:rPr lang="en-US" sz="1600" dirty="0" smtClean="0"/>
              <a:t> Put out campfires in the western foothills</a:t>
            </a:r>
          </a:p>
          <a:p>
            <a:r>
              <a:rPr lang="en-US" sz="1600" dirty="0" smtClean="0"/>
              <a:t> Help firefighters with cleanup</a:t>
            </a:r>
          </a:p>
          <a:p>
            <a:r>
              <a:rPr lang="en-US" sz="1600" dirty="0" smtClean="0"/>
              <a:t> </a:t>
            </a:r>
            <a:r>
              <a:rPr lang="en-US" sz="1600" b="1" dirty="0" smtClean="0"/>
              <a:t>Take care with flammable devices</a:t>
            </a:r>
          </a:p>
          <a:p>
            <a:r>
              <a:rPr lang="en-US" sz="1600" dirty="0" smtClean="0"/>
              <a:t> Stay inside until the fire is completely out</a:t>
            </a:r>
          </a:p>
          <a:p>
            <a:r>
              <a:rPr lang="en-US" sz="1600" dirty="0" smtClean="0"/>
              <a:t/>
            </a:r>
            <a:br>
              <a:rPr lang="en-US" sz="1600" dirty="0" smtClean="0"/>
            </a:br>
            <a:r>
              <a:rPr lang="en-US" sz="1600" dirty="0" smtClean="0"/>
              <a:t>3). When will the fire clean-up likely begin?</a:t>
            </a:r>
          </a:p>
          <a:p>
            <a:r>
              <a:rPr lang="en-US" sz="1600" dirty="0" smtClean="0"/>
              <a:t> As soon as the cause of the fire is determined</a:t>
            </a:r>
          </a:p>
          <a:p>
            <a:r>
              <a:rPr lang="en-US" sz="1600" dirty="0" smtClean="0"/>
              <a:t> When fire danger drops to medium</a:t>
            </a:r>
          </a:p>
          <a:p>
            <a:r>
              <a:rPr lang="en-US" sz="1600" b="1" dirty="0" smtClean="0"/>
              <a:t> After all flames have been extinguished</a:t>
            </a:r>
          </a:p>
          <a:p>
            <a:r>
              <a:rPr lang="en-US" sz="1600" dirty="0" smtClean="0"/>
              <a:t> After the city has spent more than $3 million</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524000"/>
            <a:ext cx="5943600" cy="4524315"/>
          </a:xfrm>
          <a:prstGeom prst="rect">
            <a:avLst/>
          </a:prstGeom>
          <a:noFill/>
        </p:spPr>
        <p:txBody>
          <a:bodyPr wrap="square" rtlCol="0">
            <a:spAutoFit/>
          </a:bodyPr>
          <a:lstStyle/>
          <a:p>
            <a:r>
              <a:rPr lang="en-US" sz="1600" dirty="0"/>
              <a:t>1). What is the speaker announcing?</a:t>
            </a:r>
          </a:p>
          <a:p>
            <a:r>
              <a:rPr lang="en-US" sz="1600" dirty="0"/>
              <a:t> A longer workweek</a:t>
            </a:r>
          </a:p>
          <a:p>
            <a:r>
              <a:rPr lang="en-US" sz="1600" dirty="0"/>
              <a:t> </a:t>
            </a:r>
            <a:r>
              <a:rPr lang="en-US" sz="1600" b="1" dirty="0"/>
              <a:t>A major change</a:t>
            </a:r>
          </a:p>
          <a:p>
            <a:r>
              <a:rPr lang="en-US" sz="1600" dirty="0"/>
              <a:t> A special promotion</a:t>
            </a:r>
          </a:p>
          <a:p>
            <a:r>
              <a:rPr lang="en-US" sz="1600" dirty="0"/>
              <a:t> A new questionnaire</a:t>
            </a:r>
          </a:p>
          <a:p>
            <a:r>
              <a:rPr lang="en-US" sz="1600" dirty="0" smtClean="0"/>
              <a:t/>
            </a:r>
            <a:br>
              <a:rPr lang="en-US" sz="1600" dirty="0" smtClean="0"/>
            </a:br>
            <a:r>
              <a:rPr lang="en-US" sz="1600" dirty="0"/>
              <a:t>2). Why will the company be closed on Fridays?</a:t>
            </a:r>
          </a:p>
          <a:p>
            <a:r>
              <a:rPr lang="en-US" sz="1600" dirty="0"/>
              <a:t> To give workers a rest</a:t>
            </a:r>
          </a:p>
          <a:p>
            <a:r>
              <a:rPr lang="en-US" sz="1600" dirty="0"/>
              <a:t> To reduce expenses</a:t>
            </a:r>
          </a:p>
          <a:p>
            <a:r>
              <a:rPr lang="en-US" sz="1600" dirty="0"/>
              <a:t> </a:t>
            </a:r>
            <a:r>
              <a:rPr lang="en-US" sz="1600" b="1" dirty="0"/>
              <a:t>To save energy</a:t>
            </a:r>
          </a:p>
          <a:p>
            <a:r>
              <a:rPr lang="en-US" sz="1600" dirty="0"/>
              <a:t> To install new light bulbs</a:t>
            </a:r>
          </a:p>
          <a:p>
            <a:r>
              <a:rPr lang="en-US" sz="1600" dirty="0" smtClean="0"/>
              <a:t/>
            </a:r>
            <a:br>
              <a:rPr lang="en-US" sz="1600" dirty="0" smtClean="0"/>
            </a:br>
            <a:r>
              <a:rPr lang="en-US" sz="1600" dirty="0"/>
              <a:t>3). What should listeners do if they need help?</a:t>
            </a:r>
          </a:p>
          <a:p>
            <a:r>
              <a:rPr lang="en-US" sz="1600" dirty="0"/>
              <a:t> </a:t>
            </a:r>
            <a:r>
              <a:rPr lang="en-US" sz="1600" b="1" dirty="0"/>
              <a:t>Inform their manager</a:t>
            </a:r>
          </a:p>
          <a:p>
            <a:r>
              <a:rPr lang="en-US" sz="1600" dirty="0"/>
              <a:t> E-mail the speaker</a:t>
            </a:r>
          </a:p>
          <a:p>
            <a:r>
              <a:rPr lang="en-US" sz="1600" dirty="0"/>
              <a:t> Complete a questionnaire</a:t>
            </a:r>
          </a:p>
          <a:p>
            <a:r>
              <a:rPr lang="en-US" sz="1600" dirty="0"/>
              <a:t> Fill out a special form</a:t>
            </a:r>
          </a:p>
          <a:p>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7315200" cy="4524315"/>
          </a:xfrm>
          <a:prstGeom prst="rect">
            <a:avLst/>
          </a:prstGeom>
          <a:noFill/>
        </p:spPr>
        <p:txBody>
          <a:bodyPr wrap="square" rtlCol="0">
            <a:spAutoFit/>
          </a:bodyPr>
          <a:lstStyle/>
          <a:p>
            <a:r>
              <a:rPr lang="en-US" sz="1600" dirty="0"/>
              <a:t>1). Who most likely is the speaker?</a:t>
            </a:r>
          </a:p>
          <a:p>
            <a:r>
              <a:rPr lang="en-US" sz="1600" dirty="0"/>
              <a:t> An artist</a:t>
            </a:r>
          </a:p>
          <a:p>
            <a:r>
              <a:rPr lang="en-US" sz="1600" dirty="0"/>
              <a:t> A teacher</a:t>
            </a:r>
          </a:p>
          <a:p>
            <a:r>
              <a:rPr lang="en-US" sz="1600" dirty="0"/>
              <a:t> A </a:t>
            </a:r>
            <a:r>
              <a:rPr lang="en-US" sz="1600" dirty="0" smtClean="0"/>
              <a:t>reporter</a:t>
            </a:r>
            <a:endParaRPr lang="en-US" sz="1600" dirty="0"/>
          </a:p>
          <a:p>
            <a:r>
              <a:rPr lang="en-US" sz="1600" dirty="0"/>
              <a:t> A city </a:t>
            </a:r>
            <a:r>
              <a:rPr lang="en-US" sz="1600" dirty="0" smtClean="0"/>
              <a:t>official</a:t>
            </a:r>
          </a:p>
          <a:p>
            <a:r>
              <a:rPr lang="en-US" sz="1600" dirty="0" smtClean="0"/>
              <a:t/>
            </a:r>
            <a:br>
              <a:rPr lang="en-US" sz="1600" dirty="0" smtClean="0"/>
            </a:br>
            <a:r>
              <a:rPr lang="en-US" sz="1600" dirty="0"/>
              <a:t>2). What can be inferred about the city founder?</a:t>
            </a:r>
          </a:p>
          <a:p>
            <a:r>
              <a:rPr lang="en-US" sz="1600" dirty="0"/>
              <a:t> He is still alive.</a:t>
            </a:r>
          </a:p>
          <a:p>
            <a:r>
              <a:rPr lang="en-US" sz="1600" dirty="0"/>
              <a:t> He was a photographer.</a:t>
            </a:r>
          </a:p>
          <a:p>
            <a:r>
              <a:rPr lang="en-US" sz="1600" dirty="0"/>
              <a:t> He is a Native American.</a:t>
            </a:r>
          </a:p>
          <a:p>
            <a:r>
              <a:rPr lang="en-US" sz="1600" dirty="0"/>
              <a:t> He knows Kyle Chamberlain.</a:t>
            </a:r>
          </a:p>
          <a:p>
            <a:r>
              <a:rPr lang="en-US" sz="1600" dirty="0" smtClean="0"/>
              <a:t/>
            </a:r>
            <a:br>
              <a:rPr lang="en-US" sz="1600" dirty="0" smtClean="0"/>
            </a:br>
            <a:r>
              <a:rPr lang="en-US" sz="1600" dirty="0"/>
              <a:t>3). What is true about Kyle Chamberlain?</a:t>
            </a:r>
          </a:p>
          <a:p>
            <a:r>
              <a:rPr lang="en-US" sz="1600" dirty="0"/>
              <a:t> He was born in New York.</a:t>
            </a:r>
          </a:p>
          <a:p>
            <a:r>
              <a:rPr lang="en-US" sz="1600" dirty="0"/>
              <a:t> He lives in the speaker's city.</a:t>
            </a:r>
          </a:p>
          <a:p>
            <a:r>
              <a:rPr lang="en-US" sz="1600" dirty="0"/>
              <a:t> This is his first statue.</a:t>
            </a:r>
          </a:p>
          <a:p>
            <a:r>
              <a:rPr lang="en-US" sz="1600" dirty="0"/>
              <a:t> He is primarily a painter.</a:t>
            </a:r>
          </a:p>
          <a:p>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7315200" cy="4524315"/>
          </a:xfrm>
          <a:prstGeom prst="rect">
            <a:avLst/>
          </a:prstGeom>
          <a:noFill/>
        </p:spPr>
        <p:txBody>
          <a:bodyPr wrap="square" rtlCol="0">
            <a:spAutoFit/>
          </a:bodyPr>
          <a:lstStyle/>
          <a:p>
            <a:r>
              <a:rPr lang="en-US" sz="1600" dirty="0"/>
              <a:t>1). Who most likely is the speaker?</a:t>
            </a:r>
          </a:p>
          <a:p>
            <a:r>
              <a:rPr lang="en-US" sz="1600" dirty="0"/>
              <a:t> An artist</a:t>
            </a:r>
          </a:p>
          <a:p>
            <a:r>
              <a:rPr lang="en-US" sz="1600" dirty="0"/>
              <a:t> A teacher</a:t>
            </a:r>
          </a:p>
          <a:p>
            <a:r>
              <a:rPr lang="en-US" sz="1600" dirty="0"/>
              <a:t> A reporter</a:t>
            </a:r>
          </a:p>
          <a:p>
            <a:r>
              <a:rPr lang="en-US" sz="1600" b="1" dirty="0"/>
              <a:t> A </a:t>
            </a:r>
            <a:r>
              <a:rPr lang="en-US" sz="1600" b="1" dirty="0" smtClean="0"/>
              <a:t>city official</a:t>
            </a:r>
            <a:endParaRPr lang="en-US" sz="1600" b="1" dirty="0"/>
          </a:p>
          <a:p>
            <a:r>
              <a:rPr lang="en-US" sz="1600" dirty="0" smtClean="0"/>
              <a:t/>
            </a:r>
            <a:br>
              <a:rPr lang="en-US" sz="1600" dirty="0" smtClean="0"/>
            </a:br>
            <a:r>
              <a:rPr lang="en-US" sz="1600" dirty="0"/>
              <a:t>2). What can be inferred about the city founder?</a:t>
            </a:r>
          </a:p>
          <a:p>
            <a:r>
              <a:rPr lang="en-US" sz="1600" dirty="0"/>
              <a:t> He is still alive.</a:t>
            </a:r>
          </a:p>
          <a:p>
            <a:r>
              <a:rPr lang="en-US" sz="1600" dirty="0"/>
              <a:t> He was a photographer.</a:t>
            </a:r>
          </a:p>
          <a:p>
            <a:r>
              <a:rPr lang="en-US" sz="1600" dirty="0"/>
              <a:t> </a:t>
            </a:r>
            <a:r>
              <a:rPr lang="en-US" sz="1600" b="1" dirty="0"/>
              <a:t>He is a Native American.</a:t>
            </a:r>
          </a:p>
          <a:p>
            <a:r>
              <a:rPr lang="en-US" sz="1600" dirty="0"/>
              <a:t> He knows Kyle Chamberlain.</a:t>
            </a:r>
          </a:p>
          <a:p>
            <a:r>
              <a:rPr lang="en-US" sz="1600" dirty="0" smtClean="0"/>
              <a:t/>
            </a:r>
            <a:br>
              <a:rPr lang="en-US" sz="1600" dirty="0" smtClean="0"/>
            </a:br>
            <a:r>
              <a:rPr lang="en-US" sz="1600" dirty="0"/>
              <a:t>3). What is true about Kyle Chamberlain?</a:t>
            </a:r>
          </a:p>
          <a:p>
            <a:r>
              <a:rPr lang="en-US" sz="1600" dirty="0"/>
              <a:t> He was born in New York.</a:t>
            </a:r>
          </a:p>
          <a:p>
            <a:r>
              <a:rPr lang="en-US" sz="1600" dirty="0"/>
              <a:t> </a:t>
            </a:r>
            <a:r>
              <a:rPr lang="en-US" sz="1600" b="1" dirty="0"/>
              <a:t>He lives in the speaker's city.</a:t>
            </a:r>
          </a:p>
          <a:p>
            <a:r>
              <a:rPr lang="en-US" sz="1600" dirty="0"/>
              <a:t> This is his first statue.</a:t>
            </a:r>
          </a:p>
          <a:p>
            <a:r>
              <a:rPr lang="en-US" sz="1600" dirty="0"/>
              <a:t> He is primarily a painter.</a:t>
            </a: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086600" cy="4770537"/>
          </a:xfrm>
          <a:prstGeom prst="rect">
            <a:avLst/>
          </a:prstGeom>
          <a:noFill/>
        </p:spPr>
        <p:txBody>
          <a:bodyPr wrap="square" rtlCol="0">
            <a:spAutoFit/>
          </a:bodyPr>
          <a:lstStyle/>
          <a:p>
            <a:r>
              <a:rPr lang="en-US" sz="1600" dirty="0"/>
              <a:t>1). Who is most likely listening to the report?</a:t>
            </a:r>
          </a:p>
          <a:p>
            <a:r>
              <a:rPr lang="en-US" sz="1600" dirty="0"/>
              <a:t> Bus drivers</a:t>
            </a:r>
          </a:p>
          <a:p>
            <a:r>
              <a:rPr lang="en-US" sz="1600" dirty="0"/>
              <a:t> Workers</a:t>
            </a:r>
          </a:p>
          <a:p>
            <a:r>
              <a:rPr lang="en-US" sz="1600" dirty="0"/>
              <a:t> Commuters</a:t>
            </a:r>
          </a:p>
          <a:p>
            <a:r>
              <a:rPr lang="en-US" sz="1600" dirty="0"/>
              <a:t> </a:t>
            </a:r>
            <a:r>
              <a:rPr lang="en-US" sz="1600" dirty="0" smtClean="0"/>
              <a:t>Teenagers</a:t>
            </a:r>
          </a:p>
          <a:p>
            <a:r>
              <a:rPr lang="en-US" sz="1600" dirty="0" smtClean="0"/>
              <a:t/>
            </a:r>
            <a:br>
              <a:rPr lang="en-US" sz="1600" dirty="0" smtClean="0"/>
            </a:br>
            <a:r>
              <a:rPr lang="en-US" sz="1600" dirty="0"/>
              <a:t>2). Why is east and west traffic moving slowly?</a:t>
            </a:r>
          </a:p>
          <a:p>
            <a:r>
              <a:rPr lang="en-US" sz="1600" dirty="0"/>
              <a:t> There has been a collision.</a:t>
            </a:r>
          </a:p>
          <a:p>
            <a:r>
              <a:rPr lang="en-US" sz="1600" dirty="0"/>
              <a:t> It is a holiday.</a:t>
            </a:r>
          </a:p>
          <a:p>
            <a:r>
              <a:rPr lang="en-US" sz="1600" dirty="0"/>
              <a:t> It is rush hour.</a:t>
            </a:r>
          </a:p>
          <a:p>
            <a:r>
              <a:rPr lang="en-US" sz="1600" dirty="0"/>
              <a:t> There is road repair.</a:t>
            </a:r>
          </a:p>
          <a:p>
            <a:r>
              <a:rPr lang="en-US" sz="1600" dirty="0" smtClean="0"/>
              <a:t/>
            </a:r>
            <a:br>
              <a:rPr lang="en-US" sz="1600" dirty="0" smtClean="0"/>
            </a:br>
            <a:r>
              <a:rPr lang="en-US" sz="1600" dirty="0"/>
              <a:t>3). What happened on Highway 10?</a:t>
            </a:r>
          </a:p>
          <a:p>
            <a:r>
              <a:rPr lang="en-US" sz="1600" dirty="0"/>
              <a:t> A debris spill</a:t>
            </a:r>
          </a:p>
          <a:p>
            <a:r>
              <a:rPr lang="en-US" sz="1600" dirty="0"/>
              <a:t> A two-car accident</a:t>
            </a:r>
          </a:p>
          <a:p>
            <a:r>
              <a:rPr lang="en-US" sz="1600" dirty="0"/>
              <a:t> A 90-minute delay</a:t>
            </a:r>
          </a:p>
          <a:p>
            <a:r>
              <a:rPr lang="en-US" sz="1600" dirty="0"/>
              <a:t> A slight slowdown</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086600" cy="4770537"/>
          </a:xfrm>
          <a:prstGeom prst="rect">
            <a:avLst/>
          </a:prstGeom>
          <a:noFill/>
        </p:spPr>
        <p:txBody>
          <a:bodyPr wrap="square" rtlCol="0">
            <a:spAutoFit/>
          </a:bodyPr>
          <a:lstStyle/>
          <a:p>
            <a:r>
              <a:rPr lang="en-US" sz="1600" dirty="0"/>
              <a:t>1). Who is most likely listening to the report?</a:t>
            </a:r>
          </a:p>
          <a:p>
            <a:r>
              <a:rPr lang="en-US" sz="1600" dirty="0"/>
              <a:t> Bus drivers</a:t>
            </a:r>
          </a:p>
          <a:p>
            <a:r>
              <a:rPr lang="en-US" sz="1600" dirty="0"/>
              <a:t> Workers</a:t>
            </a:r>
          </a:p>
          <a:p>
            <a:r>
              <a:rPr lang="en-US" sz="1600" dirty="0"/>
              <a:t> </a:t>
            </a:r>
            <a:r>
              <a:rPr lang="en-US" sz="1600" b="1" dirty="0"/>
              <a:t>Commuters</a:t>
            </a:r>
          </a:p>
          <a:p>
            <a:r>
              <a:rPr lang="en-US" sz="1600" dirty="0"/>
              <a:t> Teenagers</a:t>
            </a:r>
          </a:p>
          <a:p>
            <a:r>
              <a:rPr lang="en-US" sz="1600" dirty="0" smtClean="0"/>
              <a:t/>
            </a:r>
            <a:br>
              <a:rPr lang="en-US" sz="1600" dirty="0" smtClean="0"/>
            </a:br>
            <a:r>
              <a:rPr lang="en-US" sz="1600" dirty="0"/>
              <a:t>2). Why is east and west traffic moving slowly?</a:t>
            </a:r>
          </a:p>
          <a:p>
            <a:r>
              <a:rPr lang="en-US" sz="1600" dirty="0"/>
              <a:t> There has been a collision.</a:t>
            </a:r>
          </a:p>
          <a:p>
            <a:r>
              <a:rPr lang="en-US" sz="1600" dirty="0"/>
              <a:t> </a:t>
            </a:r>
            <a:r>
              <a:rPr lang="en-US" sz="1600" b="1" dirty="0"/>
              <a:t>It is a holiday.</a:t>
            </a:r>
          </a:p>
          <a:p>
            <a:r>
              <a:rPr lang="en-US" sz="1600" dirty="0"/>
              <a:t> It is rush hour.</a:t>
            </a:r>
          </a:p>
          <a:p>
            <a:r>
              <a:rPr lang="en-US" sz="1600" dirty="0"/>
              <a:t> There is road repair.</a:t>
            </a:r>
          </a:p>
          <a:p>
            <a:r>
              <a:rPr lang="en-US" sz="1600" dirty="0" smtClean="0"/>
              <a:t/>
            </a:r>
            <a:br>
              <a:rPr lang="en-US" sz="1600" dirty="0" smtClean="0"/>
            </a:br>
            <a:r>
              <a:rPr lang="en-US" sz="1600" dirty="0"/>
              <a:t>3). What happened on Highway 10?</a:t>
            </a:r>
          </a:p>
          <a:p>
            <a:r>
              <a:rPr lang="en-US" sz="1600" dirty="0"/>
              <a:t> </a:t>
            </a:r>
            <a:r>
              <a:rPr lang="en-US" sz="1600" b="1" dirty="0"/>
              <a:t>A debris spill</a:t>
            </a:r>
          </a:p>
          <a:p>
            <a:r>
              <a:rPr lang="en-US" sz="1600" dirty="0"/>
              <a:t> A two-car accident</a:t>
            </a:r>
          </a:p>
          <a:p>
            <a:r>
              <a:rPr lang="en-US" sz="1600" dirty="0"/>
              <a:t> A 90-minute delay</a:t>
            </a:r>
          </a:p>
          <a:p>
            <a:r>
              <a:rPr lang="en-US" sz="1600" dirty="0"/>
              <a:t> A slight slowdown</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828800"/>
            <a:ext cx="7239000" cy="4770537"/>
          </a:xfrm>
          <a:prstGeom prst="rect">
            <a:avLst/>
          </a:prstGeom>
          <a:noFill/>
        </p:spPr>
        <p:txBody>
          <a:bodyPr wrap="square" rtlCol="0">
            <a:spAutoFit/>
          </a:bodyPr>
          <a:lstStyle/>
          <a:p>
            <a:r>
              <a:rPr lang="en-US" sz="1600" dirty="0"/>
              <a:t>1). Who is the intended audience?</a:t>
            </a:r>
          </a:p>
          <a:p>
            <a:r>
              <a:rPr lang="en-US" sz="1600" dirty="0"/>
              <a:t> Health Group members</a:t>
            </a:r>
          </a:p>
          <a:p>
            <a:r>
              <a:rPr lang="en-US" sz="1600" dirty="0"/>
              <a:t> Physicians</a:t>
            </a:r>
          </a:p>
          <a:p>
            <a:r>
              <a:rPr lang="en-US" sz="1600" dirty="0"/>
              <a:t> Registered nurses</a:t>
            </a:r>
          </a:p>
          <a:p>
            <a:r>
              <a:rPr lang="en-US" sz="1600" dirty="0"/>
              <a:t> Waitresses</a:t>
            </a:r>
          </a:p>
          <a:p>
            <a:r>
              <a:rPr lang="en-US" sz="1600" dirty="0" smtClean="0"/>
              <a:t/>
            </a:r>
            <a:br>
              <a:rPr lang="en-US" sz="1600" dirty="0" smtClean="0"/>
            </a:br>
            <a:r>
              <a:rPr lang="en-US" sz="1600" dirty="0"/>
              <a:t>2). What should listeners do if they have an emergency?</a:t>
            </a:r>
          </a:p>
          <a:p>
            <a:r>
              <a:rPr lang="en-US" sz="1600" dirty="0"/>
              <a:t> Press one</a:t>
            </a:r>
          </a:p>
          <a:p>
            <a:r>
              <a:rPr lang="en-US" sz="1600" dirty="0"/>
              <a:t> Have their membership number ready</a:t>
            </a:r>
          </a:p>
          <a:p>
            <a:r>
              <a:rPr lang="en-US" sz="1600" dirty="0"/>
              <a:t> Press zero</a:t>
            </a:r>
          </a:p>
          <a:p>
            <a:r>
              <a:rPr lang="en-US" sz="1600" dirty="0"/>
              <a:t> Hang up the phone</a:t>
            </a:r>
          </a:p>
          <a:p>
            <a:r>
              <a:rPr lang="en-US" sz="1600" dirty="0" smtClean="0"/>
              <a:t/>
            </a:r>
            <a:br>
              <a:rPr lang="en-US" sz="1600" dirty="0" smtClean="0"/>
            </a:br>
            <a:r>
              <a:rPr lang="en-US" sz="1600" dirty="0"/>
              <a:t>3). Which of the following is NOT mentioned as being included on the Health Group website?</a:t>
            </a:r>
          </a:p>
          <a:p>
            <a:r>
              <a:rPr lang="en-US" sz="1600" dirty="0"/>
              <a:t> Clinic addresses</a:t>
            </a:r>
          </a:p>
          <a:p>
            <a:r>
              <a:rPr lang="en-US" sz="1600" dirty="0"/>
              <a:t> A list of clinic staff</a:t>
            </a:r>
          </a:p>
          <a:p>
            <a:r>
              <a:rPr lang="en-US" sz="1600" dirty="0"/>
              <a:t> Driving directions</a:t>
            </a:r>
          </a:p>
          <a:p>
            <a:r>
              <a:rPr lang="en-US" sz="1600" dirty="0"/>
              <a:t> Clinic hours</a:t>
            </a:r>
          </a:p>
          <a:p>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828800"/>
            <a:ext cx="7239000" cy="4770537"/>
          </a:xfrm>
          <a:prstGeom prst="rect">
            <a:avLst/>
          </a:prstGeom>
          <a:noFill/>
        </p:spPr>
        <p:txBody>
          <a:bodyPr wrap="square" rtlCol="0">
            <a:spAutoFit/>
          </a:bodyPr>
          <a:lstStyle/>
          <a:p>
            <a:r>
              <a:rPr lang="en-US" sz="1600" dirty="0"/>
              <a:t>1). Who is the intended audience?</a:t>
            </a:r>
          </a:p>
          <a:p>
            <a:r>
              <a:rPr lang="en-US" sz="1600" dirty="0"/>
              <a:t> </a:t>
            </a:r>
            <a:r>
              <a:rPr lang="en-US" sz="1600" b="1" dirty="0"/>
              <a:t>Health Group members</a:t>
            </a:r>
          </a:p>
          <a:p>
            <a:r>
              <a:rPr lang="en-US" sz="1600" dirty="0"/>
              <a:t> Physicians</a:t>
            </a:r>
          </a:p>
          <a:p>
            <a:r>
              <a:rPr lang="en-US" sz="1600" dirty="0"/>
              <a:t> Registered nurses</a:t>
            </a:r>
          </a:p>
          <a:p>
            <a:r>
              <a:rPr lang="en-US" sz="1600" dirty="0"/>
              <a:t> Waitresses</a:t>
            </a:r>
          </a:p>
          <a:p>
            <a:r>
              <a:rPr lang="en-US" sz="1600" dirty="0" smtClean="0"/>
              <a:t/>
            </a:r>
            <a:br>
              <a:rPr lang="en-US" sz="1600" dirty="0" smtClean="0"/>
            </a:br>
            <a:r>
              <a:rPr lang="en-US" sz="1600" dirty="0"/>
              <a:t>2). What should listeners do if they have an emergency?</a:t>
            </a:r>
          </a:p>
          <a:p>
            <a:r>
              <a:rPr lang="en-US" sz="1600" dirty="0"/>
              <a:t> Press one</a:t>
            </a:r>
          </a:p>
          <a:p>
            <a:r>
              <a:rPr lang="en-US" sz="1600" dirty="0"/>
              <a:t> Have their membership number ready</a:t>
            </a:r>
          </a:p>
          <a:p>
            <a:r>
              <a:rPr lang="en-US" sz="1600" dirty="0"/>
              <a:t> Press zero</a:t>
            </a:r>
          </a:p>
          <a:p>
            <a:r>
              <a:rPr lang="en-US" sz="1600" dirty="0"/>
              <a:t> </a:t>
            </a:r>
            <a:r>
              <a:rPr lang="en-US" sz="1600" b="1" dirty="0"/>
              <a:t>Hang up the phone</a:t>
            </a:r>
          </a:p>
          <a:p>
            <a:r>
              <a:rPr lang="en-US" sz="1600" dirty="0" smtClean="0"/>
              <a:t/>
            </a:r>
            <a:br>
              <a:rPr lang="en-US" sz="1600" dirty="0" smtClean="0"/>
            </a:br>
            <a:r>
              <a:rPr lang="en-US" sz="1600" dirty="0"/>
              <a:t>3). Which of the following is NOT mentioned as being included on the Health Group website?</a:t>
            </a:r>
          </a:p>
          <a:p>
            <a:r>
              <a:rPr lang="en-US" sz="1600" dirty="0"/>
              <a:t> Clinic addresses</a:t>
            </a:r>
          </a:p>
          <a:p>
            <a:r>
              <a:rPr lang="en-US" sz="1600" dirty="0"/>
              <a:t> A list of clinic staff</a:t>
            </a:r>
          </a:p>
          <a:p>
            <a:r>
              <a:rPr lang="en-US" sz="1600" b="1" dirty="0"/>
              <a:t> Driving directions</a:t>
            </a:r>
          </a:p>
          <a:p>
            <a:r>
              <a:rPr lang="en-US" sz="1600" dirty="0"/>
              <a:t> Clinic hours</a:t>
            </a:r>
          </a:p>
          <a:p>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1959</Words>
  <Application>Microsoft Office PowerPoint</Application>
  <PresentationFormat>On-screen Show (4:3)</PresentationFormat>
  <Paragraphs>326</Paragraphs>
  <Slides>21</Slides>
  <Notes>9</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4_Default Design</vt: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New</cp:lastModifiedBy>
  <cp:revision>30</cp:revision>
  <dcterms:created xsi:type="dcterms:W3CDTF">2014-02-04T15:03:43Z</dcterms:created>
  <dcterms:modified xsi:type="dcterms:W3CDTF">2016-01-20T07:09:12Z</dcterms:modified>
</cp:coreProperties>
</file>