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3"/>
  </p:notesMasterIdLst>
  <p:sldIdLst>
    <p:sldId id="277" r:id="rId2"/>
    <p:sldId id="261" r:id="rId3"/>
    <p:sldId id="256" r:id="rId4"/>
    <p:sldId id="257" r:id="rId5"/>
    <p:sldId id="262" r:id="rId6"/>
    <p:sldId id="258" r:id="rId7"/>
    <p:sldId id="263" r:id="rId8"/>
    <p:sldId id="259" r:id="rId9"/>
    <p:sldId id="260" r:id="rId10"/>
    <p:sldId id="264" r:id="rId11"/>
    <p:sldId id="265" r:id="rId12"/>
    <p:sldId id="266" r:id="rId13"/>
    <p:sldId id="267" r:id="rId14"/>
    <p:sldId id="268" r:id="rId15"/>
    <p:sldId id="269" r:id="rId16"/>
    <p:sldId id="270" r:id="rId17"/>
    <p:sldId id="271" r:id="rId18"/>
    <p:sldId id="273" r:id="rId19"/>
    <p:sldId id="274" r:id="rId20"/>
    <p:sldId id="275" r:id="rId21"/>
    <p:sldId id="276"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5" autoAdjust="0"/>
    <p:restoredTop sz="94660"/>
  </p:normalViewPr>
  <p:slideViewPr>
    <p:cSldViewPr>
      <p:cViewPr>
        <p:scale>
          <a:sx n="75" d="100"/>
          <a:sy n="75" d="100"/>
        </p:scale>
        <p:origin x="-126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E7F440-0B46-454E-8395-0E85DC8F5261}" type="datetimeFigureOut">
              <a:rPr lang="en-US" smtClean="0"/>
              <a:pPr/>
              <a:t>1/20/2016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4C1CDD-C211-4E1B-9985-AEA13845824C}" type="slidenum">
              <a:rPr lang="en-IN" smtClean="0"/>
              <a:pPr/>
              <a:t>‹#›</a:t>
            </a:fld>
            <a:endParaRPr lang="en-IN"/>
          </a:p>
        </p:txBody>
      </p:sp>
    </p:spTree>
    <p:extLst>
      <p:ext uri="{BB962C8B-B14F-4D97-AF65-F5344CB8AC3E}">
        <p14:creationId xmlns:p14="http://schemas.microsoft.com/office/powerpoint/2010/main" val="1816301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It's my great pleasure to be </a:t>
            </a:r>
            <a:r>
              <a:rPr lang="en-IN" sz="1200" b="0" i="0" u="sng" kern="1200" dirty="0" smtClean="0">
                <a:solidFill>
                  <a:schemeClr val="tx1"/>
                </a:solidFill>
                <a:latin typeface="+mn-lt"/>
                <a:ea typeface="+mn-ea"/>
                <a:cs typeface="+mn-cs"/>
              </a:rPr>
              <a:t>standing</a:t>
            </a:r>
            <a:r>
              <a:rPr lang="en-IN" sz="1200" b="0" i="0" kern="1200" dirty="0" smtClean="0">
                <a:solidFill>
                  <a:schemeClr val="tx1"/>
                </a:solidFill>
                <a:latin typeface="+mn-lt"/>
                <a:ea typeface="+mn-ea"/>
                <a:cs typeface="+mn-cs"/>
              </a:rPr>
              <a:t> before you today. This is something that 20 years ago I never imagined I'd be doing. I came from a poor family, and when I finished </a:t>
            </a:r>
            <a:r>
              <a:rPr lang="en-IN" sz="1200" b="0" i="0" u="sng" kern="1200" dirty="0" smtClean="0">
                <a:solidFill>
                  <a:schemeClr val="tx1"/>
                </a:solidFill>
                <a:latin typeface="+mn-lt"/>
                <a:ea typeface="+mn-ea"/>
                <a:cs typeface="+mn-cs"/>
              </a:rPr>
              <a:t>high school</a:t>
            </a:r>
            <a:r>
              <a:rPr lang="en-IN" sz="1200" b="0" i="0" kern="1200" dirty="0" smtClean="0">
                <a:solidFill>
                  <a:schemeClr val="tx1"/>
                </a:solidFill>
                <a:latin typeface="+mn-lt"/>
                <a:ea typeface="+mn-ea"/>
                <a:cs typeface="+mn-cs"/>
              </a:rPr>
              <a:t> I didn't think I'd be able to go to college. But I kept applying to universities, and finally, I found one -- Carver University -- that offered me a scholarship. This changed my life. Without that experience, there is no way I'd have ever gotten a job at </a:t>
            </a:r>
            <a:r>
              <a:rPr lang="en-IN" sz="1200" b="0" i="0" kern="1200" dirty="0" err="1" smtClean="0">
                <a:solidFill>
                  <a:schemeClr val="tx1"/>
                </a:solidFill>
                <a:latin typeface="+mn-lt"/>
                <a:ea typeface="+mn-ea"/>
                <a:cs typeface="+mn-cs"/>
              </a:rPr>
              <a:t>the</a:t>
            </a:r>
            <a:r>
              <a:rPr lang="en-IN" sz="1200" b="0" i="0" u="sng" kern="1200" dirty="0" err="1" smtClean="0">
                <a:solidFill>
                  <a:schemeClr val="tx1"/>
                </a:solidFill>
                <a:latin typeface="+mn-lt"/>
                <a:ea typeface="+mn-ea"/>
                <a:cs typeface="+mn-cs"/>
              </a:rPr>
              <a:t>Cornerstone</a:t>
            </a:r>
            <a:r>
              <a:rPr lang="en-IN" sz="1200" b="0" i="0" u="sng" kern="1200" dirty="0" smtClean="0">
                <a:solidFill>
                  <a:schemeClr val="tx1"/>
                </a:solidFill>
                <a:latin typeface="+mn-lt"/>
                <a:ea typeface="+mn-ea"/>
                <a:cs typeface="+mn-cs"/>
              </a:rPr>
              <a:t> Company</a:t>
            </a:r>
            <a:r>
              <a:rPr lang="en-IN" sz="1200" b="0" i="0" kern="1200" dirty="0" smtClean="0">
                <a:solidFill>
                  <a:schemeClr val="tx1"/>
                </a:solidFill>
                <a:latin typeface="+mn-lt"/>
                <a:ea typeface="+mn-ea"/>
                <a:cs typeface="+mn-cs"/>
              </a:rPr>
              <a:t>, let alone be standing here as company president. Now it's overwhelming to be back at Carver, looking at the faces of so many eager men and women who are anxious to get out there and make a difference. My message to you is: never give up. Ever. Dreams can come true. I'm living proof.</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2</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11</a:t>
            </a:fld>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Well, this is the moment you've all been waiting for. My name's Trevor Kline, and I'm </a:t>
            </a:r>
            <a:r>
              <a:rPr lang="en-IN" sz="1200" b="0" i="0" u="sng" kern="1200" dirty="0" smtClean="0">
                <a:solidFill>
                  <a:schemeClr val="tx1"/>
                </a:solidFill>
                <a:latin typeface="+mn-lt"/>
                <a:ea typeface="+mn-ea"/>
                <a:cs typeface="+mn-cs"/>
              </a:rPr>
              <a:t>president</a:t>
            </a:r>
            <a:r>
              <a:rPr lang="en-IN" sz="1200" b="0" i="0" kern="1200" dirty="0" smtClean="0">
                <a:solidFill>
                  <a:schemeClr val="tx1"/>
                </a:solidFill>
                <a:latin typeface="+mn-lt"/>
                <a:ea typeface="+mn-ea"/>
                <a:cs typeface="+mn-cs"/>
              </a:rPr>
              <a:t> of Freedom International. It's my exceedingly great privilege tonight to introduce this year's </a:t>
            </a:r>
            <a:r>
              <a:rPr lang="en-IN" sz="1200" b="0" i="0" u="sng" kern="1200" dirty="0" smtClean="0">
                <a:solidFill>
                  <a:schemeClr val="tx1"/>
                </a:solidFill>
                <a:latin typeface="+mn-lt"/>
                <a:ea typeface="+mn-ea"/>
                <a:cs typeface="+mn-cs"/>
              </a:rPr>
              <a:t>keynote speaker</a:t>
            </a:r>
            <a:r>
              <a:rPr lang="en-IN" sz="1200" b="0" i="0" kern="1200" dirty="0" smtClean="0">
                <a:solidFill>
                  <a:schemeClr val="tx1"/>
                </a:solidFill>
                <a:latin typeface="+mn-lt"/>
                <a:ea typeface="+mn-ea"/>
                <a:cs typeface="+mn-cs"/>
              </a:rPr>
              <a:t>. What can I say about Arthur Davis? This is difficult, because Art has been a mentor to me -- more than a mentor, really -- a brother, friend, and confidant. He helped start Freedom International, along with Roger Montoya, and it's due mostly to his great charisma, drive, and wisdom that we have enjoyed so much success. Through the years, Art has been a steadying influence and a guiding light. Even after he left Freedom International five years ago for private business, he has maintained a keen interest and always been, and continues to be, more than generous with his support and advice. Would you please join me in welcoming Mr. Arthur Davis!</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12</a:t>
            </a:fld>
            <a:endParaRPr lang="en-I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13</a:t>
            </a:fld>
            <a:endParaRPr lang="en-I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I appreciate your coming on </a:t>
            </a:r>
            <a:r>
              <a:rPr lang="en-IN" sz="1200" b="0" i="0" u="sng" kern="1200" dirty="0" smtClean="0">
                <a:solidFill>
                  <a:schemeClr val="tx1"/>
                </a:solidFill>
                <a:latin typeface="+mn-lt"/>
                <a:ea typeface="+mn-ea"/>
                <a:cs typeface="+mn-cs"/>
              </a:rPr>
              <a:t>short notice</a:t>
            </a:r>
            <a:r>
              <a:rPr lang="en-IN" sz="1200" b="0" i="0" kern="1200" dirty="0" smtClean="0">
                <a:solidFill>
                  <a:schemeClr val="tx1"/>
                </a:solidFill>
                <a:latin typeface="+mn-lt"/>
                <a:ea typeface="+mn-ea"/>
                <a:cs typeface="+mn-cs"/>
              </a:rPr>
              <a:t>. We're all busy, so let's get down to business. I assume that you've all read the story in this morning's paper accusing us of unfair </a:t>
            </a:r>
            <a:r>
              <a:rPr lang="en-IN" sz="1200" b="0" i="0" u="sng" kern="1200" dirty="0" smtClean="0">
                <a:solidFill>
                  <a:schemeClr val="tx1"/>
                </a:solidFill>
                <a:latin typeface="+mn-lt"/>
                <a:ea typeface="+mn-ea"/>
                <a:cs typeface="+mn-cs"/>
              </a:rPr>
              <a:t>trade policies</a:t>
            </a:r>
            <a:r>
              <a:rPr lang="en-IN" sz="1200" b="0" i="0" kern="1200" dirty="0" smtClean="0">
                <a:solidFill>
                  <a:schemeClr val="tx1"/>
                </a:solidFill>
                <a:latin typeface="+mn-lt"/>
                <a:ea typeface="+mn-ea"/>
                <a:cs typeface="+mn-cs"/>
              </a:rPr>
              <a:t> in South America. We all know this is untrue, and that several facts the writer cited were inaccurate. But most readers don't know that, and the reality is that suddenly, we've got an image problem. We need to counter this right away, and the purpose of this gathering is to figure out how. Research shows that a non-response or a delayed response from us will imply that the article is true, so time is of the essence. To begin with, I'd like to go around the table and hear your initial thoughts and ideas. Margo, let's start with you.</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14</a:t>
            </a:fld>
            <a:endParaRPr lang="en-I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15</a:t>
            </a:fld>
            <a:endParaRPr lang="en-IN"/>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It's time to take off your </a:t>
            </a:r>
            <a:r>
              <a:rPr lang="en-IN" sz="1200" b="0" i="0" u="sng" kern="1200" dirty="0" smtClean="0">
                <a:solidFill>
                  <a:schemeClr val="tx1"/>
                </a:solidFill>
                <a:latin typeface="+mn-lt"/>
                <a:ea typeface="+mn-ea"/>
                <a:cs typeface="+mn-cs"/>
              </a:rPr>
              <a:t>sunglasses</a:t>
            </a:r>
            <a:r>
              <a:rPr lang="en-IN" sz="1200" b="0" i="0" kern="1200" dirty="0" smtClean="0">
                <a:solidFill>
                  <a:schemeClr val="tx1"/>
                </a:solidFill>
                <a:latin typeface="+mn-lt"/>
                <a:ea typeface="+mn-ea"/>
                <a:cs typeface="+mn-cs"/>
              </a:rPr>
              <a:t> and get out the </a:t>
            </a:r>
            <a:r>
              <a:rPr lang="en-IN" sz="1200" b="0" i="0" u="sng" kern="1200" dirty="0" smtClean="0">
                <a:solidFill>
                  <a:schemeClr val="tx1"/>
                </a:solidFill>
                <a:latin typeface="+mn-lt"/>
                <a:ea typeface="+mn-ea"/>
                <a:cs typeface="+mn-cs"/>
              </a:rPr>
              <a:t>umbrellas</a:t>
            </a:r>
            <a:r>
              <a:rPr lang="en-IN" sz="1200" b="0" i="0" kern="1200" dirty="0" smtClean="0">
                <a:solidFill>
                  <a:schemeClr val="tx1"/>
                </a:solidFill>
                <a:latin typeface="+mn-lt"/>
                <a:ea typeface="+mn-ea"/>
                <a:cs typeface="+mn-cs"/>
              </a:rPr>
              <a:t>. An offshore front is blowing these clouds our way, as you can see, and that means rain starting this afternoon and continuing for the next few days. We can expect overcast skies, with heavy rain at times and wind gusts up to 30 miles an hour. Highs should reach the mid-60s, with lows in the low-50s through Friday. We should have partial clearing on the weekend, and be back to </a:t>
            </a:r>
            <a:r>
              <a:rPr lang="en-IN" sz="1200" b="0" i="0" u="sng" kern="1200" dirty="0" smtClean="0">
                <a:solidFill>
                  <a:schemeClr val="tx1"/>
                </a:solidFill>
                <a:latin typeface="+mn-lt"/>
                <a:ea typeface="+mn-ea"/>
                <a:cs typeface="+mn-cs"/>
              </a:rPr>
              <a:t>sunny skies</a:t>
            </a:r>
            <a:r>
              <a:rPr lang="en-IN" sz="1200" b="0" i="0" kern="1200" dirty="0" smtClean="0">
                <a:solidFill>
                  <a:schemeClr val="tx1"/>
                </a:solidFill>
                <a:latin typeface="+mn-lt"/>
                <a:ea typeface="+mn-ea"/>
                <a:cs typeface="+mn-cs"/>
              </a:rPr>
              <a:t> by this time next week after the front has passed through. Looking at the regional weather map, it looks to remain sunny and clear east of the mountains, with highs in the mid-70s and lows in the mid-40s. The southern part of the state will receive mixed sun and rain, with partly cloudy days and highs in the 60s.</a:t>
            </a:r>
            <a:r>
              <a:rPr lang="en-IN" dirty="0" smtClean="0"/>
              <a:t/>
            </a:r>
            <a:br>
              <a:rPr lang="en-IN" dirty="0" smtClean="0"/>
            </a:b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16</a:t>
            </a:fld>
            <a:endParaRPr lang="en-IN"/>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17</a:t>
            </a:fld>
            <a:endParaRPr lang="en-IN"/>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Hi, this is Saundra Cleaver with </a:t>
            </a:r>
            <a:r>
              <a:rPr lang="en-IN" sz="1200" b="0" i="0" u="sng" kern="1200" dirty="0" smtClean="0">
                <a:solidFill>
                  <a:schemeClr val="tx1"/>
                </a:solidFill>
                <a:latin typeface="+mn-lt"/>
                <a:ea typeface="+mn-ea"/>
                <a:cs typeface="+mn-cs"/>
              </a:rPr>
              <a:t>Community Services</a:t>
            </a:r>
            <a:r>
              <a:rPr lang="en-IN" sz="1200" b="0" i="0" kern="1200" dirty="0" smtClean="0">
                <a:solidFill>
                  <a:schemeClr val="tx1"/>
                </a:solidFill>
                <a:latin typeface="+mn-lt"/>
                <a:ea typeface="+mn-ea"/>
                <a:cs typeface="+mn-cs"/>
              </a:rPr>
              <a:t>. We will have a truck in your </a:t>
            </a:r>
            <a:r>
              <a:rPr lang="en-IN" sz="1200" b="0" i="0" kern="1200" dirty="0" err="1" smtClean="0">
                <a:solidFill>
                  <a:schemeClr val="tx1"/>
                </a:solidFill>
                <a:latin typeface="+mn-lt"/>
                <a:ea typeface="+mn-ea"/>
                <a:cs typeface="+mn-cs"/>
              </a:rPr>
              <a:t>neighborhood</a:t>
            </a:r>
            <a:r>
              <a:rPr lang="en-IN" sz="1200" b="0" i="0" kern="1200" dirty="0" smtClean="0">
                <a:solidFill>
                  <a:schemeClr val="tx1"/>
                </a:solidFill>
                <a:latin typeface="+mn-lt"/>
                <a:ea typeface="+mn-ea"/>
                <a:cs typeface="+mn-cs"/>
              </a:rPr>
              <a:t> next Tuesday, the 13th. We're looking for donations of clean used clothing, cookware, household utensils, and books and games in good condition. We cannot accept computers or </a:t>
            </a:r>
            <a:r>
              <a:rPr lang="en-IN" sz="1200" b="0" i="0" u="sng" kern="1200" dirty="0" smtClean="0">
                <a:solidFill>
                  <a:schemeClr val="tx1"/>
                </a:solidFill>
                <a:latin typeface="+mn-lt"/>
                <a:ea typeface="+mn-ea"/>
                <a:cs typeface="+mn-cs"/>
              </a:rPr>
              <a:t>large appliances</a:t>
            </a:r>
            <a:r>
              <a:rPr lang="en-IN" sz="1200" b="0" i="0" kern="1200" dirty="0" smtClean="0">
                <a:solidFill>
                  <a:schemeClr val="tx1"/>
                </a:solidFill>
                <a:latin typeface="+mn-lt"/>
                <a:ea typeface="+mn-ea"/>
                <a:cs typeface="+mn-cs"/>
              </a:rPr>
              <a:t>. We ask that you place </a:t>
            </a:r>
            <a:r>
              <a:rPr lang="en-IN" sz="1200" b="0" i="0" u="sng" kern="1200" dirty="0" smtClean="0">
                <a:solidFill>
                  <a:schemeClr val="tx1"/>
                </a:solidFill>
                <a:latin typeface="+mn-lt"/>
                <a:ea typeface="+mn-ea"/>
                <a:cs typeface="+mn-cs"/>
              </a:rPr>
              <a:t>donated items</a:t>
            </a:r>
            <a:r>
              <a:rPr lang="en-IN" sz="1200" b="0" i="0" kern="1200" dirty="0" smtClean="0">
                <a:solidFill>
                  <a:schemeClr val="tx1"/>
                </a:solidFill>
                <a:latin typeface="+mn-lt"/>
                <a:ea typeface="+mn-ea"/>
                <a:cs typeface="+mn-cs"/>
              </a:rPr>
              <a:t> on your front porch or the curb in front of your house, set them out by 7 in the morning on the 13th, and mark them "CS" in large letters. We will pick them up sometime between 7 and 5, and will leave a receipt for tax purposes. If you have any questions or want to schedule a pickup for a different date, please call 672-910-4455 between 8 a.m. and 5 p.m. Monday through Friday. Thank you, and have a great day.</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18</a:t>
            </a:fld>
            <a:endParaRPr lang="en-IN"/>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19</a:t>
            </a:fld>
            <a:endParaRPr lang="en-IN"/>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Hey guys. Are you </a:t>
            </a:r>
            <a:r>
              <a:rPr lang="en-IN" sz="1200" b="0" i="0" u="sng" kern="1200" dirty="0" smtClean="0">
                <a:solidFill>
                  <a:schemeClr val="tx1"/>
                </a:solidFill>
                <a:latin typeface="+mn-lt"/>
                <a:ea typeface="+mn-ea"/>
                <a:cs typeface="+mn-cs"/>
              </a:rPr>
              <a:t>having trouble sleeping</a:t>
            </a:r>
            <a:r>
              <a:rPr lang="en-IN" sz="1200" b="0" i="0" kern="1200" dirty="0" smtClean="0">
                <a:solidFill>
                  <a:schemeClr val="tx1"/>
                </a:solidFill>
                <a:latin typeface="+mn-lt"/>
                <a:ea typeface="+mn-ea"/>
                <a:cs typeface="+mn-cs"/>
              </a:rPr>
              <a:t> at night? Pat O'Donnell here, and I was too, until I discovered Snoozers. I'd tried everything -- pills, tea, counting sheep -- but nothing was working for me. Then a friend introduced me to Snoozers, an amazing medication that worked the first time I tried it, and has kept on working to give me the rest I deserve. Snoozers is an herbal remedy that interacts naturally with your body, leaving you relaxed and ready to lay down and sleep. Just one teaspoonful, mixed with warm water, is all you need to ensure a good night's rest. Try it today for free! For a limited time, you can get a free sample by calling 1-888-666-5454. That's 1-888-666-5454. Take it from me, Pat O'Donnell, Snoozers works! Don't spend another night thrashing and turning. Call 1-888-666-5454 for your free Snoozers sample now!</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20</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3</a:t>
            </a:fld>
            <a:endParaRPr lang="en-IN"/>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21</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Hi, this message is for Liam. My name's </a:t>
            </a:r>
            <a:r>
              <a:rPr lang="en-IN" sz="1200" b="0" i="0" u="sng" kern="1200" dirty="0" smtClean="0">
                <a:solidFill>
                  <a:schemeClr val="tx1"/>
                </a:solidFill>
                <a:latin typeface="+mn-lt"/>
                <a:ea typeface="+mn-ea"/>
                <a:cs typeface="+mn-cs"/>
              </a:rPr>
              <a:t>Andy Smith</a:t>
            </a:r>
            <a:r>
              <a:rPr lang="en-IN" sz="1200" b="0" i="0" kern="1200" dirty="0" smtClean="0">
                <a:solidFill>
                  <a:schemeClr val="tx1"/>
                </a:solidFill>
                <a:latin typeface="+mn-lt"/>
                <a:ea typeface="+mn-ea"/>
                <a:cs typeface="+mn-cs"/>
              </a:rPr>
              <a:t>, and I'm calling about your ad in the Weekly for a roommate. I'm very interested, and I'd like to meet you and see the apartment as soon as I could. I'm new in town, and I moved here because I have a job with </a:t>
            </a:r>
            <a:r>
              <a:rPr lang="en-IN" sz="1200" b="0" i="0" kern="1200" dirty="0" err="1" smtClean="0">
                <a:solidFill>
                  <a:schemeClr val="tx1"/>
                </a:solidFill>
                <a:latin typeface="+mn-lt"/>
                <a:ea typeface="+mn-ea"/>
                <a:cs typeface="+mn-cs"/>
              </a:rPr>
              <a:t>Boogle</a:t>
            </a:r>
            <a:r>
              <a:rPr lang="en-IN" sz="1200" b="0" i="0" kern="1200" dirty="0" smtClean="0">
                <a:solidFill>
                  <a:schemeClr val="tx1"/>
                </a:solidFill>
                <a:latin typeface="+mn-lt"/>
                <a:ea typeface="+mn-ea"/>
                <a:cs typeface="+mn-cs"/>
              </a:rPr>
              <a:t> starting next week. I'm 25, a non-smoker, very reliable, and I have references from my previous landlord, Gil Harmon. If you'd like to call Gil before you talk to me, his number is 555-876-0987. Again, my name is Andy, and you can reach me on my cell at 519-623-8651, or you could call me at my hotel: 519-805-2123, room 207. Thanks, Liam. I hope to hear from you soon. Bye.</a:t>
            </a:r>
            <a:r>
              <a:rPr lang="en-IN" sz="1600" dirty="0" smtClean="0"/>
              <a:t/>
            </a:r>
            <a:br>
              <a:rPr lang="en-IN" sz="1600" dirty="0" smtClean="0"/>
            </a:br>
            <a:endParaRPr lang="en-IN" sz="1600"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4</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5</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This is Stacy Wilcox with a WANG </a:t>
            </a:r>
            <a:r>
              <a:rPr lang="en-IN" sz="1200" b="0" i="0" u="sng" kern="1200" dirty="0" smtClean="0">
                <a:solidFill>
                  <a:schemeClr val="tx1"/>
                </a:solidFill>
                <a:latin typeface="+mn-lt"/>
                <a:ea typeface="+mn-ea"/>
                <a:cs typeface="+mn-cs"/>
              </a:rPr>
              <a:t>traffic update</a:t>
            </a:r>
            <a:r>
              <a:rPr lang="en-IN" sz="1200" b="0" i="0" kern="1200" dirty="0" smtClean="0">
                <a:solidFill>
                  <a:schemeClr val="tx1"/>
                </a:solidFill>
                <a:latin typeface="+mn-lt"/>
                <a:ea typeface="+mn-ea"/>
                <a:cs typeface="+mn-cs"/>
              </a:rPr>
              <a:t>. Both major freeways are moving pretty well at this point. The only problem is a slowdown on Interstate 9 near La Hoya Street caused by a stalled vehicle in the right lane. State Route 6 is bumper-to-bumper from downtown through Buenos Verdes due to an earlier car-</a:t>
            </a:r>
            <a:r>
              <a:rPr lang="en-IN" sz="1200" b="0" i="0" u="sng" kern="1200" dirty="0" smtClean="0">
                <a:solidFill>
                  <a:schemeClr val="tx1"/>
                </a:solidFill>
                <a:latin typeface="+mn-lt"/>
                <a:ea typeface="+mn-ea"/>
                <a:cs typeface="+mn-cs"/>
              </a:rPr>
              <a:t>truck collision</a:t>
            </a:r>
            <a:r>
              <a:rPr lang="en-IN" sz="1200" b="0" i="0" kern="1200" dirty="0" smtClean="0">
                <a:solidFill>
                  <a:schemeClr val="tx1"/>
                </a:solidFill>
                <a:latin typeface="+mn-lt"/>
                <a:ea typeface="+mn-ea"/>
                <a:cs typeface="+mn-cs"/>
              </a:rPr>
              <a:t> that has just been cleared to the shoulder, and State Route 12 is backing up near Mid-Town, where work crews are fixing potholes in the left lane. I'm Stacy Wilcox. Stay tuned for WANG news and weather after this word from our sponsor.</a:t>
            </a:r>
            <a:r>
              <a:rPr lang="en-IN" dirty="0" smtClean="0"/>
              <a:t/>
            </a:r>
            <a:br>
              <a:rPr lang="en-IN" dirty="0" smtClean="0"/>
            </a:br>
            <a:endParaRPr lang="en-IN" sz="1200" dirty="0" smtClean="0"/>
          </a:p>
        </p:txBody>
      </p:sp>
      <p:sp>
        <p:nvSpPr>
          <p:cNvPr id="4" name="Slide Number Placeholder 3"/>
          <p:cNvSpPr>
            <a:spLocks noGrp="1"/>
          </p:cNvSpPr>
          <p:nvPr>
            <p:ph type="sldNum" sz="quarter" idx="10"/>
          </p:nvPr>
        </p:nvSpPr>
        <p:spPr/>
        <p:txBody>
          <a:bodyPr/>
          <a:lstStyle/>
          <a:p>
            <a:fld id="{BA4C1CDD-C211-4E1B-9985-AEA13845824C}" type="slidenum">
              <a:rPr lang="en-IN" smtClean="0"/>
              <a:pPr/>
              <a:t>6</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7</a:t>
            </a:fld>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Ladies and gentlemen, can I have your </a:t>
            </a:r>
            <a:r>
              <a:rPr lang="en-IN" sz="1200" b="0" i="0" u="sng" kern="1200" dirty="0" smtClean="0">
                <a:solidFill>
                  <a:schemeClr val="tx1"/>
                </a:solidFill>
                <a:latin typeface="+mn-lt"/>
                <a:ea typeface="+mn-ea"/>
                <a:cs typeface="+mn-cs"/>
              </a:rPr>
              <a:t>attention please</a:t>
            </a:r>
            <a:r>
              <a:rPr lang="en-IN" sz="1200" b="0" i="0" kern="1200" dirty="0" smtClean="0">
                <a:solidFill>
                  <a:schemeClr val="tx1"/>
                </a:solidFill>
                <a:latin typeface="+mn-lt"/>
                <a:ea typeface="+mn-ea"/>
                <a:cs typeface="+mn-cs"/>
              </a:rPr>
              <a:t>? It's time for tonight's "Lucky Fan" drawing. If your ticket stub is called, you'll receive a wonderful prize package consisting of a team jacket, an autographed </a:t>
            </a:r>
            <a:r>
              <a:rPr lang="en-IN" sz="1200" b="0" i="0" u="sng" kern="1200" dirty="0" smtClean="0">
                <a:solidFill>
                  <a:schemeClr val="tx1"/>
                </a:solidFill>
                <a:latin typeface="+mn-lt"/>
                <a:ea typeface="+mn-ea"/>
                <a:cs typeface="+mn-cs"/>
              </a:rPr>
              <a:t>team poster</a:t>
            </a:r>
            <a:r>
              <a:rPr lang="en-IN" sz="1200" b="0" i="0" kern="1200" dirty="0" smtClean="0">
                <a:solidFill>
                  <a:schemeClr val="tx1"/>
                </a:solidFill>
                <a:latin typeface="+mn-lt"/>
                <a:ea typeface="+mn-ea"/>
                <a:cs typeface="+mn-cs"/>
              </a:rPr>
              <a:t>, a $50 </a:t>
            </a:r>
            <a:r>
              <a:rPr lang="en-IN" sz="1200" b="0" i="0" u="sng" kern="1200" dirty="0" smtClean="0">
                <a:solidFill>
                  <a:schemeClr val="tx1"/>
                </a:solidFill>
                <a:latin typeface="+mn-lt"/>
                <a:ea typeface="+mn-ea"/>
                <a:cs typeface="+mn-cs"/>
              </a:rPr>
              <a:t>gift certificate</a:t>
            </a:r>
            <a:r>
              <a:rPr lang="en-IN" sz="1200" b="0" i="0" kern="1200" dirty="0" smtClean="0">
                <a:solidFill>
                  <a:schemeClr val="tx1"/>
                </a:solidFill>
                <a:latin typeface="+mn-lt"/>
                <a:ea typeface="+mn-ea"/>
                <a:cs typeface="+mn-cs"/>
              </a:rPr>
              <a:t> to Big Steaks Restaurant, and two tickets to an upcoming game. OK, get your stubs out. Tonight's winner is sitting in section 28, row G, seat 202. Congratulations! There she is, on the jumbo screen! To claim your prize, bring your ticket stub to the fan information booth adjacent to tunnel 28 before the end of the game. The rest of you, remember to keep your ticket stub from tonight's game. It entitles you to $5 off a regular wash and wax at any Red Panda Car Wash location.</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8</a:t>
            </a:fld>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9</a:t>
            </a:fld>
            <a:endParaRPr lang="en-I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Is it time for a </a:t>
            </a:r>
            <a:r>
              <a:rPr lang="en-IN" sz="1200" b="0" i="0" u="sng" kern="1200" dirty="0" smtClean="0">
                <a:solidFill>
                  <a:schemeClr val="tx1"/>
                </a:solidFill>
                <a:latin typeface="+mn-lt"/>
                <a:ea typeface="+mn-ea"/>
                <a:cs typeface="+mn-cs"/>
              </a:rPr>
              <a:t>new job</a:t>
            </a:r>
            <a:r>
              <a:rPr lang="en-IN" sz="1200" b="0" i="0" kern="1200" dirty="0" smtClean="0">
                <a:solidFill>
                  <a:schemeClr val="tx1"/>
                </a:solidFill>
                <a:latin typeface="+mn-lt"/>
                <a:ea typeface="+mn-ea"/>
                <a:cs typeface="+mn-cs"/>
              </a:rPr>
              <a:t>? We can help. I'm Tammy Nickels, president of careers </a:t>
            </a:r>
            <a:r>
              <a:rPr lang="en-IN" sz="1200" b="0" i="0" u="sng" kern="1200" dirty="0" smtClean="0">
                <a:solidFill>
                  <a:schemeClr val="tx1"/>
                </a:solidFill>
                <a:latin typeface="+mn-lt"/>
                <a:ea typeface="+mn-ea"/>
                <a:cs typeface="+mn-cs"/>
              </a:rPr>
              <a:t>dot com</a:t>
            </a:r>
            <a:r>
              <a:rPr lang="en-IN" sz="1200" b="0" i="0" kern="1200" dirty="0" smtClean="0">
                <a:solidFill>
                  <a:schemeClr val="tx1"/>
                </a:solidFill>
                <a:latin typeface="+mn-lt"/>
                <a:ea typeface="+mn-ea"/>
                <a:cs typeface="+mn-cs"/>
              </a:rPr>
              <a:t>, and now is a great time to let us help you search for the career you've always dreamed of. Our professional staff will assist you step-by-step in </a:t>
            </a:r>
            <a:r>
              <a:rPr lang="en-IN" sz="1200" b="0" i="0" u="sng" kern="1200" dirty="0" smtClean="0">
                <a:solidFill>
                  <a:schemeClr val="tx1"/>
                </a:solidFill>
                <a:latin typeface="+mn-lt"/>
                <a:ea typeface="+mn-ea"/>
                <a:cs typeface="+mn-cs"/>
              </a:rPr>
              <a:t>updating your resume</a:t>
            </a:r>
            <a:r>
              <a:rPr lang="en-IN" sz="1200" b="0" i="0" kern="1200" dirty="0" smtClean="0">
                <a:solidFill>
                  <a:schemeClr val="tx1"/>
                </a:solidFill>
                <a:latin typeface="+mn-lt"/>
                <a:ea typeface="+mn-ea"/>
                <a:cs typeface="+mn-cs"/>
              </a:rPr>
              <a:t>, posting it online, answering ads, and searching through thousands of job listings on your behalf. Instead of wasting your time reading hundreds of advertisements, let us show you to focus your search on only the most promising leads for you. We'll update you on the latest employment trends, and teach you how to write resumes and cover letters that catch employers' eyes and ensure you get an interview. In fact, we'll even train you in interview techniques. We've placed thousands of people over the past 10 years. What are you waiting for? Call us now at 1-800-710-0999. That's 1-800-710-0999, or visit us online at careers dot com.</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10</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t>
            </a:r>
            <a:r>
              <a:rPr lang="en-US" sz="1000" baseline="0" dirty="0" smtClean="0">
                <a:solidFill>
                  <a:srgbClr val="FFFFFF"/>
                </a:solidFill>
              </a:rPr>
              <a:t>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44624"/>
            <a:ext cx="2381934" cy="646331"/>
          </a:xfrm>
          <a:prstGeom prst="rect">
            <a:avLst/>
          </a:prstGeom>
          <a:noFill/>
        </p:spPr>
        <p:txBody>
          <a:bodyPr wrap="non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b="1" dirty="0" smtClean="0">
                <a:solidFill>
                  <a:schemeClr val="bg1"/>
                </a:solidFill>
              </a:rPr>
              <a:t>TOEIC Short Talks 9</a:t>
            </a:r>
            <a:endParaRPr lang="en-GB" b="1" dirty="0" smtClean="0">
              <a:solidFill>
                <a:schemeClr val="bg1"/>
              </a:solidFill>
            </a:endParaRPr>
          </a:p>
          <a:p>
            <a:endParaRPr lang="en-GB" dirty="0"/>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344"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1196752"/>
            <a:ext cx="7009163" cy="1015663"/>
          </a:xfrm>
          <a:prstGeom prst="rect">
            <a:avLst/>
          </a:prstGeom>
          <a:noFill/>
        </p:spPr>
        <p:txBody>
          <a:bodyPr wrap="none" rtlCol="0">
            <a:spAutoFit/>
          </a:bodyPr>
          <a:lstStyle/>
          <a:p>
            <a:r>
              <a:rPr lang="en-IN" sz="6000" dirty="0" smtClean="0"/>
              <a:t>TOEIC Short talks 9</a:t>
            </a:r>
            <a:endParaRPr lang="en-IN" sz="6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1124744"/>
            <a:ext cx="184731" cy="369332"/>
          </a:xfrm>
          <a:prstGeom prst="rect">
            <a:avLst/>
          </a:prstGeom>
          <a:noFill/>
        </p:spPr>
        <p:txBody>
          <a:bodyPr wrap="none" rtlCol="0">
            <a:spAutoFit/>
          </a:bodyPr>
          <a:lstStyle/>
          <a:p>
            <a:endParaRPr lang="en-IN" dirty="0"/>
          </a:p>
        </p:txBody>
      </p:sp>
      <p:sp>
        <p:nvSpPr>
          <p:cNvPr id="3" name="TextBox 2"/>
          <p:cNvSpPr txBox="1"/>
          <p:nvPr/>
        </p:nvSpPr>
        <p:spPr>
          <a:xfrm>
            <a:off x="899592" y="692696"/>
            <a:ext cx="184731" cy="369332"/>
          </a:xfrm>
          <a:prstGeom prst="rect">
            <a:avLst/>
          </a:prstGeom>
          <a:noFill/>
        </p:spPr>
        <p:txBody>
          <a:bodyPr wrap="none" rtlCol="0">
            <a:spAutoFit/>
          </a:bodyPr>
          <a:lstStyle/>
          <a:p>
            <a:endParaRPr lang="en-IN" dirty="0"/>
          </a:p>
        </p:txBody>
      </p:sp>
      <p:sp>
        <p:nvSpPr>
          <p:cNvPr id="4" name="TextBox 3"/>
          <p:cNvSpPr txBox="1"/>
          <p:nvPr/>
        </p:nvSpPr>
        <p:spPr>
          <a:xfrm>
            <a:off x="1115616" y="836712"/>
            <a:ext cx="4702691" cy="5078313"/>
          </a:xfrm>
          <a:prstGeom prst="rect">
            <a:avLst/>
          </a:prstGeom>
          <a:noFill/>
        </p:spPr>
        <p:txBody>
          <a:bodyPr wrap="square" rtlCol="0">
            <a:spAutoFit/>
          </a:bodyPr>
          <a:lstStyle/>
          <a:p>
            <a:r>
              <a:rPr lang="en-IN" sz="1600" dirty="0" smtClean="0"/>
              <a:t>1). What is being advertised?</a:t>
            </a:r>
          </a:p>
          <a:p>
            <a:r>
              <a:rPr lang="en-IN" sz="1600" dirty="0" smtClean="0"/>
              <a:t> A product</a:t>
            </a:r>
          </a:p>
          <a:p>
            <a:r>
              <a:rPr lang="en-IN" sz="1600" dirty="0" smtClean="0"/>
              <a:t> A school</a:t>
            </a:r>
          </a:p>
          <a:p>
            <a:r>
              <a:rPr lang="en-IN" sz="1600" dirty="0" smtClean="0"/>
              <a:t> A service</a:t>
            </a:r>
          </a:p>
          <a:p>
            <a:r>
              <a:rPr lang="en-IN" sz="1600" dirty="0" smtClean="0"/>
              <a:t> A job</a:t>
            </a:r>
          </a:p>
          <a:p>
            <a:endParaRPr lang="en-IN" sz="1600" dirty="0" smtClean="0"/>
          </a:p>
          <a:p>
            <a:r>
              <a:rPr lang="en-IN" sz="1600" dirty="0" smtClean="0"/>
              <a:t/>
            </a:r>
            <a:br>
              <a:rPr lang="en-IN" sz="1600" dirty="0" smtClean="0"/>
            </a:br>
            <a:r>
              <a:rPr lang="en-IN" sz="1600" dirty="0" smtClean="0"/>
              <a:t>2). What is suggested about careers.com?</a:t>
            </a:r>
          </a:p>
          <a:p>
            <a:r>
              <a:rPr lang="en-IN" sz="1600" dirty="0" smtClean="0"/>
              <a:t> It is new.</a:t>
            </a:r>
          </a:p>
          <a:p>
            <a:r>
              <a:rPr lang="en-IN" sz="1600" dirty="0" smtClean="0"/>
              <a:t> It is inefficient.</a:t>
            </a:r>
          </a:p>
          <a:p>
            <a:r>
              <a:rPr lang="en-IN" sz="1600" dirty="0" smtClean="0"/>
              <a:t> It is cheap.</a:t>
            </a:r>
          </a:p>
          <a:p>
            <a:r>
              <a:rPr lang="en-IN" sz="1600" b="1" dirty="0" smtClean="0"/>
              <a:t> </a:t>
            </a:r>
            <a:r>
              <a:rPr lang="en-IN" sz="1600" dirty="0" smtClean="0"/>
              <a:t>It is trustworthy.</a:t>
            </a:r>
          </a:p>
          <a:p>
            <a:r>
              <a:rPr lang="en-IN" sz="1600" dirty="0" smtClean="0"/>
              <a:t/>
            </a:r>
            <a:br>
              <a:rPr lang="en-IN" sz="1600" dirty="0" smtClean="0"/>
            </a:br>
            <a:r>
              <a:rPr lang="en-IN" sz="1600" dirty="0" smtClean="0"/>
              <a:t>3). What does the speaker suggest listeners do?</a:t>
            </a:r>
          </a:p>
          <a:p>
            <a:r>
              <a:rPr lang="en-IN" sz="1600" dirty="0" smtClean="0"/>
              <a:t> Quit their jobs.</a:t>
            </a:r>
          </a:p>
          <a:p>
            <a:r>
              <a:rPr lang="en-IN" sz="1600" dirty="0" smtClean="0"/>
              <a:t> Send an e-mail</a:t>
            </a:r>
          </a:p>
          <a:p>
            <a:r>
              <a:rPr lang="en-IN" sz="1600" b="1" dirty="0" smtClean="0"/>
              <a:t> Make a phone call</a:t>
            </a:r>
          </a:p>
          <a:p>
            <a:r>
              <a:rPr lang="en-IN" sz="1600" dirty="0" smtClean="0"/>
              <a:t> Write a resume</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908720"/>
            <a:ext cx="4918715" cy="4770537"/>
          </a:xfrm>
          <a:prstGeom prst="rect">
            <a:avLst/>
          </a:prstGeom>
          <a:noFill/>
        </p:spPr>
        <p:txBody>
          <a:bodyPr wrap="square" rtlCol="0">
            <a:spAutoFit/>
          </a:bodyPr>
          <a:lstStyle/>
          <a:p>
            <a:r>
              <a:rPr lang="en-IN" sz="1600" dirty="0" smtClean="0"/>
              <a:t>1). What is being advertised?</a:t>
            </a:r>
          </a:p>
          <a:p>
            <a:r>
              <a:rPr lang="en-IN" sz="1600" dirty="0" smtClean="0"/>
              <a:t> A product</a:t>
            </a:r>
          </a:p>
          <a:p>
            <a:r>
              <a:rPr lang="en-IN" sz="1600" dirty="0" smtClean="0"/>
              <a:t> A school</a:t>
            </a:r>
          </a:p>
          <a:p>
            <a:r>
              <a:rPr lang="en-IN" sz="1600" dirty="0" smtClean="0"/>
              <a:t> </a:t>
            </a:r>
            <a:r>
              <a:rPr lang="en-IN" sz="1600" b="1" dirty="0" smtClean="0"/>
              <a:t>A service</a:t>
            </a:r>
          </a:p>
          <a:p>
            <a:r>
              <a:rPr lang="en-IN" sz="1600" dirty="0" smtClean="0"/>
              <a:t> A job</a:t>
            </a:r>
          </a:p>
          <a:p>
            <a:r>
              <a:rPr lang="en-IN" sz="1600" dirty="0" smtClean="0"/>
              <a:t/>
            </a:r>
            <a:br>
              <a:rPr lang="en-IN" sz="1600" dirty="0" smtClean="0"/>
            </a:br>
            <a:r>
              <a:rPr lang="en-IN" sz="1600" dirty="0" smtClean="0"/>
              <a:t>2). What is suggested about careers.com?</a:t>
            </a:r>
          </a:p>
          <a:p>
            <a:r>
              <a:rPr lang="en-IN" sz="1600" dirty="0" smtClean="0"/>
              <a:t> It is new.</a:t>
            </a:r>
          </a:p>
          <a:p>
            <a:r>
              <a:rPr lang="en-IN" sz="1600" dirty="0" smtClean="0"/>
              <a:t> It is inefficient.</a:t>
            </a:r>
          </a:p>
          <a:p>
            <a:r>
              <a:rPr lang="en-IN" sz="1600" dirty="0" smtClean="0"/>
              <a:t> It is cheap.</a:t>
            </a:r>
          </a:p>
          <a:p>
            <a:r>
              <a:rPr lang="en-IN" sz="1600" b="1" dirty="0" smtClean="0"/>
              <a:t> It is trustworthy.</a:t>
            </a:r>
          </a:p>
          <a:p>
            <a:r>
              <a:rPr lang="en-IN" sz="1600" dirty="0" smtClean="0"/>
              <a:t/>
            </a:r>
            <a:br>
              <a:rPr lang="en-IN" sz="1600" dirty="0" smtClean="0"/>
            </a:br>
            <a:r>
              <a:rPr lang="en-IN" sz="1600" dirty="0" smtClean="0"/>
              <a:t>3). What does the speaker suggest listeners do?</a:t>
            </a:r>
          </a:p>
          <a:p>
            <a:r>
              <a:rPr lang="en-IN" sz="1600" dirty="0" smtClean="0"/>
              <a:t> Quit their jobs.</a:t>
            </a:r>
          </a:p>
          <a:p>
            <a:r>
              <a:rPr lang="en-IN" sz="1600" dirty="0" smtClean="0"/>
              <a:t> Send an e-mail</a:t>
            </a:r>
          </a:p>
          <a:p>
            <a:r>
              <a:rPr lang="en-IN" sz="1600" dirty="0" smtClean="0"/>
              <a:t> </a:t>
            </a:r>
            <a:r>
              <a:rPr lang="en-IN" sz="1600" b="1" dirty="0" smtClean="0"/>
              <a:t>Make a phone </a:t>
            </a:r>
            <a:r>
              <a:rPr lang="en-IN" sz="1600" dirty="0" smtClean="0"/>
              <a:t>call</a:t>
            </a:r>
          </a:p>
          <a:p>
            <a:r>
              <a:rPr lang="en-IN" sz="1600" dirty="0" smtClean="0"/>
              <a:t> Write a resume</a:t>
            </a:r>
          </a:p>
          <a:p>
            <a:r>
              <a:rPr lang="en-IN" sz="1600" dirty="0" smtClean="0"/>
              <a:t/>
            </a:r>
            <a:br>
              <a:rPr lang="en-IN" sz="1600" dirty="0" smtClean="0"/>
            </a:br>
            <a:endParaRPr lang="en-IN"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764704"/>
            <a:ext cx="5202828" cy="5509200"/>
          </a:xfrm>
          <a:prstGeom prst="rect">
            <a:avLst/>
          </a:prstGeom>
          <a:noFill/>
        </p:spPr>
        <p:txBody>
          <a:bodyPr wrap="square" rtlCol="0">
            <a:spAutoFit/>
          </a:bodyPr>
          <a:lstStyle/>
          <a:p>
            <a:r>
              <a:rPr lang="en-IN" sz="1600" dirty="0" smtClean="0"/>
              <a:t>1). Where is the introduction most likely taking place?</a:t>
            </a:r>
          </a:p>
          <a:p>
            <a:r>
              <a:rPr lang="en-IN" sz="1600" dirty="0" smtClean="0"/>
              <a:t> At a party</a:t>
            </a:r>
          </a:p>
          <a:p>
            <a:r>
              <a:rPr lang="en-IN" sz="1600" dirty="0" smtClean="0"/>
              <a:t> At a convention</a:t>
            </a:r>
          </a:p>
          <a:p>
            <a:r>
              <a:rPr lang="en-IN" sz="1600" dirty="0" smtClean="0"/>
              <a:t> At a school</a:t>
            </a:r>
          </a:p>
          <a:p>
            <a:r>
              <a:rPr lang="en-IN" sz="1600" dirty="0" smtClean="0"/>
              <a:t> At an office</a:t>
            </a:r>
          </a:p>
          <a:p>
            <a:endParaRPr lang="en-IN" sz="1600" dirty="0" smtClean="0"/>
          </a:p>
          <a:p>
            <a:r>
              <a:rPr lang="en-IN" sz="1600" dirty="0" smtClean="0"/>
              <a:t/>
            </a:r>
            <a:br>
              <a:rPr lang="en-IN" sz="1600" dirty="0" smtClean="0"/>
            </a:br>
            <a:r>
              <a:rPr lang="en-IN" sz="1600" dirty="0" smtClean="0"/>
              <a:t>2). Who is making the introduction?</a:t>
            </a:r>
          </a:p>
          <a:p>
            <a:r>
              <a:rPr lang="en-IN" sz="1600" dirty="0" smtClean="0"/>
              <a:t> Trevor Kline</a:t>
            </a:r>
          </a:p>
          <a:p>
            <a:r>
              <a:rPr lang="en-IN" sz="1600" dirty="0" smtClean="0"/>
              <a:t> Arthur Davis</a:t>
            </a:r>
          </a:p>
          <a:p>
            <a:r>
              <a:rPr lang="en-IN" sz="1600" dirty="0" smtClean="0"/>
              <a:t> Roger Montoya</a:t>
            </a:r>
          </a:p>
          <a:p>
            <a:r>
              <a:rPr lang="en-IN" sz="1600" dirty="0" smtClean="0"/>
              <a:t> Freedom International</a:t>
            </a:r>
          </a:p>
          <a:p>
            <a:r>
              <a:rPr lang="en-IN" sz="1600" dirty="0" smtClean="0"/>
              <a:t/>
            </a:r>
            <a:br>
              <a:rPr lang="en-IN" sz="1600" dirty="0" smtClean="0"/>
            </a:br>
            <a:r>
              <a:rPr lang="en-IN" sz="1600" dirty="0" smtClean="0"/>
              <a:t>3). What will the listeners probably do next?</a:t>
            </a:r>
          </a:p>
          <a:p>
            <a:r>
              <a:rPr lang="en-IN" sz="1600" dirty="0" smtClean="0"/>
              <a:t> Applaud</a:t>
            </a:r>
          </a:p>
          <a:p>
            <a:r>
              <a:rPr lang="en-IN" sz="1600" dirty="0" smtClean="0"/>
              <a:t> Ask questions</a:t>
            </a:r>
          </a:p>
          <a:p>
            <a:r>
              <a:rPr lang="en-IN" sz="1600" dirty="0" smtClean="0"/>
              <a:t> Leave</a:t>
            </a:r>
          </a:p>
          <a:p>
            <a:r>
              <a:rPr lang="en-IN" sz="1600" dirty="0" smtClean="0"/>
              <a:t> Register</a:t>
            </a:r>
          </a:p>
          <a:p>
            <a:r>
              <a:rPr lang="en-IN" sz="1600" dirty="0" smtClean="0"/>
              <a:t/>
            </a:r>
            <a:br>
              <a:rPr lang="en-IN" sz="1600" dirty="0" smtClean="0"/>
            </a:br>
            <a:endParaRPr lang="en-IN" sz="1600" dirty="0" smtClean="0"/>
          </a:p>
          <a:p>
            <a:r>
              <a:rPr lang="en-IN" sz="1600" dirty="0" smtClean="0"/>
              <a:t/>
            </a:r>
            <a:br>
              <a:rPr lang="en-IN" sz="1600" dirty="0" smtClean="0"/>
            </a:br>
            <a:endParaRPr lang="en-IN"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836712"/>
            <a:ext cx="5274836" cy="4555093"/>
          </a:xfrm>
          <a:prstGeom prst="rect">
            <a:avLst/>
          </a:prstGeom>
          <a:noFill/>
        </p:spPr>
        <p:txBody>
          <a:bodyPr wrap="square" rtlCol="0">
            <a:spAutoFit/>
          </a:bodyPr>
          <a:lstStyle/>
          <a:p>
            <a:r>
              <a:rPr lang="en-IN" sz="1600" dirty="0" smtClean="0"/>
              <a:t>1). Where is the introduction most likely taking place?</a:t>
            </a:r>
          </a:p>
          <a:p>
            <a:r>
              <a:rPr lang="en-IN" sz="1600" dirty="0" smtClean="0"/>
              <a:t> At a party</a:t>
            </a:r>
          </a:p>
          <a:p>
            <a:r>
              <a:rPr lang="en-IN" sz="1600" b="1" dirty="0" smtClean="0"/>
              <a:t> At a convention</a:t>
            </a:r>
          </a:p>
          <a:p>
            <a:r>
              <a:rPr lang="en-IN" sz="1600" dirty="0" smtClean="0"/>
              <a:t> At a school</a:t>
            </a:r>
          </a:p>
          <a:p>
            <a:r>
              <a:rPr lang="en-IN" sz="1600" dirty="0" smtClean="0"/>
              <a:t> At an office</a:t>
            </a:r>
          </a:p>
          <a:p>
            <a:r>
              <a:rPr lang="en-IN" sz="1600" dirty="0" smtClean="0"/>
              <a:t/>
            </a:r>
            <a:br>
              <a:rPr lang="en-IN" sz="1600" dirty="0" smtClean="0"/>
            </a:br>
            <a:r>
              <a:rPr lang="en-IN" sz="1600" dirty="0" smtClean="0"/>
              <a:t>2). Who is making the introduction?</a:t>
            </a:r>
          </a:p>
          <a:p>
            <a:r>
              <a:rPr lang="en-IN" sz="1600" dirty="0" smtClean="0"/>
              <a:t> </a:t>
            </a:r>
            <a:r>
              <a:rPr lang="en-IN" sz="1600" b="1" dirty="0" smtClean="0"/>
              <a:t>Trevor Kline</a:t>
            </a:r>
          </a:p>
          <a:p>
            <a:r>
              <a:rPr lang="en-IN" sz="1600" dirty="0" smtClean="0"/>
              <a:t> Arthur Davis</a:t>
            </a:r>
          </a:p>
          <a:p>
            <a:r>
              <a:rPr lang="en-IN" sz="1600" dirty="0" smtClean="0"/>
              <a:t> Roger Montoya</a:t>
            </a:r>
          </a:p>
          <a:p>
            <a:r>
              <a:rPr lang="en-IN" sz="1600" dirty="0" smtClean="0"/>
              <a:t> Freedom International</a:t>
            </a:r>
          </a:p>
          <a:p>
            <a:r>
              <a:rPr lang="en-IN" sz="1600" dirty="0" smtClean="0"/>
              <a:t/>
            </a:r>
            <a:br>
              <a:rPr lang="en-IN" sz="1600" dirty="0" smtClean="0"/>
            </a:br>
            <a:r>
              <a:rPr lang="en-IN" sz="1600" dirty="0" smtClean="0"/>
              <a:t>3). What will the listeners probably do next?</a:t>
            </a:r>
          </a:p>
          <a:p>
            <a:r>
              <a:rPr lang="en-IN" sz="1600" b="1" dirty="0" smtClean="0"/>
              <a:t> Applaud</a:t>
            </a:r>
          </a:p>
          <a:p>
            <a:r>
              <a:rPr lang="en-IN" sz="1600" dirty="0" smtClean="0"/>
              <a:t> Ask questions</a:t>
            </a:r>
          </a:p>
          <a:p>
            <a:r>
              <a:rPr lang="en-IN" sz="1600" dirty="0" smtClean="0"/>
              <a:t> Leave</a:t>
            </a:r>
          </a:p>
          <a:p>
            <a:r>
              <a:rPr lang="en-IN" sz="1600" dirty="0" smtClean="0"/>
              <a:t> Register</a:t>
            </a:r>
          </a:p>
          <a:p>
            <a:endParaRPr lang="en-IN"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908720"/>
            <a:ext cx="4968552" cy="5016758"/>
          </a:xfrm>
          <a:prstGeom prst="rect">
            <a:avLst/>
          </a:prstGeom>
          <a:noFill/>
        </p:spPr>
        <p:txBody>
          <a:bodyPr wrap="square" rtlCol="0">
            <a:spAutoFit/>
          </a:bodyPr>
          <a:lstStyle/>
          <a:p>
            <a:r>
              <a:rPr lang="en-IN" sz="1600" dirty="0" smtClean="0"/>
              <a:t>1). Where is the talk probably taking place?</a:t>
            </a:r>
          </a:p>
          <a:p>
            <a:r>
              <a:rPr lang="en-IN" sz="1600" dirty="0" smtClean="0"/>
              <a:t> In a classroom</a:t>
            </a:r>
          </a:p>
          <a:p>
            <a:r>
              <a:rPr lang="en-IN" sz="1600" dirty="0" smtClean="0"/>
              <a:t> In a lunchroom</a:t>
            </a:r>
          </a:p>
          <a:p>
            <a:r>
              <a:rPr lang="en-IN" sz="1600" dirty="0" smtClean="0"/>
              <a:t> In a boardroom</a:t>
            </a:r>
          </a:p>
          <a:p>
            <a:r>
              <a:rPr lang="en-IN" sz="1600" dirty="0" smtClean="0"/>
              <a:t> In a cubicle</a:t>
            </a:r>
          </a:p>
          <a:p>
            <a:endParaRPr lang="en-IN" sz="1600" dirty="0" smtClean="0"/>
          </a:p>
          <a:p>
            <a:r>
              <a:rPr lang="en-IN" sz="1600" dirty="0" smtClean="0"/>
              <a:t/>
            </a:r>
            <a:br>
              <a:rPr lang="en-IN" sz="1600" dirty="0" smtClean="0"/>
            </a:br>
            <a:r>
              <a:rPr lang="en-IN" sz="1600" dirty="0" smtClean="0"/>
              <a:t>2). Who most likely is the speaker?</a:t>
            </a:r>
          </a:p>
          <a:p>
            <a:r>
              <a:rPr lang="en-IN" sz="1600" dirty="0" smtClean="0"/>
              <a:t> A reporter</a:t>
            </a:r>
          </a:p>
          <a:p>
            <a:r>
              <a:rPr lang="en-IN" sz="1600" dirty="0" smtClean="0"/>
              <a:t> An executive</a:t>
            </a:r>
          </a:p>
          <a:p>
            <a:r>
              <a:rPr lang="en-IN" sz="1600" dirty="0" smtClean="0"/>
              <a:t> A chef</a:t>
            </a:r>
          </a:p>
          <a:p>
            <a:r>
              <a:rPr lang="en-IN" sz="1600" dirty="0" smtClean="0"/>
              <a:t> An engineer</a:t>
            </a:r>
          </a:p>
          <a:p>
            <a:r>
              <a:rPr lang="en-IN" sz="1600" dirty="0" smtClean="0"/>
              <a:t/>
            </a:r>
            <a:br>
              <a:rPr lang="en-IN" sz="1600" dirty="0" smtClean="0"/>
            </a:br>
            <a:r>
              <a:rPr lang="en-IN" sz="1600" dirty="0" smtClean="0"/>
              <a:t>3). What will the listeners probably do next?</a:t>
            </a:r>
          </a:p>
          <a:p>
            <a:r>
              <a:rPr lang="en-IN" sz="1600" dirty="0" smtClean="0"/>
              <a:t> Eat lunch</a:t>
            </a:r>
          </a:p>
          <a:p>
            <a:r>
              <a:rPr lang="en-IN" sz="1600" dirty="0" smtClean="0"/>
              <a:t> Ask questions</a:t>
            </a:r>
          </a:p>
          <a:p>
            <a:r>
              <a:rPr lang="en-IN" sz="1600" dirty="0" smtClean="0"/>
              <a:t> Read the newspaper</a:t>
            </a:r>
          </a:p>
          <a:p>
            <a:r>
              <a:rPr lang="en-IN" sz="1600" dirty="0" smtClean="0"/>
              <a:t> Brainstorm</a:t>
            </a:r>
          </a:p>
          <a:p>
            <a:r>
              <a:rPr lang="en-IN" sz="1600" dirty="0" smtClean="0"/>
              <a:t/>
            </a:r>
            <a:br>
              <a:rPr lang="en-IN" sz="1600" dirty="0" smtClean="0"/>
            </a:br>
            <a:endParaRPr lang="en-IN"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692696"/>
            <a:ext cx="5040560" cy="4278094"/>
          </a:xfrm>
          <a:prstGeom prst="rect">
            <a:avLst/>
          </a:prstGeom>
          <a:noFill/>
        </p:spPr>
        <p:txBody>
          <a:bodyPr wrap="square" rtlCol="0">
            <a:spAutoFit/>
          </a:bodyPr>
          <a:lstStyle/>
          <a:p>
            <a:r>
              <a:rPr lang="en-IN" sz="1600" dirty="0" smtClean="0"/>
              <a:t>1). Where is the talk probably taking place?</a:t>
            </a:r>
          </a:p>
          <a:p>
            <a:r>
              <a:rPr lang="en-IN" sz="1600" dirty="0" smtClean="0"/>
              <a:t> In a classroom</a:t>
            </a:r>
          </a:p>
          <a:p>
            <a:r>
              <a:rPr lang="en-IN" sz="1600" dirty="0" smtClean="0"/>
              <a:t> In a lunchroom</a:t>
            </a:r>
          </a:p>
          <a:p>
            <a:r>
              <a:rPr lang="en-IN" sz="1600" b="1" dirty="0" smtClean="0"/>
              <a:t> In a boardroom</a:t>
            </a:r>
          </a:p>
          <a:p>
            <a:r>
              <a:rPr lang="en-IN" sz="1600" dirty="0" smtClean="0"/>
              <a:t> In a cubicle</a:t>
            </a:r>
          </a:p>
          <a:p>
            <a:r>
              <a:rPr lang="en-IN" sz="1600" dirty="0" smtClean="0"/>
              <a:t/>
            </a:r>
            <a:br>
              <a:rPr lang="en-IN" sz="1600" dirty="0" smtClean="0"/>
            </a:br>
            <a:r>
              <a:rPr lang="en-IN" sz="1600" dirty="0" smtClean="0"/>
              <a:t>2). Who most likely is the speaker?</a:t>
            </a:r>
          </a:p>
          <a:p>
            <a:r>
              <a:rPr lang="en-IN" sz="1600" dirty="0" smtClean="0"/>
              <a:t> A reporter</a:t>
            </a:r>
          </a:p>
          <a:p>
            <a:r>
              <a:rPr lang="en-IN" sz="1600" b="1" dirty="0" smtClean="0"/>
              <a:t> An executive</a:t>
            </a:r>
          </a:p>
          <a:p>
            <a:r>
              <a:rPr lang="en-IN" sz="1600" dirty="0" smtClean="0"/>
              <a:t> A chef</a:t>
            </a:r>
          </a:p>
          <a:p>
            <a:r>
              <a:rPr lang="en-IN" sz="1600" dirty="0" smtClean="0"/>
              <a:t> An engineer</a:t>
            </a:r>
          </a:p>
          <a:p>
            <a:r>
              <a:rPr lang="en-IN" sz="1600" dirty="0" smtClean="0"/>
              <a:t/>
            </a:r>
            <a:br>
              <a:rPr lang="en-IN" sz="1600" dirty="0" smtClean="0"/>
            </a:br>
            <a:r>
              <a:rPr lang="en-IN" sz="1600" dirty="0" smtClean="0"/>
              <a:t>3). What will the listeners probably do next?</a:t>
            </a:r>
          </a:p>
          <a:p>
            <a:r>
              <a:rPr lang="en-IN" sz="1600" dirty="0" smtClean="0"/>
              <a:t> Eat lunch</a:t>
            </a:r>
          </a:p>
          <a:p>
            <a:r>
              <a:rPr lang="en-IN" sz="1600" dirty="0" smtClean="0"/>
              <a:t> Ask questions</a:t>
            </a:r>
          </a:p>
          <a:p>
            <a:r>
              <a:rPr lang="en-IN" sz="1600" dirty="0" smtClean="0"/>
              <a:t> Read the newspaper</a:t>
            </a:r>
          </a:p>
          <a:p>
            <a:r>
              <a:rPr lang="en-IN" sz="1600" b="1" dirty="0" smtClean="0"/>
              <a:t> Brainstorm</a:t>
            </a:r>
            <a:endParaRPr lang="en-IN" sz="16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908720"/>
            <a:ext cx="4869403" cy="4801314"/>
          </a:xfrm>
          <a:prstGeom prst="rect">
            <a:avLst/>
          </a:prstGeom>
          <a:noFill/>
        </p:spPr>
        <p:txBody>
          <a:bodyPr wrap="square" rtlCol="0">
            <a:spAutoFit/>
          </a:bodyPr>
          <a:lstStyle/>
          <a:p>
            <a:r>
              <a:rPr lang="en-IN" dirty="0" smtClean="0"/>
              <a:t>1</a:t>
            </a:r>
            <a:r>
              <a:rPr lang="en-IN" sz="1600" dirty="0" smtClean="0"/>
              <a:t>). Where is this report probably being broadcast?</a:t>
            </a:r>
          </a:p>
          <a:p>
            <a:r>
              <a:rPr lang="en-IN" sz="1600" dirty="0" smtClean="0"/>
              <a:t> On TV</a:t>
            </a:r>
          </a:p>
          <a:p>
            <a:r>
              <a:rPr lang="en-IN" sz="1600" dirty="0" smtClean="0"/>
              <a:t> On I-pod</a:t>
            </a:r>
          </a:p>
          <a:p>
            <a:r>
              <a:rPr lang="en-IN" sz="1600" dirty="0" smtClean="0"/>
              <a:t> On radio</a:t>
            </a:r>
          </a:p>
          <a:p>
            <a:r>
              <a:rPr lang="en-IN" sz="1600" dirty="0" smtClean="0"/>
              <a:t> On the Internet</a:t>
            </a:r>
          </a:p>
          <a:p>
            <a:endParaRPr lang="en-IN" sz="1600" dirty="0" smtClean="0"/>
          </a:p>
          <a:p>
            <a:r>
              <a:rPr lang="en-IN" sz="1600" dirty="0" smtClean="0"/>
              <a:t/>
            </a:r>
            <a:br>
              <a:rPr lang="en-IN" sz="1600" dirty="0" smtClean="0"/>
            </a:br>
            <a:r>
              <a:rPr lang="en-IN" sz="1600" dirty="0" smtClean="0"/>
              <a:t>2). What is the main purpose of the report?</a:t>
            </a:r>
          </a:p>
          <a:p>
            <a:r>
              <a:rPr lang="en-IN" sz="1600" dirty="0" smtClean="0"/>
              <a:t> To update news</a:t>
            </a:r>
          </a:p>
          <a:p>
            <a:r>
              <a:rPr lang="en-IN" sz="1600" dirty="0" smtClean="0"/>
              <a:t> To update traffic</a:t>
            </a:r>
          </a:p>
          <a:p>
            <a:r>
              <a:rPr lang="en-IN" sz="1600" dirty="0" smtClean="0"/>
              <a:t> To forecast weather</a:t>
            </a:r>
          </a:p>
          <a:p>
            <a:r>
              <a:rPr lang="en-IN" sz="1600" dirty="0" smtClean="0"/>
              <a:t> To report an emergency</a:t>
            </a:r>
          </a:p>
          <a:p>
            <a:r>
              <a:rPr lang="en-IN" sz="1600" dirty="0" smtClean="0"/>
              <a:t/>
            </a:r>
            <a:br>
              <a:rPr lang="en-IN" sz="1600" dirty="0" smtClean="0"/>
            </a:br>
            <a:r>
              <a:rPr lang="en-IN" sz="1600" dirty="0" smtClean="0"/>
              <a:t>3). What will happen on the weekend?</a:t>
            </a:r>
          </a:p>
          <a:p>
            <a:r>
              <a:rPr lang="en-IN" sz="1600" dirty="0" smtClean="0"/>
              <a:t> It will rain very hard.</a:t>
            </a:r>
          </a:p>
          <a:p>
            <a:r>
              <a:rPr lang="en-IN" sz="1600" dirty="0" smtClean="0"/>
              <a:t> It will start to clear up.</a:t>
            </a:r>
          </a:p>
          <a:p>
            <a:r>
              <a:rPr lang="en-IN" sz="1600" dirty="0" smtClean="0"/>
              <a:t> There will be a tornado.</a:t>
            </a:r>
          </a:p>
          <a:p>
            <a:r>
              <a:rPr lang="en-IN" sz="1600" dirty="0" smtClean="0"/>
              <a:t> It will be sunny and clear.</a:t>
            </a:r>
          </a:p>
          <a:p>
            <a:endParaRPr lang="en-IN"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764704"/>
            <a:ext cx="4725387" cy="4555093"/>
          </a:xfrm>
          <a:prstGeom prst="rect">
            <a:avLst/>
          </a:prstGeom>
          <a:noFill/>
        </p:spPr>
        <p:txBody>
          <a:bodyPr wrap="square" rtlCol="0">
            <a:spAutoFit/>
          </a:bodyPr>
          <a:lstStyle/>
          <a:p>
            <a:r>
              <a:rPr lang="en-IN" sz="1600" dirty="0" smtClean="0"/>
              <a:t>1). Where is this report probably being broadcast?</a:t>
            </a:r>
          </a:p>
          <a:p>
            <a:r>
              <a:rPr lang="en-IN" sz="1600" dirty="0" smtClean="0"/>
              <a:t> </a:t>
            </a:r>
            <a:r>
              <a:rPr lang="en-IN" sz="1600" b="1" dirty="0" smtClean="0"/>
              <a:t>On TV</a:t>
            </a:r>
          </a:p>
          <a:p>
            <a:r>
              <a:rPr lang="en-IN" sz="1600" dirty="0" smtClean="0"/>
              <a:t> On I-pod</a:t>
            </a:r>
          </a:p>
          <a:p>
            <a:r>
              <a:rPr lang="en-IN" sz="1600" dirty="0" smtClean="0"/>
              <a:t> On radio</a:t>
            </a:r>
          </a:p>
          <a:p>
            <a:r>
              <a:rPr lang="en-IN" sz="1600" dirty="0" smtClean="0"/>
              <a:t> On the Internet</a:t>
            </a:r>
          </a:p>
          <a:p>
            <a:r>
              <a:rPr lang="en-IN" sz="1600" dirty="0" smtClean="0"/>
              <a:t/>
            </a:r>
            <a:br>
              <a:rPr lang="en-IN" sz="1600" dirty="0" smtClean="0"/>
            </a:br>
            <a:r>
              <a:rPr lang="en-IN" sz="1600" dirty="0" smtClean="0"/>
              <a:t>2). What is the main purpose of the report?</a:t>
            </a:r>
          </a:p>
          <a:p>
            <a:r>
              <a:rPr lang="en-IN" sz="1600" dirty="0" smtClean="0"/>
              <a:t> To update news</a:t>
            </a:r>
          </a:p>
          <a:p>
            <a:r>
              <a:rPr lang="en-IN" sz="1600" dirty="0" smtClean="0"/>
              <a:t> To update traffic</a:t>
            </a:r>
          </a:p>
          <a:p>
            <a:r>
              <a:rPr lang="en-IN" sz="1600" dirty="0" smtClean="0"/>
              <a:t> </a:t>
            </a:r>
            <a:r>
              <a:rPr lang="en-IN" sz="1600" b="1" dirty="0" smtClean="0"/>
              <a:t>To forecast weather</a:t>
            </a:r>
          </a:p>
          <a:p>
            <a:r>
              <a:rPr lang="en-IN" sz="1600" dirty="0" smtClean="0"/>
              <a:t> To report an emergency</a:t>
            </a:r>
          </a:p>
          <a:p>
            <a:r>
              <a:rPr lang="en-IN" sz="1600" dirty="0" smtClean="0"/>
              <a:t/>
            </a:r>
            <a:br>
              <a:rPr lang="en-IN" sz="1600" dirty="0" smtClean="0"/>
            </a:br>
            <a:r>
              <a:rPr lang="en-IN" sz="1600" dirty="0" smtClean="0"/>
              <a:t>3). What will happen on the weekend?</a:t>
            </a:r>
          </a:p>
          <a:p>
            <a:r>
              <a:rPr lang="en-IN" sz="1600" dirty="0" smtClean="0"/>
              <a:t> It will rain very hard.</a:t>
            </a:r>
          </a:p>
          <a:p>
            <a:r>
              <a:rPr lang="en-IN" sz="1600" dirty="0" smtClean="0"/>
              <a:t> </a:t>
            </a:r>
            <a:r>
              <a:rPr lang="en-IN" sz="1600" b="1" dirty="0" smtClean="0"/>
              <a:t>It will start to clear up.</a:t>
            </a:r>
          </a:p>
          <a:p>
            <a:r>
              <a:rPr lang="en-IN" sz="1600" dirty="0" smtClean="0"/>
              <a:t> There will be a tornado.</a:t>
            </a:r>
          </a:p>
          <a:p>
            <a:r>
              <a:rPr lang="en-IN" sz="1600" dirty="0" smtClean="0"/>
              <a:t> It will be sunny and clear.</a:t>
            </a:r>
          </a:p>
          <a:p>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836712"/>
            <a:ext cx="5348828" cy="4801314"/>
          </a:xfrm>
          <a:prstGeom prst="rect">
            <a:avLst/>
          </a:prstGeom>
          <a:noFill/>
        </p:spPr>
        <p:txBody>
          <a:bodyPr wrap="square" rtlCol="0">
            <a:spAutoFit/>
          </a:bodyPr>
          <a:lstStyle/>
          <a:p>
            <a:r>
              <a:rPr lang="en-IN" sz="1600" dirty="0" smtClean="0"/>
              <a:t>1). What is the main purpose of the message?</a:t>
            </a:r>
          </a:p>
          <a:p>
            <a:r>
              <a:rPr lang="en-IN" sz="1600" dirty="0" smtClean="0"/>
              <a:t> To remind of an appointment</a:t>
            </a:r>
          </a:p>
          <a:p>
            <a:r>
              <a:rPr lang="en-IN" sz="1600" dirty="0" smtClean="0"/>
              <a:t> To solicit charity</a:t>
            </a:r>
          </a:p>
          <a:p>
            <a:r>
              <a:rPr lang="en-IN" sz="1600" dirty="0" smtClean="0"/>
              <a:t> To sell a service</a:t>
            </a:r>
          </a:p>
          <a:p>
            <a:r>
              <a:rPr lang="en-IN" sz="1600" dirty="0" smtClean="0"/>
              <a:t> To promote a business</a:t>
            </a:r>
          </a:p>
          <a:p>
            <a:endParaRPr lang="en-IN" sz="1600" dirty="0" smtClean="0"/>
          </a:p>
          <a:p>
            <a:r>
              <a:rPr lang="en-IN" sz="1600" dirty="0" smtClean="0"/>
              <a:t/>
            </a:r>
            <a:br>
              <a:rPr lang="en-IN" sz="1600" dirty="0" smtClean="0"/>
            </a:br>
            <a:r>
              <a:rPr lang="en-IN" sz="1600" dirty="0" smtClean="0"/>
              <a:t>2). When is a truck scheduled to come?</a:t>
            </a:r>
          </a:p>
          <a:p>
            <a:r>
              <a:rPr lang="en-IN" sz="1600" dirty="0" smtClean="0"/>
              <a:t> Between 8 a.m. and 5 p.m.</a:t>
            </a:r>
          </a:p>
          <a:p>
            <a:r>
              <a:rPr lang="en-IN" sz="1600" dirty="0" smtClean="0"/>
              <a:t> Before 7 in the morning</a:t>
            </a:r>
          </a:p>
          <a:p>
            <a:r>
              <a:rPr lang="en-IN" sz="1600" dirty="0" smtClean="0"/>
              <a:t> On the 30th</a:t>
            </a:r>
          </a:p>
          <a:p>
            <a:r>
              <a:rPr lang="en-IN" sz="1600" dirty="0" smtClean="0"/>
              <a:t> On the 13th</a:t>
            </a:r>
          </a:p>
          <a:p>
            <a:r>
              <a:rPr lang="en-IN" sz="1600" dirty="0" smtClean="0"/>
              <a:t/>
            </a:r>
            <a:br>
              <a:rPr lang="en-IN" sz="1600" dirty="0" smtClean="0"/>
            </a:br>
            <a:r>
              <a:rPr lang="en-IN" sz="1600" dirty="0" smtClean="0"/>
              <a:t>3). What should the listeners do if they have questions?</a:t>
            </a:r>
          </a:p>
          <a:p>
            <a:r>
              <a:rPr lang="en-IN" sz="1600" dirty="0" smtClean="0"/>
              <a:t> Leave a note with their donations</a:t>
            </a:r>
          </a:p>
          <a:p>
            <a:r>
              <a:rPr lang="en-IN" sz="1600" dirty="0" smtClean="0"/>
              <a:t> Check a website</a:t>
            </a:r>
          </a:p>
          <a:p>
            <a:r>
              <a:rPr lang="en-IN" sz="1600" dirty="0" smtClean="0"/>
              <a:t> Make a telephone call</a:t>
            </a:r>
          </a:p>
          <a:p>
            <a:r>
              <a:rPr lang="en-IN" sz="1600" dirty="0" smtClean="0"/>
              <a:t> Send an e-mail</a:t>
            </a:r>
          </a:p>
          <a:p>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836712"/>
            <a:ext cx="5492844" cy="4524315"/>
          </a:xfrm>
          <a:prstGeom prst="rect">
            <a:avLst/>
          </a:prstGeom>
          <a:noFill/>
        </p:spPr>
        <p:txBody>
          <a:bodyPr wrap="square" rtlCol="0">
            <a:spAutoFit/>
          </a:bodyPr>
          <a:lstStyle/>
          <a:p>
            <a:r>
              <a:rPr lang="en-IN" sz="1600" dirty="0" smtClean="0"/>
              <a:t>1). What is the main purpose of the message?</a:t>
            </a:r>
          </a:p>
          <a:p>
            <a:r>
              <a:rPr lang="en-IN" sz="1600" dirty="0" smtClean="0"/>
              <a:t> To remind of an appointment</a:t>
            </a:r>
          </a:p>
          <a:p>
            <a:r>
              <a:rPr lang="en-IN" sz="1600" b="1" dirty="0" smtClean="0"/>
              <a:t> To solicit charity</a:t>
            </a:r>
          </a:p>
          <a:p>
            <a:r>
              <a:rPr lang="en-IN" sz="1600" dirty="0" smtClean="0"/>
              <a:t> To sell a service</a:t>
            </a:r>
          </a:p>
          <a:p>
            <a:r>
              <a:rPr lang="en-IN" sz="1600" dirty="0" smtClean="0"/>
              <a:t> To promote a business</a:t>
            </a:r>
          </a:p>
          <a:p>
            <a:r>
              <a:rPr lang="en-IN" sz="1600" dirty="0" smtClean="0"/>
              <a:t/>
            </a:r>
            <a:br>
              <a:rPr lang="en-IN" sz="1600" dirty="0" smtClean="0"/>
            </a:br>
            <a:r>
              <a:rPr lang="en-IN" sz="1600" dirty="0" smtClean="0"/>
              <a:t>2). When is a truck scheduled to come?</a:t>
            </a:r>
          </a:p>
          <a:p>
            <a:r>
              <a:rPr lang="en-IN" sz="1600" dirty="0" smtClean="0"/>
              <a:t> Between 8 a.m. and 5 p.m.</a:t>
            </a:r>
          </a:p>
          <a:p>
            <a:r>
              <a:rPr lang="en-IN" sz="1600" dirty="0" smtClean="0"/>
              <a:t> Before 7 in the morning</a:t>
            </a:r>
          </a:p>
          <a:p>
            <a:r>
              <a:rPr lang="en-IN" sz="1600" dirty="0" smtClean="0"/>
              <a:t> On the 30th</a:t>
            </a:r>
          </a:p>
          <a:p>
            <a:r>
              <a:rPr lang="en-IN" sz="1600" b="1" dirty="0" smtClean="0"/>
              <a:t> On the 13th</a:t>
            </a:r>
          </a:p>
          <a:p>
            <a:r>
              <a:rPr lang="en-IN" sz="1600" dirty="0" smtClean="0"/>
              <a:t/>
            </a:r>
            <a:br>
              <a:rPr lang="en-IN" sz="1600" dirty="0" smtClean="0"/>
            </a:br>
            <a:r>
              <a:rPr lang="en-IN" sz="1600" dirty="0" smtClean="0"/>
              <a:t>3). What should the listeners do if they have questions?</a:t>
            </a:r>
          </a:p>
          <a:p>
            <a:r>
              <a:rPr lang="en-IN" sz="1600" dirty="0" smtClean="0"/>
              <a:t> Leave a note with their donations</a:t>
            </a:r>
          </a:p>
          <a:p>
            <a:r>
              <a:rPr lang="en-IN" sz="1600" dirty="0" smtClean="0"/>
              <a:t> Check a website</a:t>
            </a:r>
          </a:p>
          <a:p>
            <a:r>
              <a:rPr lang="en-IN" sz="1600" dirty="0" smtClean="0"/>
              <a:t> </a:t>
            </a:r>
            <a:r>
              <a:rPr lang="en-IN" sz="1600" b="1" dirty="0" smtClean="0"/>
              <a:t>Make a telephone call</a:t>
            </a:r>
          </a:p>
          <a:p>
            <a:r>
              <a:rPr lang="en-IN" sz="1600" dirty="0" smtClean="0"/>
              <a:t> Send an e-mail</a:t>
            </a:r>
          </a:p>
          <a:p>
            <a:endParaRPr lang="en-IN"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836712"/>
            <a:ext cx="5195907" cy="5078313"/>
          </a:xfrm>
          <a:prstGeom prst="rect">
            <a:avLst/>
          </a:prstGeom>
          <a:noFill/>
        </p:spPr>
        <p:txBody>
          <a:bodyPr wrap="square" rtlCol="0">
            <a:spAutoFit/>
          </a:bodyPr>
          <a:lstStyle/>
          <a:p>
            <a:r>
              <a:rPr lang="en-IN" sz="1600" dirty="0" smtClean="0"/>
              <a:t>1). Who is the intended audience?</a:t>
            </a:r>
          </a:p>
          <a:p>
            <a:r>
              <a:rPr lang="en-IN" sz="1600" dirty="0" smtClean="0"/>
              <a:t> Business people</a:t>
            </a:r>
          </a:p>
          <a:p>
            <a:r>
              <a:rPr lang="en-IN" sz="1600" dirty="0" smtClean="0"/>
              <a:t> High school students</a:t>
            </a:r>
          </a:p>
          <a:p>
            <a:r>
              <a:rPr lang="en-IN" sz="1600" dirty="0" smtClean="0"/>
              <a:t> College seniors</a:t>
            </a:r>
          </a:p>
          <a:p>
            <a:r>
              <a:rPr lang="en-IN" sz="1600" dirty="0" smtClean="0"/>
              <a:t> University professors</a:t>
            </a:r>
          </a:p>
          <a:p>
            <a:endParaRPr lang="en-IN" sz="1600" dirty="0" smtClean="0"/>
          </a:p>
          <a:p>
            <a:r>
              <a:rPr lang="en-IN" sz="1600" dirty="0" smtClean="0"/>
              <a:t/>
            </a:r>
            <a:br>
              <a:rPr lang="en-IN" sz="1600" dirty="0" smtClean="0"/>
            </a:br>
            <a:r>
              <a:rPr lang="en-IN" sz="1600" dirty="0" smtClean="0"/>
              <a:t>2). Where would this speech most likely be heard?</a:t>
            </a:r>
          </a:p>
          <a:p>
            <a:r>
              <a:rPr lang="en-IN" sz="1600" dirty="0" smtClean="0"/>
              <a:t> At a commencement</a:t>
            </a:r>
          </a:p>
          <a:p>
            <a:r>
              <a:rPr lang="en-IN" sz="1600" dirty="0" smtClean="0"/>
              <a:t> At a board meeting</a:t>
            </a:r>
          </a:p>
          <a:p>
            <a:r>
              <a:rPr lang="en-IN" sz="1600" dirty="0" smtClean="0"/>
              <a:t> In a classroom</a:t>
            </a:r>
          </a:p>
          <a:p>
            <a:r>
              <a:rPr lang="en-IN" sz="1600" dirty="0" smtClean="0"/>
              <a:t> At a convention</a:t>
            </a:r>
          </a:p>
          <a:p>
            <a:r>
              <a:rPr lang="en-IN" sz="1600" dirty="0" smtClean="0"/>
              <a:t/>
            </a:r>
            <a:br>
              <a:rPr lang="en-IN" sz="1600" dirty="0" smtClean="0"/>
            </a:br>
            <a:r>
              <a:rPr lang="en-IN" sz="1600" dirty="0" smtClean="0"/>
              <a:t>3). What does the speaker suggest listeners do?</a:t>
            </a:r>
          </a:p>
          <a:p>
            <a:r>
              <a:rPr lang="en-IN" sz="1600" dirty="0" smtClean="0"/>
              <a:t> Get a job</a:t>
            </a:r>
          </a:p>
          <a:p>
            <a:r>
              <a:rPr lang="en-IN" sz="1600" dirty="0" smtClean="0"/>
              <a:t> Persevere</a:t>
            </a:r>
          </a:p>
          <a:p>
            <a:r>
              <a:rPr lang="en-IN" sz="1600" dirty="0" smtClean="0"/>
              <a:t> Make a difference</a:t>
            </a:r>
          </a:p>
          <a:p>
            <a:r>
              <a:rPr lang="en-IN" sz="1600" dirty="0" smtClean="0"/>
              <a:t> Go to college</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3648" y="908720"/>
            <a:ext cx="4896544" cy="4770537"/>
          </a:xfrm>
          <a:prstGeom prst="rect">
            <a:avLst/>
          </a:prstGeom>
          <a:noFill/>
        </p:spPr>
        <p:txBody>
          <a:bodyPr wrap="square" rtlCol="0">
            <a:spAutoFit/>
          </a:bodyPr>
          <a:lstStyle/>
          <a:p>
            <a:r>
              <a:rPr lang="en-IN" sz="1600" dirty="0" smtClean="0"/>
              <a:t>1). What is being advertised?</a:t>
            </a:r>
          </a:p>
          <a:p>
            <a:r>
              <a:rPr lang="en-IN" sz="1600" dirty="0" smtClean="0"/>
              <a:t> Pat O'Donnell</a:t>
            </a:r>
          </a:p>
          <a:p>
            <a:r>
              <a:rPr lang="en-IN" sz="1600" dirty="0" smtClean="0"/>
              <a:t> A free sample</a:t>
            </a:r>
          </a:p>
          <a:p>
            <a:r>
              <a:rPr lang="en-IN" sz="1600" dirty="0" smtClean="0"/>
              <a:t> Pills</a:t>
            </a:r>
          </a:p>
          <a:p>
            <a:r>
              <a:rPr lang="en-IN" sz="1600" dirty="0" smtClean="0"/>
              <a:t> A sleep aid</a:t>
            </a:r>
          </a:p>
          <a:p>
            <a:endParaRPr lang="en-IN" sz="1600" dirty="0" smtClean="0"/>
          </a:p>
          <a:p>
            <a:r>
              <a:rPr lang="en-IN" sz="1600" dirty="0" smtClean="0"/>
              <a:t/>
            </a:r>
            <a:br>
              <a:rPr lang="en-IN" sz="1600" dirty="0" smtClean="0"/>
            </a:br>
            <a:r>
              <a:rPr lang="en-IN" sz="1600" dirty="0" smtClean="0"/>
              <a:t>2). What does the speaker suggest?</a:t>
            </a:r>
          </a:p>
          <a:p>
            <a:r>
              <a:rPr lang="en-IN" sz="1600" dirty="0" smtClean="0"/>
              <a:t> Trying a new medication</a:t>
            </a:r>
          </a:p>
          <a:p>
            <a:r>
              <a:rPr lang="en-IN" sz="1600" dirty="0" smtClean="0"/>
              <a:t> Drinking tea</a:t>
            </a:r>
          </a:p>
          <a:p>
            <a:r>
              <a:rPr lang="en-IN" sz="1600" dirty="0" smtClean="0"/>
              <a:t> Counting sheep</a:t>
            </a:r>
          </a:p>
          <a:p>
            <a:r>
              <a:rPr lang="en-IN" sz="1600" dirty="0" smtClean="0"/>
              <a:t> Drinking water</a:t>
            </a:r>
          </a:p>
          <a:p>
            <a:r>
              <a:rPr lang="en-IN" sz="1600" dirty="0" smtClean="0"/>
              <a:t/>
            </a:r>
            <a:br>
              <a:rPr lang="en-IN" sz="1600" dirty="0" smtClean="0"/>
            </a:br>
            <a:r>
              <a:rPr lang="en-IN" sz="1600" dirty="0" smtClean="0"/>
              <a:t>3). What should listeners do?</a:t>
            </a:r>
          </a:p>
          <a:p>
            <a:r>
              <a:rPr lang="en-IN" sz="1600" dirty="0" smtClean="0"/>
              <a:t> Contact Pat O'Donnell</a:t>
            </a:r>
          </a:p>
          <a:p>
            <a:r>
              <a:rPr lang="en-IN" sz="1600" dirty="0" smtClean="0"/>
              <a:t> Dial a phone number</a:t>
            </a:r>
          </a:p>
          <a:p>
            <a:r>
              <a:rPr lang="en-IN" sz="1600" dirty="0" smtClean="0"/>
              <a:t> Go to a drug store</a:t>
            </a:r>
          </a:p>
          <a:p>
            <a:r>
              <a:rPr lang="en-IN" sz="1600" dirty="0" smtClean="0"/>
              <a:t> Buy a sample</a:t>
            </a:r>
          </a:p>
          <a:p>
            <a:endParaRPr lang="en-IN"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908720"/>
            <a:ext cx="5904656" cy="4555093"/>
          </a:xfrm>
          <a:prstGeom prst="rect">
            <a:avLst/>
          </a:prstGeom>
          <a:noFill/>
        </p:spPr>
        <p:txBody>
          <a:bodyPr wrap="square" rtlCol="0">
            <a:spAutoFit/>
          </a:bodyPr>
          <a:lstStyle/>
          <a:p>
            <a:r>
              <a:rPr lang="en-IN" dirty="0" smtClean="0"/>
              <a:t>1</a:t>
            </a:r>
            <a:r>
              <a:rPr lang="en-IN" sz="1600" dirty="0" smtClean="0"/>
              <a:t>). What is being advertised?</a:t>
            </a:r>
          </a:p>
          <a:p>
            <a:r>
              <a:rPr lang="en-IN" sz="1600" dirty="0" smtClean="0"/>
              <a:t> Pat O'Donnell</a:t>
            </a:r>
          </a:p>
          <a:p>
            <a:r>
              <a:rPr lang="en-IN" sz="1600" dirty="0" smtClean="0"/>
              <a:t> A free sample</a:t>
            </a:r>
          </a:p>
          <a:p>
            <a:r>
              <a:rPr lang="en-IN" sz="1600" dirty="0" smtClean="0"/>
              <a:t> Pills</a:t>
            </a:r>
          </a:p>
          <a:p>
            <a:r>
              <a:rPr lang="en-IN" sz="1600" b="1" dirty="0" smtClean="0"/>
              <a:t> A sleep aid</a:t>
            </a:r>
          </a:p>
          <a:p>
            <a:r>
              <a:rPr lang="en-IN" sz="1600" dirty="0" smtClean="0"/>
              <a:t/>
            </a:r>
            <a:br>
              <a:rPr lang="en-IN" sz="1600" dirty="0" smtClean="0"/>
            </a:br>
            <a:r>
              <a:rPr lang="en-IN" sz="1600" dirty="0" smtClean="0"/>
              <a:t>2). What does the speaker suggest?</a:t>
            </a:r>
          </a:p>
          <a:p>
            <a:r>
              <a:rPr lang="en-IN" sz="1600" b="1" dirty="0" smtClean="0"/>
              <a:t> Trying a new medication</a:t>
            </a:r>
          </a:p>
          <a:p>
            <a:r>
              <a:rPr lang="en-IN" sz="1600" dirty="0" smtClean="0"/>
              <a:t> Drinking tea</a:t>
            </a:r>
          </a:p>
          <a:p>
            <a:r>
              <a:rPr lang="en-IN" sz="1600" dirty="0" smtClean="0"/>
              <a:t> Counting sheep</a:t>
            </a:r>
          </a:p>
          <a:p>
            <a:r>
              <a:rPr lang="en-IN" sz="1600" dirty="0" smtClean="0"/>
              <a:t> Drinking water</a:t>
            </a:r>
          </a:p>
          <a:p>
            <a:r>
              <a:rPr lang="en-IN" sz="1600" dirty="0" smtClean="0"/>
              <a:t/>
            </a:r>
            <a:br>
              <a:rPr lang="en-IN" sz="1600" dirty="0" smtClean="0"/>
            </a:br>
            <a:r>
              <a:rPr lang="en-IN" sz="1600" dirty="0" smtClean="0"/>
              <a:t>3). What should listeners do?</a:t>
            </a:r>
          </a:p>
          <a:p>
            <a:r>
              <a:rPr lang="en-IN" sz="1600" dirty="0" smtClean="0"/>
              <a:t> Contact Pat O'Donnell</a:t>
            </a:r>
          </a:p>
          <a:p>
            <a:r>
              <a:rPr lang="en-IN" sz="1600" b="1" dirty="0" smtClean="0"/>
              <a:t> Dial a phone number</a:t>
            </a:r>
          </a:p>
          <a:p>
            <a:r>
              <a:rPr lang="en-IN" sz="1600" dirty="0" smtClean="0"/>
              <a:t> Go to a drug store</a:t>
            </a:r>
          </a:p>
          <a:p>
            <a:r>
              <a:rPr lang="en-IN" sz="1600" dirty="0" smtClean="0"/>
              <a:t> Buy a sample</a:t>
            </a:r>
          </a:p>
          <a:p>
            <a:endParaRPr lang="en-IN"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85720" y="857233"/>
            <a:ext cx="8501122" cy="2031325"/>
          </a:xfrm>
          <a:prstGeom prst="rect">
            <a:avLst/>
          </a:prstGeom>
          <a:noFill/>
        </p:spPr>
        <p:txBody>
          <a:bodyPr wrap="square" rtlCol="0">
            <a:spAutoFit/>
          </a:bodyPr>
          <a:lstStyle/>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a:p>
        </p:txBody>
      </p:sp>
      <p:sp>
        <p:nvSpPr>
          <p:cNvPr id="3" name="TextBox 2"/>
          <p:cNvSpPr txBox="1"/>
          <p:nvPr/>
        </p:nvSpPr>
        <p:spPr>
          <a:xfrm>
            <a:off x="1043608" y="836712"/>
            <a:ext cx="5051891" cy="4585871"/>
          </a:xfrm>
          <a:prstGeom prst="rect">
            <a:avLst/>
          </a:prstGeom>
          <a:noFill/>
        </p:spPr>
        <p:txBody>
          <a:bodyPr wrap="square" rtlCol="0">
            <a:spAutoFit/>
          </a:bodyPr>
          <a:lstStyle/>
          <a:p>
            <a:r>
              <a:rPr lang="en-IN" sz="1600" dirty="0" smtClean="0"/>
              <a:t>1). Who is the intended audience?</a:t>
            </a:r>
          </a:p>
          <a:p>
            <a:r>
              <a:rPr lang="en-IN" sz="1600" dirty="0" smtClean="0"/>
              <a:t> Business people</a:t>
            </a:r>
          </a:p>
          <a:p>
            <a:r>
              <a:rPr lang="en-IN" sz="1600" dirty="0" smtClean="0"/>
              <a:t> High school students</a:t>
            </a:r>
          </a:p>
          <a:p>
            <a:r>
              <a:rPr lang="en-IN" sz="1600" dirty="0" smtClean="0"/>
              <a:t> </a:t>
            </a:r>
            <a:r>
              <a:rPr lang="en-IN" sz="1600" b="1" dirty="0" smtClean="0"/>
              <a:t>College seniors</a:t>
            </a:r>
          </a:p>
          <a:p>
            <a:r>
              <a:rPr lang="en-IN" sz="1600" dirty="0" smtClean="0"/>
              <a:t> University professors</a:t>
            </a:r>
          </a:p>
          <a:p>
            <a:r>
              <a:rPr lang="en-IN" sz="1600" dirty="0" smtClean="0"/>
              <a:t/>
            </a:r>
            <a:br>
              <a:rPr lang="en-IN" sz="1600" dirty="0" smtClean="0"/>
            </a:br>
            <a:r>
              <a:rPr lang="en-IN" sz="1600" dirty="0" smtClean="0"/>
              <a:t>2). Where would this speech most likely be heard?</a:t>
            </a:r>
          </a:p>
          <a:p>
            <a:r>
              <a:rPr lang="en-IN" sz="1600" dirty="0" smtClean="0"/>
              <a:t> </a:t>
            </a:r>
            <a:r>
              <a:rPr lang="en-IN" sz="1600" b="1" dirty="0" smtClean="0"/>
              <a:t>At a commencement</a:t>
            </a:r>
          </a:p>
          <a:p>
            <a:r>
              <a:rPr lang="en-IN" sz="1600" dirty="0" smtClean="0"/>
              <a:t> At a board meeting</a:t>
            </a:r>
          </a:p>
          <a:p>
            <a:r>
              <a:rPr lang="en-IN" sz="1600" dirty="0" smtClean="0"/>
              <a:t> In a classroom</a:t>
            </a:r>
          </a:p>
          <a:p>
            <a:r>
              <a:rPr lang="en-IN" sz="1600" dirty="0" smtClean="0"/>
              <a:t> At a convention</a:t>
            </a:r>
          </a:p>
          <a:p>
            <a:r>
              <a:rPr lang="en-IN" sz="1600" dirty="0" smtClean="0"/>
              <a:t/>
            </a:r>
            <a:br>
              <a:rPr lang="en-IN" sz="1600" dirty="0" smtClean="0"/>
            </a:br>
            <a:r>
              <a:rPr lang="en-IN" sz="1600" dirty="0" smtClean="0"/>
              <a:t>3). What does the speaker suggest listeners do?</a:t>
            </a:r>
          </a:p>
          <a:p>
            <a:r>
              <a:rPr lang="en-IN" sz="1600" dirty="0" smtClean="0"/>
              <a:t> Get a job</a:t>
            </a:r>
          </a:p>
          <a:p>
            <a:r>
              <a:rPr lang="en-IN" sz="1600" dirty="0" smtClean="0"/>
              <a:t> </a:t>
            </a:r>
            <a:r>
              <a:rPr lang="en-IN" sz="1600" b="1" dirty="0" smtClean="0"/>
              <a:t>Persevere</a:t>
            </a:r>
          </a:p>
          <a:p>
            <a:r>
              <a:rPr lang="en-IN" sz="1600" dirty="0" smtClean="0"/>
              <a:t> Make a difference</a:t>
            </a:r>
          </a:p>
          <a:p>
            <a:r>
              <a:rPr lang="en-IN" sz="1600" dirty="0" smtClean="0"/>
              <a:t> Go to colleg</a:t>
            </a:r>
            <a:r>
              <a:rPr lang="en-IN" dirty="0" smtClean="0"/>
              <a:t>e</a:t>
            </a:r>
          </a:p>
          <a:p>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714356"/>
            <a:ext cx="8572560" cy="2585323"/>
          </a:xfrm>
          <a:prstGeom prst="rect">
            <a:avLst/>
          </a:prstGeom>
        </p:spPr>
        <p:txBody>
          <a:bodyPr wrap="square">
            <a:spAutoFit/>
          </a:bodyPr>
          <a:lstStyle/>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p:txBody>
      </p:sp>
      <p:sp>
        <p:nvSpPr>
          <p:cNvPr id="4" name="TextBox 3"/>
          <p:cNvSpPr txBox="1"/>
          <p:nvPr/>
        </p:nvSpPr>
        <p:spPr>
          <a:xfrm>
            <a:off x="971600" y="764704"/>
            <a:ext cx="4995659" cy="5078313"/>
          </a:xfrm>
          <a:prstGeom prst="rect">
            <a:avLst/>
          </a:prstGeom>
          <a:noFill/>
        </p:spPr>
        <p:txBody>
          <a:bodyPr wrap="square" rtlCol="0">
            <a:spAutoFit/>
          </a:bodyPr>
          <a:lstStyle/>
          <a:p>
            <a:r>
              <a:rPr lang="en-IN" sz="1600" dirty="0" smtClean="0"/>
              <a:t>1). Who is the message for?</a:t>
            </a:r>
          </a:p>
          <a:p>
            <a:r>
              <a:rPr lang="en-IN" sz="1600" dirty="0" smtClean="0"/>
              <a:t> Liam</a:t>
            </a:r>
          </a:p>
          <a:p>
            <a:r>
              <a:rPr lang="en-IN" sz="1600" dirty="0" smtClean="0"/>
              <a:t> Andy Smith</a:t>
            </a:r>
          </a:p>
          <a:p>
            <a:r>
              <a:rPr lang="en-IN" sz="1600" dirty="0" smtClean="0"/>
              <a:t> </a:t>
            </a:r>
            <a:r>
              <a:rPr lang="en-IN" sz="1600" dirty="0" err="1" smtClean="0"/>
              <a:t>Boogle</a:t>
            </a:r>
            <a:endParaRPr lang="en-IN" sz="1600" dirty="0" smtClean="0"/>
          </a:p>
          <a:p>
            <a:r>
              <a:rPr lang="en-IN" sz="1600" dirty="0" smtClean="0"/>
              <a:t> Gil Harmon</a:t>
            </a:r>
          </a:p>
          <a:p>
            <a:endParaRPr lang="en-IN" sz="1600" dirty="0" smtClean="0"/>
          </a:p>
          <a:p>
            <a:r>
              <a:rPr lang="en-IN" sz="1600" dirty="0" smtClean="0"/>
              <a:t/>
            </a:r>
            <a:br>
              <a:rPr lang="en-IN" sz="1600" dirty="0" smtClean="0"/>
            </a:br>
            <a:r>
              <a:rPr lang="en-IN" sz="1600" dirty="0" smtClean="0"/>
              <a:t>2). Why is the speaker calling?</a:t>
            </a:r>
          </a:p>
          <a:p>
            <a:r>
              <a:rPr lang="en-IN" sz="1600" dirty="0" smtClean="0"/>
              <a:t> To solicit a roommate</a:t>
            </a:r>
          </a:p>
          <a:p>
            <a:r>
              <a:rPr lang="en-IN" sz="1600" dirty="0" smtClean="0"/>
              <a:t> In reference to a job</a:t>
            </a:r>
          </a:p>
          <a:p>
            <a:r>
              <a:rPr lang="en-IN" sz="1600" dirty="0" smtClean="0"/>
              <a:t> To return a previous call</a:t>
            </a:r>
          </a:p>
          <a:p>
            <a:r>
              <a:rPr lang="en-IN" sz="1600" dirty="0" smtClean="0"/>
              <a:t> In response to an advertisement</a:t>
            </a:r>
          </a:p>
          <a:p>
            <a:r>
              <a:rPr lang="en-IN" sz="1600" dirty="0" smtClean="0"/>
              <a:t/>
            </a:r>
            <a:br>
              <a:rPr lang="en-IN" sz="1600" dirty="0" smtClean="0"/>
            </a:br>
            <a:r>
              <a:rPr lang="en-IN" sz="1600" dirty="0" smtClean="0"/>
              <a:t>3). What does the speaker ask the listener to do?</a:t>
            </a:r>
          </a:p>
          <a:p>
            <a:r>
              <a:rPr lang="en-IN" sz="1600" dirty="0" smtClean="0"/>
              <a:t> Sell him a house</a:t>
            </a:r>
          </a:p>
          <a:p>
            <a:r>
              <a:rPr lang="en-IN" sz="1600" dirty="0" smtClean="0"/>
              <a:t> E-mail Gil Harmon</a:t>
            </a:r>
          </a:p>
          <a:p>
            <a:r>
              <a:rPr lang="en-IN" sz="1600" dirty="0" smtClean="0"/>
              <a:t> Call him back</a:t>
            </a:r>
          </a:p>
          <a:p>
            <a:r>
              <a:rPr lang="en-IN" sz="1600" dirty="0" smtClean="0"/>
              <a:t> Come to his hotel</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24" y="928670"/>
            <a:ext cx="184731" cy="1477328"/>
          </a:xfrm>
          <a:prstGeom prst="rect">
            <a:avLst/>
          </a:prstGeom>
          <a:noFill/>
        </p:spPr>
        <p:txBody>
          <a:bodyPr wrap="none" rtlCol="0">
            <a:spAutoFit/>
          </a:bodyPr>
          <a:lstStyle/>
          <a:p>
            <a:endParaRPr lang="en-IN" dirty="0" smtClean="0"/>
          </a:p>
          <a:p>
            <a:endParaRPr lang="en-IN" dirty="0" smtClean="0"/>
          </a:p>
          <a:p>
            <a:endParaRPr lang="en-IN" dirty="0" smtClean="0"/>
          </a:p>
          <a:p>
            <a:endParaRPr lang="en-IN" dirty="0" smtClean="0"/>
          </a:p>
          <a:p>
            <a:endParaRPr lang="en-IN" dirty="0"/>
          </a:p>
        </p:txBody>
      </p:sp>
      <p:sp>
        <p:nvSpPr>
          <p:cNvPr id="3" name="TextBox 2"/>
          <p:cNvSpPr txBox="1"/>
          <p:nvPr/>
        </p:nvSpPr>
        <p:spPr>
          <a:xfrm>
            <a:off x="1043608" y="836712"/>
            <a:ext cx="4923651" cy="4832092"/>
          </a:xfrm>
          <a:prstGeom prst="rect">
            <a:avLst/>
          </a:prstGeom>
          <a:noFill/>
        </p:spPr>
        <p:txBody>
          <a:bodyPr wrap="square" rtlCol="0">
            <a:spAutoFit/>
          </a:bodyPr>
          <a:lstStyle/>
          <a:p>
            <a:r>
              <a:rPr lang="en-IN" sz="1600" dirty="0" smtClean="0"/>
              <a:t>1). Who is the message for?</a:t>
            </a:r>
          </a:p>
          <a:p>
            <a:r>
              <a:rPr lang="en-IN" sz="1600" b="1" dirty="0" smtClean="0"/>
              <a:t> Liam</a:t>
            </a:r>
          </a:p>
          <a:p>
            <a:r>
              <a:rPr lang="en-IN" sz="1600" dirty="0" smtClean="0"/>
              <a:t> Andy Smith</a:t>
            </a:r>
          </a:p>
          <a:p>
            <a:r>
              <a:rPr lang="en-IN" sz="1600" dirty="0" smtClean="0"/>
              <a:t> </a:t>
            </a:r>
            <a:r>
              <a:rPr lang="en-IN" sz="1600" dirty="0" err="1" smtClean="0"/>
              <a:t>Boogle</a:t>
            </a:r>
            <a:endParaRPr lang="en-IN" sz="1600" dirty="0" smtClean="0"/>
          </a:p>
          <a:p>
            <a:r>
              <a:rPr lang="en-IN" sz="1600" dirty="0" smtClean="0"/>
              <a:t> Gil Harmon</a:t>
            </a:r>
          </a:p>
          <a:p>
            <a:r>
              <a:rPr lang="en-IN" sz="1600" dirty="0" smtClean="0"/>
              <a:t/>
            </a:r>
            <a:br>
              <a:rPr lang="en-IN" sz="1600" dirty="0" smtClean="0"/>
            </a:br>
            <a:r>
              <a:rPr lang="en-IN" sz="1600" dirty="0" smtClean="0"/>
              <a:t>2). Why is the speaker calling?</a:t>
            </a:r>
          </a:p>
          <a:p>
            <a:r>
              <a:rPr lang="en-IN" sz="1600" dirty="0" smtClean="0"/>
              <a:t> To solicit a roommate</a:t>
            </a:r>
          </a:p>
          <a:p>
            <a:r>
              <a:rPr lang="en-IN" sz="1600" dirty="0" smtClean="0"/>
              <a:t> In reference to a job</a:t>
            </a:r>
          </a:p>
          <a:p>
            <a:r>
              <a:rPr lang="en-IN" sz="1600" dirty="0" smtClean="0"/>
              <a:t> To return a previous call</a:t>
            </a:r>
          </a:p>
          <a:p>
            <a:r>
              <a:rPr lang="en-IN" sz="1600" dirty="0" smtClean="0"/>
              <a:t> </a:t>
            </a:r>
            <a:r>
              <a:rPr lang="en-IN" sz="1600" b="1" dirty="0" smtClean="0"/>
              <a:t>In response to an advertisement</a:t>
            </a:r>
          </a:p>
          <a:p>
            <a:r>
              <a:rPr lang="en-IN" sz="1600" dirty="0" smtClean="0"/>
              <a:t/>
            </a:r>
            <a:br>
              <a:rPr lang="en-IN" sz="1600" dirty="0" smtClean="0"/>
            </a:br>
            <a:r>
              <a:rPr lang="en-IN" sz="1600" dirty="0" smtClean="0"/>
              <a:t>3). What does the speaker ask the listener to do?</a:t>
            </a:r>
          </a:p>
          <a:p>
            <a:r>
              <a:rPr lang="en-IN" sz="1600" dirty="0" smtClean="0"/>
              <a:t> Sell him a house</a:t>
            </a:r>
          </a:p>
          <a:p>
            <a:r>
              <a:rPr lang="en-IN" sz="1600" dirty="0" smtClean="0"/>
              <a:t> E-mail Gil Harmon</a:t>
            </a:r>
          </a:p>
          <a:p>
            <a:r>
              <a:rPr lang="en-IN" sz="1600" b="1" dirty="0" smtClean="0"/>
              <a:t> Call him back</a:t>
            </a:r>
          </a:p>
          <a:p>
            <a:r>
              <a:rPr lang="en-IN" sz="1600" dirty="0" smtClean="0"/>
              <a:t> Come to his hotel</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0034" y="642918"/>
            <a:ext cx="8072494" cy="3416320"/>
          </a:xfrm>
          <a:prstGeom prst="rect">
            <a:avLst/>
          </a:prstGeom>
          <a:noFill/>
        </p:spPr>
        <p:txBody>
          <a:bodyPr wrap="square" rtlCol="0">
            <a:spAutoFit/>
          </a:bodyPr>
          <a:lstStyle/>
          <a:p>
            <a:r>
              <a:rPr lang="en-IN" dirty="0" smtClean="0"/>
              <a:t/>
            </a:r>
            <a:br>
              <a:rPr lang="en-IN" dirty="0" smtClean="0"/>
            </a:br>
            <a:r>
              <a:rPr lang="en-IN" dirty="0" smtClean="0"/>
              <a:t/>
            </a:r>
            <a:br>
              <a:rPr lang="en-IN" dirty="0" smtClean="0"/>
            </a:br>
            <a:r>
              <a:rPr lang="en-IN" dirty="0" smtClean="0"/>
              <a:t/>
            </a:r>
            <a:br>
              <a:rPr lang="en-IN" dirty="0" smtClean="0"/>
            </a:br>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a:p>
        </p:txBody>
      </p:sp>
      <p:sp>
        <p:nvSpPr>
          <p:cNvPr id="4" name="TextBox 3"/>
          <p:cNvSpPr txBox="1"/>
          <p:nvPr/>
        </p:nvSpPr>
        <p:spPr>
          <a:xfrm>
            <a:off x="1115616" y="908720"/>
            <a:ext cx="4351506" cy="4770537"/>
          </a:xfrm>
          <a:prstGeom prst="rect">
            <a:avLst/>
          </a:prstGeom>
          <a:noFill/>
        </p:spPr>
        <p:txBody>
          <a:bodyPr wrap="square" rtlCol="0">
            <a:spAutoFit/>
          </a:bodyPr>
          <a:lstStyle/>
          <a:p>
            <a:r>
              <a:rPr lang="en-IN" sz="1600" dirty="0" smtClean="0"/>
              <a:t>1). What is the main purpose of the report?</a:t>
            </a:r>
          </a:p>
          <a:p>
            <a:r>
              <a:rPr lang="en-IN" sz="1600" dirty="0" smtClean="0"/>
              <a:t> To educate students</a:t>
            </a:r>
          </a:p>
          <a:p>
            <a:r>
              <a:rPr lang="en-IN" sz="1600" dirty="0" smtClean="0"/>
              <a:t> To impart information</a:t>
            </a:r>
          </a:p>
          <a:p>
            <a:r>
              <a:rPr lang="en-IN" sz="1600" dirty="0" smtClean="0"/>
              <a:t> To entertain listeners</a:t>
            </a:r>
          </a:p>
          <a:p>
            <a:r>
              <a:rPr lang="en-IN" sz="1600" dirty="0" smtClean="0"/>
              <a:t> To inspire change</a:t>
            </a:r>
          </a:p>
          <a:p>
            <a:endParaRPr lang="en-IN" sz="1600" dirty="0" smtClean="0"/>
          </a:p>
          <a:p>
            <a:r>
              <a:rPr lang="en-IN" sz="1600" dirty="0" smtClean="0"/>
              <a:t/>
            </a:r>
            <a:br>
              <a:rPr lang="en-IN" sz="1600" dirty="0" smtClean="0"/>
            </a:br>
            <a:r>
              <a:rPr lang="en-IN" sz="1600" dirty="0" smtClean="0"/>
              <a:t>2). Who is most likely listening to the report?</a:t>
            </a:r>
          </a:p>
          <a:p>
            <a:r>
              <a:rPr lang="en-IN" sz="1600" dirty="0" smtClean="0"/>
              <a:t> Workers</a:t>
            </a:r>
          </a:p>
          <a:p>
            <a:r>
              <a:rPr lang="en-IN" sz="1600" dirty="0" smtClean="0"/>
              <a:t> Students</a:t>
            </a:r>
          </a:p>
          <a:p>
            <a:r>
              <a:rPr lang="en-IN" sz="1600" dirty="0" smtClean="0"/>
              <a:t> Commuters</a:t>
            </a:r>
          </a:p>
          <a:p>
            <a:r>
              <a:rPr lang="en-IN" sz="1600" dirty="0" smtClean="0"/>
              <a:t> Housewives</a:t>
            </a:r>
          </a:p>
          <a:p>
            <a:r>
              <a:rPr lang="en-IN" sz="1600" dirty="0" smtClean="0"/>
              <a:t/>
            </a:r>
            <a:br>
              <a:rPr lang="en-IN" sz="1600" dirty="0" smtClean="0"/>
            </a:br>
            <a:r>
              <a:rPr lang="en-IN" sz="1600" dirty="0" smtClean="0"/>
              <a:t>3). What will the listeners hear next?</a:t>
            </a:r>
          </a:p>
          <a:p>
            <a:r>
              <a:rPr lang="en-IN" sz="1600" dirty="0" smtClean="0"/>
              <a:t> News and weather</a:t>
            </a:r>
          </a:p>
          <a:p>
            <a:r>
              <a:rPr lang="en-IN" sz="1600" dirty="0" smtClean="0"/>
              <a:t> Music</a:t>
            </a:r>
          </a:p>
          <a:p>
            <a:r>
              <a:rPr lang="en-IN" sz="1600" dirty="0" smtClean="0"/>
              <a:t> A speech</a:t>
            </a:r>
          </a:p>
          <a:p>
            <a:r>
              <a:rPr lang="en-IN" sz="1600" dirty="0" smtClean="0"/>
              <a:t> A commercial</a:t>
            </a:r>
          </a:p>
          <a:p>
            <a:endParaRPr lang="en-IN"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8597" y="785794"/>
            <a:ext cx="8143932" cy="1200329"/>
          </a:xfrm>
          <a:prstGeom prst="rect">
            <a:avLst/>
          </a:prstGeom>
          <a:noFill/>
        </p:spPr>
        <p:txBody>
          <a:bodyPr wrap="square" rtlCol="0">
            <a:spAutoFit/>
          </a:bodyPr>
          <a:lstStyle/>
          <a:p>
            <a:endParaRPr lang="en-IN" dirty="0" smtClean="0"/>
          </a:p>
          <a:p>
            <a:r>
              <a:rPr lang="en-IN" dirty="0" smtClean="0"/>
              <a:t> </a:t>
            </a:r>
          </a:p>
          <a:p>
            <a:endParaRPr lang="en-IN" dirty="0" smtClean="0"/>
          </a:p>
          <a:p>
            <a:endParaRPr lang="en-IN" dirty="0"/>
          </a:p>
        </p:txBody>
      </p:sp>
      <p:sp>
        <p:nvSpPr>
          <p:cNvPr id="4" name="TextBox 3"/>
          <p:cNvSpPr txBox="1"/>
          <p:nvPr/>
        </p:nvSpPr>
        <p:spPr>
          <a:xfrm>
            <a:off x="1043608" y="980728"/>
            <a:ext cx="4567530" cy="4555093"/>
          </a:xfrm>
          <a:prstGeom prst="rect">
            <a:avLst/>
          </a:prstGeom>
          <a:noFill/>
        </p:spPr>
        <p:txBody>
          <a:bodyPr wrap="square" rtlCol="0">
            <a:spAutoFit/>
          </a:bodyPr>
          <a:lstStyle/>
          <a:p>
            <a:r>
              <a:rPr lang="en-IN" sz="1600" dirty="0" smtClean="0"/>
              <a:t>1). What is the main purpose of the report?</a:t>
            </a:r>
          </a:p>
          <a:p>
            <a:r>
              <a:rPr lang="en-IN" sz="1600" dirty="0" smtClean="0"/>
              <a:t> To educate students</a:t>
            </a:r>
          </a:p>
          <a:p>
            <a:r>
              <a:rPr lang="en-IN" sz="1600" dirty="0" smtClean="0"/>
              <a:t> </a:t>
            </a:r>
            <a:r>
              <a:rPr lang="en-IN" sz="1600" b="1" dirty="0" smtClean="0"/>
              <a:t>To impart information</a:t>
            </a:r>
          </a:p>
          <a:p>
            <a:r>
              <a:rPr lang="en-IN" sz="1600" dirty="0" smtClean="0"/>
              <a:t> To entertain listeners</a:t>
            </a:r>
          </a:p>
          <a:p>
            <a:r>
              <a:rPr lang="en-IN" sz="1600" dirty="0" smtClean="0"/>
              <a:t> To inspire change</a:t>
            </a:r>
          </a:p>
          <a:p>
            <a:r>
              <a:rPr lang="en-IN" sz="1600" dirty="0" smtClean="0"/>
              <a:t/>
            </a:r>
            <a:br>
              <a:rPr lang="en-IN" sz="1600" dirty="0" smtClean="0"/>
            </a:br>
            <a:r>
              <a:rPr lang="en-IN" sz="1600" dirty="0" smtClean="0"/>
              <a:t>2). Who is most likely listening to the report?</a:t>
            </a:r>
          </a:p>
          <a:p>
            <a:r>
              <a:rPr lang="en-IN" sz="1600" dirty="0" smtClean="0"/>
              <a:t> Workers</a:t>
            </a:r>
          </a:p>
          <a:p>
            <a:r>
              <a:rPr lang="en-IN" sz="1600" dirty="0" smtClean="0"/>
              <a:t> Students</a:t>
            </a:r>
          </a:p>
          <a:p>
            <a:r>
              <a:rPr lang="en-IN" sz="1600" b="1" dirty="0" smtClean="0"/>
              <a:t> Commuters</a:t>
            </a:r>
          </a:p>
          <a:p>
            <a:r>
              <a:rPr lang="en-IN" sz="1600" dirty="0" smtClean="0"/>
              <a:t> Housewives</a:t>
            </a:r>
          </a:p>
          <a:p>
            <a:r>
              <a:rPr lang="en-IN" sz="1600" dirty="0" smtClean="0"/>
              <a:t/>
            </a:r>
            <a:br>
              <a:rPr lang="en-IN" sz="1600" dirty="0" smtClean="0"/>
            </a:br>
            <a:r>
              <a:rPr lang="en-IN" sz="1600" dirty="0" smtClean="0"/>
              <a:t>3). What will the listeners hear next?</a:t>
            </a:r>
          </a:p>
          <a:p>
            <a:r>
              <a:rPr lang="en-IN" sz="1600" dirty="0" smtClean="0"/>
              <a:t> News and weather</a:t>
            </a:r>
          </a:p>
          <a:p>
            <a:r>
              <a:rPr lang="en-IN" sz="1600" dirty="0" smtClean="0"/>
              <a:t> Music</a:t>
            </a:r>
          </a:p>
          <a:p>
            <a:r>
              <a:rPr lang="en-IN" sz="1600" dirty="0" smtClean="0"/>
              <a:t> A speech</a:t>
            </a:r>
          </a:p>
          <a:p>
            <a:r>
              <a:rPr lang="en-IN" sz="1600" b="1" dirty="0" smtClean="0"/>
              <a:t> A commercial</a:t>
            </a:r>
          </a:p>
          <a:p>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620688"/>
            <a:ext cx="5834157" cy="5078313"/>
          </a:xfrm>
          <a:prstGeom prst="rect">
            <a:avLst/>
          </a:prstGeom>
          <a:noFill/>
        </p:spPr>
        <p:txBody>
          <a:bodyPr wrap="square" rtlCol="0">
            <a:spAutoFit/>
          </a:bodyPr>
          <a:lstStyle/>
          <a:p>
            <a:r>
              <a:rPr lang="en-IN" sz="1600" dirty="0" smtClean="0"/>
              <a:t>1). Where would this announcement most likely be heard?</a:t>
            </a:r>
          </a:p>
          <a:p>
            <a:r>
              <a:rPr lang="en-IN" sz="1600" dirty="0" smtClean="0"/>
              <a:t> At a stadium</a:t>
            </a:r>
          </a:p>
          <a:p>
            <a:r>
              <a:rPr lang="en-IN" sz="1600" dirty="0" smtClean="0"/>
              <a:t> In a cinema</a:t>
            </a:r>
          </a:p>
          <a:p>
            <a:r>
              <a:rPr lang="en-IN" sz="1600" dirty="0" smtClean="0"/>
              <a:t> In a restaurant</a:t>
            </a:r>
          </a:p>
          <a:p>
            <a:r>
              <a:rPr lang="en-IN" sz="1600" dirty="0" smtClean="0"/>
              <a:t> At a concert</a:t>
            </a:r>
          </a:p>
          <a:p>
            <a:endParaRPr lang="en-IN" sz="1600" dirty="0" smtClean="0"/>
          </a:p>
          <a:p>
            <a:r>
              <a:rPr lang="en-IN" sz="1600" dirty="0" smtClean="0"/>
              <a:t/>
            </a:r>
            <a:br>
              <a:rPr lang="en-IN" sz="1600" dirty="0" smtClean="0"/>
            </a:br>
            <a:r>
              <a:rPr lang="en-IN" sz="1600" dirty="0" smtClean="0"/>
              <a:t>2). What is the speaker offering?</a:t>
            </a:r>
          </a:p>
          <a:p>
            <a:r>
              <a:rPr lang="en-IN" sz="1600" dirty="0" smtClean="0"/>
              <a:t> An autographed ball</a:t>
            </a:r>
          </a:p>
          <a:p>
            <a:r>
              <a:rPr lang="en-IN" sz="1600" dirty="0" smtClean="0"/>
              <a:t> Free gifts</a:t>
            </a:r>
          </a:p>
          <a:p>
            <a:r>
              <a:rPr lang="en-IN" sz="1600" dirty="0" smtClean="0"/>
              <a:t> Ticket stubs</a:t>
            </a:r>
          </a:p>
          <a:p>
            <a:r>
              <a:rPr lang="en-IN" sz="1600" dirty="0" smtClean="0"/>
              <a:t> A free car wash</a:t>
            </a:r>
          </a:p>
          <a:p>
            <a:r>
              <a:rPr lang="en-IN" sz="1600" dirty="0" smtClean="0"/>
              <a:t/>
            </a:r>
            <a:br>
              <a:rPr lang="en-IN" sz="1600" dirty="0" smtClean="0"/>
            </a:br>
            <a:r>
              <a:rPr lang="en-IN" sz="1600" dirty="0" smtClean="0"/>
              <a:t>3). What should people do if they win the drawing?</a:t>
            </a:r>
          </a:p>
          <a:p>
            <a:r>
              <a:rPr lang="en-IN" sz="1600" dirty="0" smtClean="0"/>
              <a:t> Keep their ticket stubs</a:t>
            </a:r>
          </a:p>
          <a:p>
            <a:r>
              <a:rPr lang="en-IN" sz="1600" dirty="0" smtClean="0"/>
              <a:t> Go to a special booth</a:t>
            </a:r>
          </a:p>
          <a:p>
            <a:r>
              <a:rPr lang="en-IN" sz="1600" dirty="0" smtClean="0"/>
              <a:t> Appear on television</a:t>
            </a:r>
          </a:p>
          <a:p>
            <a:r>
              <a:rPr lang="en-IN" sz="1600" dirty="0" smtClean="0"/>
              <a:t> Get their car washed</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643570" y="571480"/>
          <a:ext cx="2643158" cy="4033839"/>
        </p:xfrm>
        <a:graphic>
          <a:graphicData uri="http://schemas.openxmlformats.org/drawingml/2006/table">
            <a:tbl>
              <a:tblPr/>
              <a:tblGrid>
                <a:gridCol w="2643158"/>
              </a:tblGrid>
              <a:tr h="838200">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1115616" y="908720"/>
            <a:ext cx="5762149" cy="4555093"/>
          </a:xfrm>
          <a:prstGeom prst="rect">
            <a:avLst/>
          </a:prstGeom>
          <a:noFill/>
        </p:spPr>
        <p:txBody>
          <a:bodyPr wrap="square" rtlCol="0">
            <a:spAutoFit/>
          </a:bodyPr>
          <a:lstStyle/>
          <a:p>
            <a:r>
              <a:rPr lang="en-IN" sz="1600" dirty="0" smtClean="0"/>
              <a:t>1). Where would this announcement most likely be heard?</a:t>
            </a:r>
          </a:p>
          <a:p>
            <a:r>
              <a:rPr lang="en-IN" sz="1600" dirty="0" smtClean="0"/>
              <a:t> </a:t>
            </a:r>
            <a:r>
              <a:rPr lang="en-IN" sz="1600" b="1" dirty="0" smtClean="0"/>
              <a:t>At a stadium</a:t>
            </a:r>
          </a:p>
          <a:p>
            <a:r>
              <a:rPr lang="en-IN" sz="1600" dirty="0" smtClean="0"/>
              <a:t> In a cinema</a:t>
            </a:r>
          </a:p>
          <a:p>
            <a:r>
              <a:rPr lang="en-IN" sz="1600" dirty="0" smtClean="0"/>
              <a:t> In a restaurant</a:t>
            </a:r>
          </a:p>
          <a:p>
            <a:r>
              <a:rPr lang="en-IN" sz="1600" dirty="0" smtClean="0"/>
              <a:t> At a concert</a:t>
            </a:r>
          </a:p>
          <a:p>
            <a:r>
              <a:rPr lang="en-IN" sz="1600" dirty="0" smtClean="0"/>
              <a:t/>
            </a:r>
            <a:br>
              <a:rPr lang="en-IN" sz="1600" dirty="0" smtClean="0"/>
            </a:br>
            <a:r>
              <a:rPr lang="en-IN" sz="1600" dirty="0" smtClean="0"/>
              <a:t>2). What is the speaker offering?</a:t>
            </a:r>
          </a:p>
          <a:p>
            <a:r>
              <a:rPr lang="en-IN" sz="1600" dirty="0" smtClean="0"/>
              <a:t> An autographed ball</a:t>
            </a:r>
          </a:p>
          <a:p>
            <a:r>
              <a:rPr lang="en-IN" sz="1600" b="1" dirty="0" smtClean="0"/>
              <a:t> Free gifts</a:t>
            </a:r>
          </a:p>
          <a:p>
            <a:r>
              <a:rPr lang="en-IN" sz="1600" dirty="0" smtClean="0"/>
              <a:t> Ticket stubs</a:t>
            </a:r>
          </a:p>
          <a:p>
            <a:r>
              <a:rPr lang="en-IN" sz="1600" dirty="0" smtClean="0"/>
              <a:t> A free car wash</a:t>
            </a:r>
          </a:p>
          <a:p>
            <a:r>
              <a:rPr lang="en-IN" sz="1600" dirty="0" smtClean="0"/>
              <a:t/>
            </a:r>
            <a:br>
              <a:rPr lang="en-IN" sz="1600" dirty="0" smtClean="0"/>
            </a:br>
            <a:r>
              <a:rPr lang="en-IN" sz="1600" dirty="0" smtClean="0"/>
              <a:t>3). What should people do if they win the drawing?</a:t>
            </a:r>
          </a:p>
          <a:p>
            <a:r>
              <a:rPr lang="en-IN" sz="1600" dirty="0" smtClean="0"/>
              <a:t> Keep their ticket stubs</a:t>
            </a:r>
          </a:p>
          <a:p>
            <a:r>
              <a:rPr lang="en-IN" sz="1600" dirty="0" smtClean="0"/>
              <a:t> </a:t>
            </a:r>
            <a:r>
              <a:rPr lang="en-IN" sz="1600" b="1" dirty="0" smtClean="0"/>
              <a:t>Go to a special booth</a:t>
            </a:r>
          </a:p>
          <a:p>
            <a:r>
              <a:rPr lang="en-IN" sz="1600" dirty="0" smtClean="0"/>
              <a:t> Appear on television</a:t>
            </a:r>
          </a:p>
          <a:p>
            <a:r>
              <a:rPr lang="en-IN" sz="1600" dirty="0" smtClean="0"/>
              <a:t> Get their car washed</a:t>
            </a:r>
          </a:p>
          <a:p>
            <a:endParaRPr lang="en-IN"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838</TotalTime>
  <Words>291</Words>
  <Application>Microsoft Office PowerPoint</Application>
  <PresentationFormat>On-screen Show (4:3)</PresentationFormat>
  <Paragraphs>374</Paragraphs>
  <Slides>21</Slides>
  <Notes>20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New</cp:lastModifiedBy>
  <cp:revision>85</cp:revision>
  <dcterms:created xsi:type="dcterms:W3CDTF">2011-12-01T13:28:45Z</dcterms:created>
  <dcterms:modified xsi:type="dcterms:W3CDTF">2016-01-20T07:07:29Z</dcterms:modified>
</cp:coreProperties>
</file>