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3"/>
  </p:notesMasterIdLst>
  <p:sldIdLst>
    <p:sldId id="276" r:id="rId2"/>
    <p:sldId id="261" r:id="rId3"/>
    <p:sldId id="256" r:id="rId4"/>
    <p:sldId id="257" r:id="rId5"/>
    <p:sldId id="262" r:id="rId6"/>
    <p:sldId id="258" r:id="rId7"/>
    <p:sldId id="263" r:id="rId8"/>
    <p:sldId id="259" r:id="rId9"/>
    <p:sldId id="260"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5" autoAdjust="0"/>
    <p:restoredTop sz="94660"/>
  </p:normalViewPr>
  <p:slideViewPr>
    <p:cSldViewPr>
      <p:cViewPr>
        <p:scale>
          <a:sx n="75" d="100"/>
          <a:sy n="75" d="100"/>
        </p:scale>
        <p:origin x="-126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E7F440-0B46-454E-8395-0E85DC8F5261}" type="datetimeFigureOut">
              <a:rPr lang="en-US" smtClean="0"/>
              <a:pPr/>
              <a:t>1/20/2016</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4C1CDD-C211-4E1B-9985-AEA13845824C}" type="slidenum">
              <a:rPr lang="en-IN" smtClean="0"/>
              <a:pPr/>
              <a:t>‹#›</a:t>
            </a:fld>
            <a:endParaRPr lang="en-IN"/>
          </a:p>
        </p:txBody>
      </p:sp>
    </p:spTree>
    <p:extLst>
      <p:ext uri="{BB962C8B-B14F-4D97-AF65-F5344CB8AC3E}">
        <p14:creationId xmlns:p14="http://schemas.microsoft.com/office/powerpoint/2010/main" val="8570901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english-test.net/forum/ftopic34408.html"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I'd like to focus a little </a:t>
            </a:r>
            <a:r>
              <a:rPr lang="en-IN" sz="1200" b="0" i="0" u="sng" kern="1200" dirty="0" smtClean="0">
                <a:solidFill>
                  <a:schemeClr val="tx1"/>
                </a:solidFill>
                <a:latin typeface="+mn-lt"/>
                <a:ea typeface="+mn-ea"/>
                <a:cs typeface="+mn-cs"/>
              </a:rPr>
              <a:t>bit</a:t>
            </a:r>
            <a:r>
              <a:rPr lang="en-IN" sz="1200" b="0" i="0" kern="1200" dirty="0" smtClean="0">
                <a:solidFill>
                  <a:schemeClr val="tx1"/>
                </a:solidFill>
                <a:latin typeface="+mn-lt"/>
                <a:ea typeface="+mn-ea"/>
                <a:cs typeface="+mn-cs"/>
              </a:rPr>
              <a:t> on the year ahead. Starting in January, we will place increased emphasis on retaining customer </a:t>
            </a:r>
            <a:r>
              <a:rPr lang="en-IN" sz="1200" b="0" i="0" u="sng" kern="1200" dirty="0" smtClean="0">
                <a:solidFill>
                  <a:schemeClr val="tx1"/>
                </a:solidFill>
                <a:latin typeface="+mn-lt"/>
                <a:ea typeface="+mn-ea"/>
                <a:cs typeface="+mn-cs"/>
              </a:rPr>
              <a:t>deposits</a:t>
            </a:r>
            <a:r>
              <a:rPr lang="en-IN" sz="1200" b="0" i="0" kern="1200" dirty="0" smtClean="0">
                <a:solidFill>
                  <a:schemeClr val="tx1"/>
                </a:solidFill>
                <a:latin typeface="+mn-lt"/>
                <a:ea typeface="+mn-ea"/>
                <a:cs typeface="+mn-cs"/>
              </a:rPr>
              <a:t>. We will be raising the rates on our </a:t>
            </a:r>
            <a:r>
              <a:rPr lang="en-IN" sz="1200" b="0" i="0" u="sng" kern="1200" dirty="0" smtClean="0">
                <a:solidFill>
                  <a:schemeClr val="tx1"/>
                </a:solidFill>
                <a:latin typeface="+mn-lt"/>
                <a:ea typeface="+mn-ea"/>
                <a:cs typeface="+mn-cs"/>
              </a:rPr>
              <a:t>certificates of deposits</a:t>
            </a:r>
            <a:r>
              <a:rPr lang="en-IN" sz="1200" b="0" i="0" kern="1200" dirty="0" smtClean="0">
                <a:solidFill>
                  <a:schemeClr val="tx1"/>
                </a:solidFill>
                <a:latin typeface="+mn-lt"/>
                <a:ea typeface="+mn-ea"/>
                <a:cs typeface="+mn-cs"/>
              </a:rPr>
              <a:t> from 3 percent to 3.5 percent, and offering customers incentives, including free </a:t>
            </a:r>
            <a:r>
              <a:rPr lang="en-IN" sz="1200" b="0" i="0" kern="1200" dirty="0" err="1" smtClean="0">
                <a:solidFill>
                  <a:schemeClr val="tx1"/>
                </a:solidFill>
                <a:latin typeface="+mn-lt"/>
                <a:ea typeface="+mn-ea"/>
                <a:cs typeface="+mn-cs"/>
              </a:rPr>
              <a:t>ipods</a:t>
            </a:r>
            <a:r>
              <a:rPr lang="en-IN" sz="1200" b="0" i="0" kern="1200" dirty="0" smtClean="0">
                <a:solidFill>
                  <a:schemeClr val="tx1"/>
                </a:solidFill>
                <a:latin typeface="+mn-lt"/>
                <a:ea typeface="+mn-ea"/>
                <a:cs typeface="+mn-cs"/>
              </a:rPr>
              <a:t>, for opening new checking accounts with direct deposits. This is in response to the aggressive push by online depositories and credit unions, which are enticing customers with </a:t>
            </a:r>
            <a:r>
              <a:rPr lang="en-IN" sz="1200" b="0" i="0" u="sng" kern="1200" dirty="0" smtClean="0">
                <a:solidFill>
                  <a:schemeClr val="tx1"/>
                </a:solidFill>
                <a:latin typeface="+mn-lt"/>
                <a:ea typeface="+mn-ea"/>
                <a:cs typeface="+mn-cs"/>
              </a:rPr>
              <a:t>higher interest rates</a:t>
            </a:r>
            <a:r>
              <a:rPr lang="en-IN" sz="1200" b="0" i="0" kern="1200" dirty="0" smtClean="0">
                <a:solidFill>
                  <a:schemeClr val="tx1"/>
                </a:solidFill>
                <a:latin typeface="+mn-lt"/>
                <a:ea typeface="+mn-ea"/>
                <a:cs typeface="+mn-cs"/>
              </a:rPr>
              <a:t>. This is squeezing our interest margin and decreasing our profitability. We can't lend money that we don't have, right? At the same time, we will be switching the title of "loan officers" to "relationship officers." A large part of their job now will be to recruit, and retain, new deposits.</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2</a:t>
            </a:fld>
            <a:endParaRPr lang="en-I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15</a:t>
            </a:fld>
            <a:endParaRPr lang="en-I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The first thing you need to know is that everybody here has a clean slate with me. Whatever happened under the previous regime will not affect how you're treated by me and members of this staff. You are in good standing with us until you give us reason not to be. The second thing is you have to believe that you can win. I know that you didn't win many games the past four years. I don't know why. We can't be satisfied with that. But I've looked at tape, and I DO know that you have the talent to win. You need to believe that. I repeat: You are talented enough to succeed! I want you to think about something my high school coach told me. He said, "Whether you think you can, or whether you think you can't, you're right." The choice is up to you.</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16</a:t>
            </a:fld>
            <a:endParaRPr lang="en-I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17</a:t>
            </a:fld>
            <a:endParaRPr lang="en-I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Hello, and welcome to the 100th annual </a:t>
            </a:r>
            <a:r>
              <a:rPr lang="en-IN" sz="1200" b="0" i="0" u="sng" kern="1200" dirty="0" smtClean="0">
                <a:solidFill>
                  <a:schemeClr val="tx1"/>
                </a:solidFill>
                <a:latin typeface="+mn-lt"/>
                <a:ea typeface="+mn-ea"/>
                <a:cs typeface="+mn-cs"/>
              </a:rPr>
              <a:t>cat lovers</a:t>
            </a:r>
            <a:r>
              <a:rPr lang="en-IN" sz="1200" b="0" i="0" kern="1200" dirty="0" smtClean="0">
                <a:solidFill>
                  <a:schemeClr val="tx1"/>
                </a:solidFill>
                <a:latin typeface="+mn-lt"/>
                <a:ea typeface="+mn-ea"/>
                <a:cs typeface="+mn-cs"/>
              </a:rPr>
              <a:t> convention. My name is Gertrude Heinz, and I'm president of the </a:t>
            </a:r>
            <a:r>
              <a:rPr lang="en-IN" sz="1200" b="0" i="0" u="sng" kern="1200" dirty="0" smtClean="0">
                <a:solidFill>
                  <a:schemeClr val="tx1"/>
                </a:solidFill>
                <a:latin typeface="+mn-lt"/>
                <a:ea typeface="+mn-ea"/>
                <a:cs typeface="+mn-cs"/>
              </a:rPr>
              <a:t>national association</a:t>
            </a:r>
            <a:r>
              <a:rPr lang="en-IN" sz="1200" b="0" i="0" kern="1200" dirty="0" smtClean="0">
                <a:solidFill>
                  <a:schemeClr val="tx1"/>
                </a:solidFill>
                <a:latin typeface="+mn-lt"/>
                <a:ea typeface="+mn-ea"/>
                <a:cs typeface="+mn-cs"/>
              </a:rPr>
              <a:t> of cat fanciers. Let me tell you, it's improbable for me to be standing before you as the president of anything having to do with cats, because when I was a little girl, I did NOT like cats, not in the least. For one thing, I was allergic to them - I still am. For another, I loved birds, and to me, cats were nothing but filthy bird killers. My views began to change in high school, when I found an injured cat on the side of the road and nursed him </a:t>
            </a:r>
            <a:r>
              <a:rPr lang="en-IN" sz="1200" b="0" i="0" u="sng" kern="1200" dirty="0" smtClean="0">
                <a:solidFill>
                  <a:schemeClr val="tx1"/>
                </a:solidFill>
                <a:latin typeface="+mn-lt"/>
                <a:ea typeface="+mn-ea"/>
                <a:cs typeface="+mn-cs"/>
              </a:rPr>
              <a:t>back to health</a:t>
            </a:r>
            <a:r>
              <a:rPr lang="en-IN" sz="1200" b="0" i="0" kern="1200" dirty="0" smtClean="0">
                <a:solidFill>
                  <a:schemeClr val="tx1"/>
                </a:solidFill>
                <a:latin typeface="+mn-lt"/>
                <a:ea typeface="+mn-ea"/>
                <a:cs typeface="+mn-cs"/>
              </a:rPr>
              <a:t>. Imagine my surprise when this "him" turned out to be a "her," and delivered a litter of kittens in my bedroom closet! Well, that's where the story really begins. You see...</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18</a:t>
            </a:fld>
            <a:endParaRPr lang="en-IN"/>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19</a:t>
            </a:fld>
            <a:endParaRPr lang="en-IN"/>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Hey Tom, this is Bert. </a:t>
            </a:r>
            <a:r>
              <a:rPr lang="en-IN" sz="1200" b="0" i="0" u="sng" kern="1200" dirty="0" smtClean="0">
                <a:solidFill>
                  <a:schemeClr val="tx1"/>
                </a:solidFill>
                <a:latin typeface="+mn-lt"/>
                <a:ea typeface="+mn-ea"/>
                <a:cs typeface="+mn-cs"/>
              </a:rPr>
              <a:t>Accounting</a:t>
            </a:r>
            <a:r>
              <a:rPr lang="en-IN" sz="1200" b="0" i="0" kern="1200" dirty="0" smtClean="0">
                <a:solidFill>
                  <a:schemeClr val="tx1"/>
                </a:solidFill>
                <a:latin typeface="+mn-lt"/>
                <a:ea typeface="+mn-ea"/>
                <a:cs typeface="+mn-cs"/>
              </a:rPr>
              <a:t> had a couple of questions about your expense vouchers. They're missing a few receipts from your trip to Boston, and they need an additional copy of your </a:t>
            </a:r>
            <a:r>
              <a:rPr lang="en-IN" sz="1200" b="0" i="0" u="sng" kern="1200" dirty="0" smtClean="0">
                <a:solidFill>
                  <a:schemeClr val="tx1"/>
                </a:solidFill>
                <a:latin typeface="+mn-lt"/>
                <a:ea typeface="+mn-ea"/>
                <a:cs typeface="+mn-cs"/>
              </a:rPr>
              <a:t>airline ticket</a:t>
            </a:r>
            <a:r>
              <a:rPr lang="en-IN" sz="1200" b="0" i="0" kern="1200" dirty="0" smtClean="0">
                <a:solidFill>
                  <a:schemeClr val="tx1"/>
                </a:solidFill>
                <a:latin typeface="+mn-lt"/>
                <a:ea typeface="+mn-ea"/>
                <a:cs typeface="+mn-cs"/>
              </a:rPr>
              <a:t> stub from your trip to Phoenix last month. When you get back from lunch, could you please call Steve </a:t>
            </a:r>
            <a:r>
              <a:rPr lang="en-IN" sz="1200" b="0" i="0" kern="1200" dirty="0" err="1" smtClean="0">
                <a:solidFill>
                  <a:schemeClr val="tx1"/>
                </a:solidFill>
                <a:latin typeface="+mn-lt"/>
                <a:ea typeface="+mn-ea"/>
                <a:cs typeface="+mn-cs"/>
              </a:rPr>
              <a:t>Probinski</a:t>
            </a:r>
            <a:r>
              <a:rPr lang="en-IN" sz="1200" b="0" i="0" kern="1200" dirty="0" smtClean="0">
                <a:solidFill>
                  <a:schemeClr val="tx1"/>
                </a:solidFill>
                <a:latin typeface="+mn-lt"/>
                <a:ea typeface="+mn-ea"/>
                <a:cs typeface="+mn-cs"/>
              </a:rPr>
              <a:t> in accounting. His extension is 991. Thanks. Also, I'm going to need the Boston report by 5 p.m. tomorrow. If you have any questions or problems with it, let me know. I'm going out to lunch now, then I'll be tied up in a board meeting 'til about 4, but I have some time after that if you need to get together. OK, Tom, talk with your later.</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20</a:t>
            </a:fld>
            <a:endParaRPr lang="en-IN"/>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21</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1" kern="1200" dirty="0" smtClean="0">
                <a:solidFill>
                  <a:schemeClr val="tx1"/>
                </a:solidFill>
                <a:latin typeface="+mn-lt"/>
                <a:ea typeface="+mn-ea"/>
                <a:cs typeface="+mn-cs"/>
              </a:rPr>
              <a:t>Listening Comprehension Transcript</a:t>
            </a:r>
            <a:r>
              <a:rPr lang="en-IN" dirty="0" smtClean="0"/>
              <a:t/>
            </a:r>
            <a:br>
              <a:rPr lang="en-IN" dirty="0" smtClean="0"/>
            </a:br>
            <a:r>
              <a:rPr lang="en-IN" sz="1200" b="0" i="0" kern="1200" dirty="0" smtClean="0">
                <a:solidFill>
                  <a:schemeClr val="tx1"/>
                </a:solidFill>
                <a:latin typeface="+mn-lt"/>
                <a:ea typeface="+mn-ea"/>
                <a:cs typeface="+mn-cs"/>
              </a:rPr>
              <a:t>February's here, and </a:t>
            </a:r>
            <a:r>
              <a:rPr lang="en-IN" sz="1200" b="0" i="0" u="sng" kern="1200" dirty="0" smtClean="0">
                <a:solidFill>
                  <a:schemeClr val="tx1"/>
                </a:solidFill>
                <a:latin typeface="+mn-lt"/>
                <a:ea typeface="+mn-ea"/>
                <a:cs typeface="+mn-cs"/>
              </a:rPr>
              <a:t>romance</a:t>
            </a:r>
            <a:r>
              <a:rPr lang="en-IN" sz="1200" b="0" i="0" kern="1200" dirty="0" smtClean="0">
                <a:solidFill>
                  <a:schemeClr val="tx1"/>
                </a:solidFill>
                <a:latin typeface="+mn-lt"/>
                <a:ea typeface="+mn-ea"/>
                <a:cs typeface="+mn-cs"/>
              </a:rPr>
              <a:t> is in the </a:t>
            </a:r>
            <a:r>
              <a:rPr lang="en-IN" sz="1200" b="0" i="0" u="sng" kern="1200" dirty="0" smtClean="0">
                <a:solidFill>
                  <a:schemeClr val="tx1"/>
                </a:solidFill>
                <a:latin typeface="+mn-lt"/>
                <a:ea typeface="+mn-ea"/>
                <a:cs typeface="+mn-cs"/>
              </a:rPr>
              <a:t>air</a:t>
            </a:r>
            <a:r>
              <a:rPr lang="en-IN" sz="1200" b="0" i="0" kern="1200" dirty="0" smtClean="0">
                <a:solidFill>
                  <a:schemeClr val="tx1"/>
                </a:solidFill>
                <a:latin typeface="+mn-lt"/>
                <a:ea typeface="+mn-ea"/>
                <a:cs typeface="+mn-cs"/>
              </a:rPr>
              <a:t>. What better time than Valentine's Day to express your love with a </a:t>
            </a:r>
            <a:r>
              <a:rPr lang="en-IN" sz="1200" b="0" i="0" u="sng" kern="1200" dirty="0" smtClean="0">
                <a:solidFill>
                  <a:schemeClr val="tx1"/>
                </a:solidFill>
                <a:latin typeface="+mn-lt"/>
                <a:ea typeface="+mn-ea"/>
                <a:cs typeface="+mn-cs"/>
              </a:rPr>
              <a:t>diamond</a:t>
            </a:r>
            <a:r>
              <a:rPr lang="en-IN" sz="1200" b="0" i="0" kern="1200" dirty="0" smtClean="0">
                <a:solidFill>
                  <a:schemeClr val="tx1"/>
                </a:solidFill>
                <a:latin typeface="+mn-lt"/>
                <a:ea typeface="+mn-ea"/>
                <a:cs typeface="+mn-cs"/>
              </a:rPr>
              <a:t> ring or necklace? And what </a:t>
            </a:r>
            <a:r>
              <a:rPr lang="en-IN" sz="1200" b="0" i="0" u="sng" kern="1200" dirty="0" smtClean="0">
                <a:solidFill>
                  <a:schemeClr val="tx1"/>
                </a:solidFill>
                <a:latin typeface="+mn-lt"/>
                <a:ea typeface="+mn-ea"/>
                <a:cs typeface="+mn-cs"/>
              </a:rPr>
              <a:t>better place</a:t>
            </a:r>
            <a:r>
              <a:rPr lang="en-IN" sz="1200" b="0" i="0" kern="1200" dirty="0" smtClean="0">
                <a:solidFill>
                  <a:schemeClr val="tx1"/>
                </a:solidFill>
                <a:latin typeface="+mn-lt"/>
                <a:ea typeface="+mn-ea"/>
                <a:cs typeface="+mn-cs"/>
              </a:rPr>
              <a:t> to purchase your </a:t>
            </a:r>
            <a:r>
              <a:rPr lang="en-IN" sz="1200" b="0" i="0" u="sng" kern="1200" dirty="0" smtClean="0">
                <a:solidFill>
                  <a:schemeClr val="tx1"/>
                </a:solidFill>
                <a:latin typeface="+mn-lt"/>
                <a:ea typeface="+mn-ea"/>
                <a:cs typeface="+mn-cs"/>
              </a:rPr>
              <a:t>special gift</a:t>
            </a:r>
            <a:r>
              <a:rPr lang="en-IN" sz="1200" b="0" i="0" kern="1200" dirty="0" smtClean="0">
                <a:solidFill>
                  <a:schemeClr val="tx1"/>
                </a:solidFill>
                <a:latin typeface="+mn-lt"/>
                <a:ea typeface="+mn-ea"/>
                <a:cs typeface="+mn-cs"/>
              </a:rPr>
              <a:t> than Jonathan's </a:t>
            </a:r>
            <a:r>
              <a:rPr lang="en-IN" sz="1200" b="0" i="0" kern="1200" dirty="0" err="1" smtClean="0">
                <a:solidFill>
                  <a:schemeClr val="tx1"/>
                </a:solidFill>
                <a:latin typeface="+mn-lt"/>
                <a:ea typeface="+mn-ea"/>
                <a:cs typeface="+mn-cs"/>
              </a:rPr>
              <a:t>Jewelry</a:t>
            </a:r>
            <a:r>
              <a:rPr lang="en-IN" sz="1200" b="0" i="0" kern="1200" dirty="0" smtClean="0">
                <a:solidFill>
                  <a:schemeClr val="tx1"/>
                </a:solidFill>
                <a:latin typeface="+mn-lt"/>
                <a:ea typeface="+mn-ea"/>
                <a:cs typeface="+mn-cs"/>
              </a:rPr>
              <a:t>? I'm Jonathan James, owner of Jonathan's </a:t>
            </a:r>
            <a:r>
              <a:rPr lang="en-IN" sz="1200" b="0" i="0" kern="1200" dirty="0" err="1" smtClean="0">
                <a:solidFill>
                  <a:schemeClr val="tx1"/>
                </a:solidFill>
                <a:latin typeface="+mn-lt"/>
                <a:ea typeface="+mn-ea"/>
                <a:cs typeface="+mn-cs"/>
              </a:rPr>
              <a:t>Jewelry</a:t>
            </a:r>
            <a:r>
              <a:rPr lang="en-IN" sz="1200" b="0" i="0" kern="1200" dirty="0" smtClean="0">
                <a:solidFill>
                  <a:schemeClr val="tx1"/>
                </a:solidFill>
                <a:latin typeface="+mn-lt"/>
                <a:ea typeface="+mn-ea"/>
                <a:cs typeface="+mn-cs"/>
              </a:rPr>
              <a:t>, here to tell you that we have the widest selection of diamonds in the state. No matter what your budget, we can find something that you can afford, and that she will love. At Jonathan's, we cut out the middle man and </a:t>
            </a:r>
            <a:r>
              <a:rPr lang="en-IN" sz="1200" b="0" i="0" u="sng" kern="1200" dirty="0" smtClean="0">
                <a:solidFill>
                  <a:schemeClr val="tx1"/>
                </a:solidFill>
                <a:latin typeface="+mn-lt"/>
                <a:ea typeface="+mn-ea"/>
                <a:cs typeface="+mn-cs"/>
              </a:rPr>
              <a:t>buy direct</a:t>
            </a:r>
            <a:r>
              <a:rPr lang="en-IN" sz="1200" b="0" i="0" kern="1200" dirty="0" smtClean="0">
                <a:solidFill>
                  <a:schemeClr val="tx1"/>
                </a:solidFill>
                <a:latin typeface="+mn-lt"/>
                <a:ea typeface="+mn-ea"/>
                <a:cs typeface="+mn-cs"/>
              </a:rPr>
              <a:t> from suppliers, then pass that savings on to you. Our salespeople don't work on commission, so you don't have to worry about being pressured into buying something you don't want and can't afford. We're your friend in the diamond business, with three convenient locations: on Enormous Mall Parkway, </a:t>
            </a:r>
            <a:r>
              <a:rPr lang="en-IN" sz="1200" b="0" i="0" kern="1200" dirty="0" err="1" smtClean="0">
                <a:solidFill>
                  <a:schemeClr val="tx1"/>
                </a:solidFill>
                <a:latin typeface="+mn-lt"/>
                <a:ea typeface="+mn-ea"/>
                <a:cs typeface="+mn-cs"/>
              </a:rPr>
              <a:t>Northeastgate</a:t>
            </a:r>
            <a:r>
              <a:rPr lang="en-IN" sz="1200" b="0" i="0" kern="1200" dirty="0" smtClean="0">
                <a:solidFill>
                  <a:schemeClr val="tx1"/>
                </a:solidFill>
                <a:latin typeface="+mn-lt"/>
                <a:ea typeface="+mn-ea"/>
                <a:cs typeface="+mn-cs"/>
              </a:rPr>
              <a:t> Village, and downtown on First and Main. Come on in and see us today!</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4</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5</a:t>
            </a:fld>
            <a:endParaRPr lang="en-I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kern="1200" dirty="0" smtClean="0">
                <a:solidFill>
                  <a:schemeClr val="tx1"/>
                </a:solidFill>
                <a:latin typeface="+mn-lt"/>
                <a:ea typeface="+mn-ea"/>
                <a:cs typeface="+mn-cs"/>
              </a:rPr>
              <a:t>From the </a:t>
            </a:r>
            <a:r>
              <a:rPr lang="en-IN" sz="1200" b="0" u="sng" kern="1200" dirty="0" smtClean="0">
                <a:solidFill>
                  <a:schemeClr val="tx1"/>
                </a:solidFill>
                <a:latin typeface="+mn-lt"/>
                <a:ea typeface="+mn-ea"/>
                <a:cs typeface="+mn-cs"/>
              </a:rPr>
              <a:t>Cutler</a:t>
            </a:r>
            <a:r>
              <a:rPr lang="en-IN" sz="1200" kern="1200" dirty="0" smtClean="0">
                <a:solidFill>
                  <a:schemeClr val="tx1"/>
                </a:solidFill>
                <a:latin typeface="+mn-lt"/>
                <a:ea typeface="+mn-ea"/>
                <a:cs typeface="+mn-cs"/>
              </a:rPr>
              <a:t> </a:t>
            </a:r>
            <a:r>
              <a:rPr lang="en-IN" sz="1200" b="0" u="sng" kern="1200" dirty="0" smtClean="0">
                <a:solidFill>
                  <a:schemeClr val="tx1"/>
                </a:solidFill>
                <a:latin typeface="+mn-lt"/>
                <a:ea typeface="+mn-ea"/>
                <a:cs typeface="+mn-cs"/>
              </a:rPr>
              <a:t>Casino traffic</a:t>
            </a:r>
            <a:r>
              <a:rPr lang="en-IN" sz="1200" kern="1200" dirty="0" smtClean="0">
                <a:solidFill>
                  <a:schemeClr val="tx1"/>
                </a:solidFill>
                <a:latin typeface="+mn-lt"/>
                <a:ea typeface="+mn-ea"/>
                <a:cs typeface="+mn-cs"/>
              </a:rPr>
              <a:t> </a:t>
            </a:r>
            <a:r>
              <a:rPr lang="en-IN" sz="1200" kern="1200" dirty="0" err="1" smtClean="0">
                <a:solidFill>
                  <a:schemeClr val="tx1"/>
                </a:solidFill>
                <a:latin typeface="+mn-lt"/>
                <a:ea typeface="+mn-ea"/>
                <a:cs typeface="+mn-cs"/>
              </a:rPr>
              <a:t>center</a:t>
            </a:r>
            <a:r>
              <a:rPr lang="en-IN" sz="1200" kern="1200" dirty="0" smtClean="0">
                <a:solidFill>
                  <a:schemeClr val="tx1"/>
                </a:solidFill>
                <a:latin typeface="+mn-lt"/>
                <a:ea typeface="+mn-ea"/>
                <a:cs typeface="+mn-cs"/>
              </a:rPr>
              <a:t>, this is Marcy </a:t>
            </a:r>
            <a:r>
              <a:rPr lang="en-IN" sz="1200" kern="1200" dirty="0" err="1" smtClean="0">
                <a:solidFill>
                  <a:schemeClr val="tx1"/>
                </a:solidFill>
                <a:latin typeface="+mn-lt"/>
                <a:ea typeface="+mn-ea"/>
                <a:cs typeface="+mn-cs"/>
              </a:rPr>
              <a:t>Maradona</a:t>
            </a:r>
            <a:r>
              <a:rPr lang="en-IN" sz="1200" kern="1200" dirty="0" smtClean="0">
                <a:solidFill>
                  <a:schemeClr val="tx1"/>
                </a:solidFill>
                <a:latin typeface="+mn-lt"/>
                <a:ea typeface="+mn-ea"/>
                <a:cs typeface="+mn-cs"/>
              </a:rPr>
              <a:t> with a WYGG real-time update. A car-bus collision in the southbound lanes has brought Interstate 35 to a virtual shutdown in both directions near </a:t>
            </a:r>
            <a:r>
              <a:rPr lang="en-IN" sz="1200" kern="1200" dirty="0" err="1" smtClean="0">
                <a:solidFill>
                  <a:schemeClr val="tx1"/>
                </a:solidFill>
                <a:latin typeface="+mn-lt"/>
                <a:ea typeface="+mn-ea"/>
                <a:cs typeface="+mn-cs"/>
              </a:rPr>
              <a:t>Northcenter</a:t>
            </a:r>
            <a:r>
              <a:rPr lang="en-IN" sz="1200" kern="1200" dirty="0" smtClean="0">
                <a:solidFill>
                  <a:schemeClr val="tx1"/>
                </a:solidFill>
                <a:latin typeface="+mn-lt"/>
                <a:ea typeface="+mn-ea"/>
                <a:cs typeface="+mn-cs"/>
              </a:rPr>
              <a:t>. There appear to be numerous injuries, and the state patrol and aid cars are on the scene. Three lanes are closed southbound, and northbound traffic on I-35 is crawling through the area as people slow to take a peek. Other area roadways appear normal for this hour. Highway 4 is smooth sailing through downtown, and State Route 20 has off-and-on slowing from </a:t>
            </a:r>
            <a:r>
              <a:rPr lang="en-IN" sz="1200" kern="1200" dirty="0" err="1" smtClean="0">
                <a:solidFill>
                  <a:schemeClr val="tx1"/>
                </a:solidFill>
                <a:latin typeface="+mn-lt"/>
                <a:ea typeface="+mn-ea"/>
                <a:cs typeface="+mn-cs"/>
              </a:rPr>
              <a:t>Wideview</a:t>
            </a:r>
            <a:r>
              <a:rPr lang="en-IN" sz="1200" kern="1200" dirty="0" smtClean="0">
                <a:solidFill>
                  <a:schemeClr val="tx1"/>
                </a:solidFill>
                <a:latin typeface="+mn-lt"/>
                <a:ea typeface="+mn-ea"/>
                <a:cs typeface="+mn-cs"/>
              </a:rPr>
              <a:t> through </a:t>
            </a:r>
            <a:r>
              <a:rPr lang="en-IN" sz="1200" kern="1200" dirty="0" err="1" smtClean="0">
                <a:solidFill>
                  <a:schemeClr val="tx1"/>
                </a:solidFill>
                <a:latin typeface="+mn-lt"/>
                <a:ea typeface="+mn-ea"/>
                <a:cs typeface="+mn-cs"/>
              </a:rPr>
              <a:t>Treeland</a:t>
            </a:r>
            <a:r>
              <a:rPr lang="en-IN" sz="1200" kern="1200" dirty="0" smtClean="0">
                <a:solidFill>
                  <a:schemeClr val="tx1"/>
                </a:solidFill>
                <a:latin typeface="+mn-lt"/>
                <a:ea typeface="+mn-ea"/>
                <a:cs typeface="+mn-cs"/>
              </a:rPr>
              <a:t>. If you're </a:t>
            </a:r>
            <a:r>
              <a:rPr lang="en-IN" sz="1200" b="0" u="sng" kern="1200" dirty="0" smtClean="0">
                <a:solidFill>
                  <a:schemeClr val="tx1"/>
                </a:solidFill>
                <a:latin typeface="+mn-lt"/>
                <a:ea typeface="+mn-ea"/>
                <a:cs typeface="+mn-cs"/>
              </a:rPr>
              <a:t>crossing the river</a:t>
            </a:r>
            <a:r>
              <a:rPr lang="en-IN" sz="1200" kern="1200" dirty="0" smtClean="0">
                <a:solidFill>
                  <a:schemeClr val="tx1"/>
                </a:solidFill>
                <a:latin typeface="+mn-lt"/>
                <a:ea typeface="+mn-ea"/>
                <a:cs typeface="+mn-cs"/>
              </a:rPr>
              <a:t> the Sky Street bridge is your best bet, as the Key Bridge is still slow due to the effects of an earlier debris spill in the left eastbound lane. For WYFF-FM, this is Marcy </a:t>
            </a:r>
            <a:r>
              <a:rPr lang="en-IN" sz="1200" kern="1200" dirty="0" err="1" smtClean="0">
                <a:solidFill>
                  <a:schemeClr val="tx1"/>
                </a:solidFill>
                <a:latin typeface="+mn-lt"/>
                <a:ea typeface="+mn-ea"/>
                <a:cs typeface="+mn-cs"/>
              </a:rPr>
              <a:t>Maradona</a:t>
            </a:r>
            <a:r>
              <a:rPr lang="en-IN" sz="1200" kern="1200" dirty="0" smtClean="0">
                <a:solidFill>
                  <a:schemeClr val="tx1"/>
                </a:solidFill>
                <a:latin typeface="+mn-lt"/>
                <a:ea typeface="+mn-ea"/>
                <a:cs typeface="+mn-cs"/>
              </a:rPr>
              <a:t>. We'll be back with more news after this word from our sponsor.</a:t>
            </a:r>
            <a:br>
              <a:rPr lang="en-IN" sz="1200" kern="1200" dirty="0" smtClean="0">
                <a:solidFill>
                  <a:schemeClr val="tx1"/>
                </a:solidFill>
                <a:latin typeface="+mn-lt"/>
                <a:ea typeface="+mn-ea"/>
                <a:cs typeface="+mn-cs"/>
              </a:rPr>
            </a:br>
            <a:r>
              <a:rPr lang="en-IN" sz="1200" kern="1200" dirty="0" smtClean="0">
                <a:solidFill>
                  <a:schemeClr val="tx1"/>
                </a:solidFill>
                <a:latin typeface="+mn-lt"/>
                <a:ea typeface="+mn-ea"/>
                <a:cs typeface="+mn-cs"/>
              </a:rPr>
              <a:t/>
            </a:r>
            <a:br>
              <a:rPr lang="en-IN" sz="1200" kern="1200" dirty="0" smtClean="0">
                <a:solidFill>
                  <a:schemeClr val="tx1"/>
                </a:solidFill>
                <a:latin typeface="+mn-lt"/>
                <a:ea typeface="+mn-ea"/>
                <a:cs typeface="+mn-cs"/>
              </a:rPr>
            </a:br>
            <a:r>
              <a:rPr lang="en-IN" sz="1200" kern="1200" dirty="0" smtClean="0">
                <a:solidFill>
                  <a:schemeClr val="tx1"/>
                </a:solidFill>
                <a:latin typeface="+mn-lt"/>
                <a:ea typeface="+mn-ea"/>
                <a:cs typeface="+mn-cs"/>
              </a:rPr>
              <a:t>Forum: </a:t>
            </a:r>
            <a:r>
              <a:rPr lang="en-IN" sz="1200" kern="1200" dirty="0" err="1" smtClean="0">
                <a:solidFill>
                  <a:schemeClr val="tx1"/>
                </a:solidFill>
                <a:latin typeface="+mn-lt"/>
                <a:ea typeface="+mn-ea"/>
                <a:cs typeface="+mn-cs"/>
                <a:hlinkClick r:id="rId3"/>
              </a:rPr>
              <a:t>Pracisting</a:t>
            </a:r>
            <a:r>
              <a:rPr lang="en-IN" sz="1200" kern="1200" dirty="0" smtClean="0">
                <a:solidFill>
                  <a:schemeClr val="tx1"/>
                </a:solidFill>
                <a:latin typeface="+mn-lt"/>
                <a:ea typeface="+mn-ea"/>
                <a:cs typeface="+mn-cs"/>
                <a:hlinkClick r:id="rId3"/>
              </a:rPr>
              <a:t> your speaking and pronunciation skills?</a:t>
            </a:r>
            <a:endParaRPr lang="en-IN" sz="1200" kern="1200" dirty="0" smtClean="0">
              <a:solidFill>
                <a:schemeClr val="tx1"/>
              </a:solidFill>
              <a:latin typeface="+mn-lt"/>
              <a:ea typeface="+mn-ea"/>
              <a:cs typeface="+mn-cs"/>
            </a:endParaRPr>
          </a:p>
          <a:p>
            <a:r>
              <a:rPr lang="en-IN" sz="1200" kern="1200" dirty="0" smtClean="0">
                <a:solidFill>
                  <a:schemeClr val="tx1"/>
                </a:solidFill>
                <a:latin typeface="+mn-lt"/>
                <a:ea typeface="+mn-ea"/>
                <a:cs typeface="+mn-cs"/>
              </a:rPr>
              <a:t>From the </a:t>
            </a:r>
            <a:r>
              <a:rPr lang="en-IN" sz="1200" b="0" u="sng" kern="1200" dirty="0" smtClean="0">
                <a:solidFill>
                  <a:schemeClr val="tx1"/>
                </a:solidFill>
                <a:latin typeface="+mn-lt"/>
                <a:ea typeface="+mn-ea"/>
                <a:cs typeface="+mn-cs"/>
              </a:rPr>
              <a:t>Cutler</a:t>
            </a:r>
            <a:r>
              <a:rPr lang="en-IN" sz="1200" kern="1200" dirty="0" smtClean="0">
                <a:solidFill>
                  <a:schemeClr val="tx1"/>
                </a:solidFill>
                <a:latin typeface="+mn-lt"/>
                <a:ea typeface="+mn-ea"/>
                <a:cs typeface="+mn-cs"/>
              </a:rPr>
              <a:t> </a:t>
            </a:r>
            <a:r>
              <a:rPr lang="en-IN" sz="1200" b="0" u="sng" kern="1200" dirty="0" smtClean="0">
                <a:solidFill>
                  <a:schemeClr val="tx1"/>
                </a:solidFill>
                <a:latin typeface="+mn-lt"/>
                <a:ea typeface="+mn-ea"/>
                <a:cs typeface="+mn-cs"/>
              </a:rPr>
              <a:t>Casino traffic</a:t>
            </a:r>
            <a:r>
              <a:rPr lang="en-IN" sz="1200" kern="1200" dirty="0" smtClean="0">
                <a:solidFill>
                  <a:schemeClr val="tx1"/>
                </a:solidFill>
                <a:latin typeface="+mn-lt"/>
                <a:ea typeface="+mn-ea"/>
                <a:cs typeface="+mn-cs"/>
              </a:rPr>
              <a:t> </a:t>
            </a:r>
            <a:r>
              <a:rPr lang="en-IN" sz="1200" kern="1200" dirty="0" err="1" smtClean="0">
                <a:solidFill>
                  <a:schemeClr val="tx1"/>
                </a:solidFill>
                <a:latin typeface="+mn-lt"/>
                <a:ea typeface="+mn-ea"/>
                <a:cs typeface="+mn-cs"/>
              </a:rPr>
              <a:t>center</a:t>
            </a:r>
            <a:r>
              <a:rPr lang="en-IN" sz="1200" kern="1200" dirty="0" smtClean="0">
                <a:solidFill>
                  <a:schemeClr val="tx1"/>
                </a:solidFill>
                <a:latin typeface="+mn-lt"/>
                <a:ea typeface="+mn-ea"/>
                <a:cs typeface="+mn-cs"/>
              </a:rPr>
              <a:t>, this is Marcy </a:t>
            </a:r>
            <a:r>
              <a:rPr lang="en-IN" sz="1200" kern="1200" dirty="0" err="1" smtClean="0">
                <a:solidFill>
                  <a:schemeClr val="tx1"/>
                </a:solidFill>
                <a:latin typeface="+mn-lt"/>
                <a:ea typeface="+mn-ea"/>
                <a:cs typeface="+mn-cs"/>
              </a:rPr>
              <a:t>Maradona</a:t>
            </a:r>
            <a:r>
              <a:rPr lang="en-IN" sz="1200" kern="1200" dirty="0" smtClean="0">
                <a:solidFill>
                  <a:schemeClr val="tx1"/>
                </a:solidFill>
                <a:latin typeface="+mn-lt"/>
                <a:ea typeface="+mn-ea"/>
                <a:cs typeface="+mn-cs"/>
              </a:rPr>
              <a:t> with a WYGG real-time update. A car-bus collision in the southbound lanes has brought Interstate 35 to a virtual shutdown in both directions near </a:t>
            </a:r>
            <a:r>
              <a:rPr lang="en-IN" sz="1200" kern="1200" dirty="0" err="1" smtClean="0">
                <a:solidFill>
                  <a:schemeClr val="tx1"/>
                </a:solidFill>
                <a:latin typeface="+mn-lt"/>
                <a:ea typeface="+mn-ea"/>
                <a:cs typeface="+mn-cs"/>
              </a:rPr>
              <a:t>Northcenter</a:t>
            </a:r>
            <a:r>
              <a:rPr lang="en-IN" sz="1200" kern="1200" dirty="0" smtClean="0">
                <a:solidFill>
                  <a:schemeClr val="tx1"/>
                </a:solidFill>
                <a:latin typeface="+mn-lt"/>
                <a:ea typeface="+mn-ea"/>
                <a:cs typeface="+mn-cs"/>
              </a:rPr>
              <a:t>. There appear to be numerous injuries, and the state patrol and aid cars are on the scene. Three lanes are closed southbound, and northbound traffic on I-35 is crawling through the area as people slow to take a peek. Other area roadways appear normal for this hour. Highway 4 is smooth sailing through downtown, and State Route 20 has off-and-on slowing from </a:t>
            </a:r>
            <a:r>
              <a:rPr lang="en-IN" sz="1200" kern="1200" dirty="0" err="1" smtClean="0">
                <a:solidFill>
                  <a:schemeClr val="tx1"/>
                </a:solidFill>
                <a:latin typeface="+mn-lt"/>
                <a:ea typeface="+mn-ea"/>
                <a:cs typeface="+mn-cs"/>
              </a:rPr>
              <a:t>Wideview</a:t>
            </a:r>
            <a:r>
              <a:rPr lang="en-IN" sz="1200" kern="1200" dirty="0" smtClean="0">
                <a:solidFill>
                  <a:schemeClr val="tx1"/>
                </a:solidFill>
                <a:latin typeface="+mn-lt"/>
                <a:ea typeface="+mn-ea"/>
                <a:cs typeface="+mn-cs"/>
              </a:rPr>
              <a:t> through </a:t>
            </a:r>
            <a:r>
              <a:rPr lang="en-IN" sz="1200" kern="1200" dirty="0" err="1" smtClean="0">
                <a:solidFill>
                  <a:schemeClr val="tx1"/>
                </a:solidFill>
                <a:latin typeface="+mn-lt"/>
                <a:ea typeface="+mn-ea"/>
                <a:cs typeface="+mn-cs"/>
              </a:rPr>
              <a:t>Treeland</a:t>
            </a:r>
            <a:r>
              <a:rPr lang="en-IN" sz="1200" kern="1200" dirty="0" smtClean="0">
                <a:solidFill>
                  <a:schemeClr val="tx1"/>
                </a:solidFill>
                <a:latin typeface="+mn-lt"/>
                <a:ea typeface="+mn-ea"/>
                <a:cs typeface="+mn-cs"/>
              </a:rPr>
              <a:t>. If you're </a:t>
            </a:r>
            <a:r>
              <a:rPr lang="en-IN" sz="1200" b="0" u="sng" kern="1200" dirty="0" smtClean="0">
                <a:solidFill>
                  <a:schemeClr val="tx1"/>
                </a:solidFill>
                <a:latin typeface="+mn-lt"/>
                <a:ea typeface="+mn-ea"/>
                <a:cs typeface="+mn-cs"/>
              </a:rPr>
              <a:t>crossing the river</a:t>
            </a:r>
            <a:r>
              <a:rPr lang="en-IN" sz="1200" kern="1200" dirty="0" smtClean="0">
                <a:solidFill>
                  <a:schemeClr val="tx1"/>
                </a:solidFill>
                <a:latin typeface="+mn-lt"/>
                <a:ea typeface="+mn-ea"/>
                <a:cs typeface="+mn-cs"/>
              </a:rPr>
              <a:t> the Sky Street bridge is your best bet, as the Key Bridge is still slow due to the effects of an earlier debris spill in the left eastbound lane. For WYFF-FM, this is Marcy </a:t>
            </a:r>
            <a:r>
              <a:rPr lang="en-IN" sz="1200" kern="1200" dirty="0" err="1" smtClean="0">
                <a:solidFill>
                  <a:schemeClr val="tx1"/>
                </a:solidFill>
                <a:latin typeface="+mn-lt"/>
                <a:ea typeface="+mn-ea"/>
                <a:cs typeface="+mn-cs"/>
              </a:rPr>
              <a:t>Maradona</a:t>
            </a:r>
            <a:r>
              <a:rPr lang="en-IN" sz="1200" kern="1200" dirty="0" smtClean="0">
                <a:solidFill>
                  <a:schemeClr val="tx1"/>
                </a:solidFill>
                <a:latin typeface="+mn-lt"/>
                <a:ea typeface="+mn-ea"/>
                <a:cs typeface="+mn-cs"/>
              </a:rPr>
              <a:t>. We'll be back with more news after this word from our sponsor.</a:t>
            </a:r>
            <a:br>
              <a:rPr lang="en-IN" sz="1200" kern="1200" dirty="0" smtClean="0">
                <a:solidFill>
                  <a:schemeClr val="tx1"/>
                </a:solidFill>
                <a:latin typeface="+mn-lt"/>
                <a:ea typeface="+mn-ea"/>
                <a:cs typeface="+mn-cs"/>
              </a:rPr>
            </a:br>
            <a:r>
              <a:rPr lang="en-IN" sz="1200" kern="1200" dirty="0" smtClean="0">
                <a:solidFill>
                  <a:schemeClr val="tx1"/>
                </a:solidFill>
                <a:latin typeface="+mn-lt"/>
                <a:ea typeface="+mn-ea"/>
                <a:cs typeface="+mn-cs"/>
              </a:rPr>
              <a:t/>
            </a:r>
            <a:br>
              <a:rPr lang="en-IN" sz="1200" kern="1200" dirty="0" smtClean="0">
                <a:solidFill>
                  <a:schemeClr val="tx1"/>
                </a:solidFill>
                <a:latin typeface="+mn-lt"/>
                <a:ea typeface="+mn-ea"/>
                <a:cs typeface="+mn-cs"/>
              </a:rPr>
            </a:br>
            <a:r>
              <a:rPr lang="en-IN" sz="1200" kern="1200" dirty="0" smtClean="0">
                <a:solidFill>
                  <a:schemeClr val="tx1"/>
                </a:solidFill>
                <a:latin typeface="+mn-lt"/>
                <a:ea typeface="+mn-ea"/>
                <a:cs typeface="+mn-cs"/>
              </a:rPr>
              <a:t>Forum: </a:t>
            </a:r>
            <a:r>
              <a:rPr lang="en-IN" sz="1200" kern="1200" dirty="0" err="1" smtClean="0">
                <a:solidFill>
                  <a:schemeClr val="tx1"/>
                </a:solidFill>
                <a:latin typeface="+mn-lt"/>
                <a:ea typeface="+mn-ea"/>
                <a:cs typeface="+mn-cs"/>
                <a:hlinkClick r:id="rId3"/>
              </a:rPr>
              <a:t>Pracisting</a:t>
            </a:r>
            <a:r>
              <a:rPr lang="en-IN" sz="1200" kern="1200" dirty="0" smtClean="0">
                <a:solidFill>
                  <a:schemeClr val="tx1"/>
                </a:solidFill>
                <a:latin typeface="+mn-lt"/>
                <a:ea typeface="+mn-ea"/>
                <a:cs typeface="+mn-cs"/>
                <a:hlinkClick r:id="rId3"/>
              </a:rPr>
              <a:t> your speaking and pronunciation skills?</a:t>
            </a:r>
            <a:endParaRPr lang="en-IN" sz="1200" kern="1200" dirty="0" smtClean="0">
              <a:solidFill>
                <a:schemeClr val="tx1"/>
              </a:solidFill>
              <a:latin typeface="+mn-lt"/>
              <a:ea typeface="+mn-ea"/>
              <a:cs typeface="+mn-cs"/>
            </a:endParaRPr>
          </a:p>
          <a:p>
            <a:r>
              <a:rPr lang="en-IN" dirty="0" smtClean="0"/>
              <a:t/>
            </a:r>
            <a:br>
              <a:rPr lang="en-IN" dirty="0" smtClean="0"/>
            </a:br>
            <a:r>
              <a:rPr lang="en-IN" sz="1200" kern="1200" dirty="0" smtClean="0">
                <a:solidFill>
                  <a:schemeClr val="tx1"/>
                </a:solidFill>
                <a:latin typeface="+mn-lt"/>
                <a:ea typeface="+mn-ea"/>
                <a:cs typeface="+mn-cs"/>
              </a:rPr>
              <a:t>From the </a:t>
            </a:r>
            <a:r>
              <a:rPr lang="en-IN" sz="1200" b="0" u="sng" kern="1200" dirty="0" smtClean="0">
                <a:solidFill>
                  <a:schemeClr val="tx1"/>
                </a:solidFill>
                <a:latin typeface="+mn-lt"/>
                <a:ea typeface="+mn-ea"/>
                <a:cs typeface="+mn-cs"/>
              </a:rPr>
              <a:t>Cutler</a:t>
            </a:r>
            <a:r>
              <a:rPr lang="en-IN" sz="1200" kern="1200" dirty="0" smtClean="0">
                <a:solidFill>
                  <a:schemeClr val="tx1"/>
                </a:solidFill>
                <a:latin typeface="+mn-lt"/>
                <a:ea typeface="+mn-ea"/>
                <a:cs typeface="+mn-cs"/>
              </a:rPr>
              <a:t> </a:t>
            </a:r>
            <a:r>
              <a:rPr lang="en-IN" sz="1200" b="0" u="sng" kern="1200" dirty="0" smtClean="0">
                <a:solidFill>
                  <a:schemeClr val="tx1"/>
                </a:solidFill>
                <a:latin typeface="+mn-lt"/>
                <a:ea typeface="+mn-ea"/>
                <a:cs typeface="+mn-cs"/>
              </a:rPr>
              <a:t>Casino traffic</a:t>
            </a:r>
            <a:r>
              <a:rPr lang="en-IN" sz="1200" kern="1200" dirty="0" smtClean="0">
                <a:solidFill>
                  <a:schemeClr val="tx1"/>
                </a:solidFill>
                <a:latin typeface="+mn-lt"/>
                <a:ea typeface="+mn-ea"/>
                <a:cs typeface="+mn-cs"/>
              </a:rPr>
              <a:t> </a:t>
            </a:r>
            <a:r>
              <a:rPr lang="en-IN" sz="1200" kern="1200" dirty="0" err="1" smtClean="0">
                <a:solidFill>
                  <a:schemeClr val="tx1"/>
                </a:solidFill>
                <a:latin typeface="+mn-lt"/>
                <a:ea typeface="+mn-ea"/>
                <a:cs typeface="+mn-cs"/>
              </a:rPr>
              <a:t>center</a:t>
            </a:r>
            <a:r>
              <a:rPr lang="en-IN" sz="1200" kern="1200" dirty="0" smtClean="0">
                <a:solidFill>
                  <a:schemeClr val="tx1"/>
                </a:solidFill>
                <a:latin typeface="+mn-lt"/>
                <a:ea typeface="+mn-ea"/>
                <a:cs typeface="+mn-cs"/>
              </a:rPr>
              <a:t>, this is Marcy </a:t>
            </a:r>
            <a:r>
              <a:rPr lang="en-IN" sz="1200" kern="1200" dirty="0" err="1" smtClean="0">
                <a:solidFill>
                  <a:schemeClr val="tx1"/>
                </a:solidFill>
                <a:latin typeface="+mn-lt"/>
                <a:ea typeface="+mn-ea"/>
                <a:cs typeface="+mn-cs"/>
              </a:rPr>
              <a:t>Maradona</a:t>
            </a:r>
            <a:r>
              <a:rPr lang="en-IN" sz="1200" kern="1200" dirty="0" smtClean="0">
                <a:solidFill>
                  <a:schemeClr val="tx1"/>
                </a:solidFill>
                <a:latin typeface="+mn-lt"/>
                <a:ea typeface="+mn-ea"/>
                <a:cs typeface="+mn-cs"/>
              </a:rPr>
              <a:t> with a WYGG real-time update. A car-bus collision in the southbound lanes has brought Interstate 35 to a virtual shutdown in both directions near </a:t>
            </a:r>
            <a:r>
              <a:rPr lang="en-IN" sz="1200" kern="1200" dirty="0" err="1" smtClean="0">
                <a:solidFill>
                  <a:schemeClr val="tx1"/>
                </a:solidFill>
                <a:latin typeface="+mn-lt"/>
                <a:ea typeface="+mn-ea"/>
                <a:cs typeface="+mn-cs"/>
              </a:rPr>
              <a:t>Northcenter</a:t>
            </a:r>
            <a:r>
              <a:rPr lang="en-IN" sz="1200" kern="1200" dirty="0" smtClean="0">
                <a:solidFill>
                  <a:schemeClr val="tx1"/>
                </a:solidFill>
                <a:latin typeface="+mn-lt"/>
                <a:ea typeface="+mn-ea"/>
                <a:cs typeface="+mn-cs"/>
              </a:rPr>
              <a:t>. There appear to be numerous injuries, and the state patrol and aid cars are on the scene. Three lanes are closed southbound, and northbound traffic on I-35 is crawling through the area as people slow to take a peek. Other area roadways appear normal for this hour. Highway 4 is smooth sailing through downtown, and State Route 20 has off-and-on slowing from </a:t>
            </a:r>
            <a:r>
              <a:rPr lang="en-IN" sz="1200" kern="1200" dirty="0" err="1" smtClean="0">
                <a:solidFill>
                  <a:schemeClr val="tx1"/>
                </a:solidFill>
                <a:latin typeface="+mn-lt"/>
                <a:ea typeface="+mn-ea"/>
                <a:cs typeface="+mn-cs"/>
              </a:rPr>
              <a:t>Wideview</a:t>
            </a:r>
            <a:r>
              <a:rPr lang="en-IN" sz="1200" kern="1200" dirty="0" smtClean="0">
                <a:solidFill>
                  <a:schemeClr val="tx1"/>
                </a:solidFill>
                <a:latin typeface="+mn-lt"/>
                <a:ea typeface="+mn-ea"/>
                <a:cs typeface="+mn-cs"/>
              </a:rPr>
              <a:t> through </a:t>
            </a:r>
            <a:r>
              <a:rPr lang="en-IN" sz="1200" kern="1200" dirty="0" err="1" smtClean="0">
                <a:solidFill>
                  <a:schemeClr val="tx1"/>
                </a:solidFill>
                <a:latin typeface="+mn-lt"/>
                <a:ea typeface="+mn-ea"/>
                <a:cs typeface="+mn-cs"/>
              </a:rPr>
              <a:t>Treeland</a:t>
            </a:r>
            <a:r>
              <a:rPr lang="en-IN" sz="1200" kern="1200" dirty="0" smtClean="0">
                <a:solidFill>
                  <a:schemeClr val="tx1"/>
                </a:solidFill>
                <a:latin typeface="+mn-lt"/>
                <a:ea typeface="+mn-ea"/>
                <a:cs typeface="+mn-cs"/>
              </a:rPr>
              <a:t>. If you're </a:t>
            </a:r>
            <a:r>
              <a:rPr lang="en-IN" sz="1200" b="0" u="sng" kern="1200" dirty="0" smtClean="0">
                <a:solidFill>
                  <a:schemeClr val="tx1"/>
                </a:solidFill>
                <a:latin typeface="+mn-lt"/>
                <a:ea typeface="+mn-ea"/>
                <a:cs typeface="+mn-cs"/>
              </a:rPr>
              <a:t>crossing the river</a:t>
            </a:r>
            <a:r>
              <a:rPr lang="en-IN" sz="1200" kern="1200" dirty="0" smtClean="0">
                <a:solidFill>
                  <a:schemeClr val="tx1"/>
                </a:solidFill>
                <a:latin typeface="+mn-lt"/>
                <a:ea typeface="+mn-ea"/>
                <a:cs typeface="+mn-cs"/>
              </a:rPr>
              <a:t> the Sky Street bridge is your best bet, as the Key Bridge is still slow due to the effects of an earlier debris spill in the left eastbound lane. For WYFF-FM, this is Marcy </a:t>
            </a:r>
            <a:r>
              <a:rPr lang="en-IN" sz="1200" kern="1200" dirty="0" err="1" smtClean="0">
                <a:solidFill>
                  <a:schemeClr val="tx1"/>
                </a:solidFill>
                <a:latin typeface="+mn-lt"/>
                <a:ea typeface="+mn-ea"/>
                <a:cs typeface="+mn-cs"/>
              </a:rPr>
              <a:t>Maradona</a:t>
            </a:r>
            <a:r>
              <a:rPr lang="en-IN" sz="1200" kern="1200" dirty="0" smtClean="0">
                <a:solidFill>
                  <a:schemeClr val="tx1"/>
                </a:solidFill>
                <a:latin typeface="+mn-lt"/>
                <a:ea typeface="+mn-ea"/>
                <a:cs typeface="+mn-cs"/>
              </a:rPr>
              <a:t>. We'll be back with more news after this word from our sponsor.</a:t>
            </a:r>
            <a:br>
              <a:rPr lang="en-IN" sz="1200" kern="1200" dirty="0" smtClean="0">
                <a:solidFill>
                  <a:schemeClr val="tx1"/>
                </a:solidFill>
                <a:latin typeface="+mn-lt"/>
                <a:ea typeface="+mn-ea"/>
                <a:cs typeface="+mn-cs"/>
              </a:rPr>
            </a:br>
            <a:r>
              <a:rPr lang="en-IN" sz="1200" kern="1200" dirty="0" smtClean="0">
                <a:solidFill>
                  <a:schemeClr val="tx1"/>
                </a:solidFill>
                <a:latin typeface="+mn-lt"/>
                <a:ea typeface="+mn-ea"/>
                <a:cs typeface="+mn-cs"/>
              </a:rPr>
              <a:t/>
            </a:r>
            <a:br>
              <a:rPr lang="en-IN" sz="1200" kern="1200" dirty="0" smtClean="0">
                <a:solidFill>
                  <a:schemeClr val="tx1"/>
                </a:solidFill>
                <a:latin typeface="+mn-lt"/>
                <a:ea typeface="+mn-ea"/>
                <a:cs typeface="+mn-cs"/>
              </a:rPr>
            </a:br>
            <a:r>
              <a:rPr lang="en-IN" sz="1200" kern="1200" dirty="0" smtClean="0">
                <a:solidFill>
                  <a:schemeClr val="tx1"/>
                </a:solidFill>
                <a:latin typeface="+mn-lt"/>
                <a:ea typeface="+mn-ea"/>
                <a:cs typeface="+mn-cs"/>
              </a:rPr>
              <a:t>Forum: </a:t>
            </a:r>
            <a:r>
              <a:rPr lang="en-IN" sz="1200" kern="1200" dirty="0" err="1" smtClean="0">
                <a:solidFill>
                  <a:schemeClr val="tx1"/>
                </a:solidFill>
                <a:latin typeface="+mn-lt"/>
                <a:ea typeface="+mn-ea"/>
                <a:cs typeface="+mn-cs"/>
                <a:hlinkClick r:id="rId3"/>
              </a:rPr>
              <a:t>Pracisting</a:t>
            </a:r>
            <a:r>
              <a:rPr lang="en-IN" sz="1200" kern="1200" dirty="0" smtClean="0">
                <a:solidFill>
                  <a:schemeClr val="tx1"/>
                </a:solidFill>
                <a:latin typeface="+mn-lt"/>
                <a:ea typeface="+mn-ea"/>
                <a:cs typeface="+mn-cs"/>
                <a:hlinkClick r:id="rId3"/>
              </a:rPr>
              <a:t> your speaking and pronunciation skills?</a:t>
            </a:r>
            <a:endParaRPr lang="en-IN" sz="1200" kern="1200" dirty="0" smtClean="0">
              <a:solidFill>
                <a:schemeClr val="tx1"/>
              </a:solidFill>
              <a:latin typeface="+mn-lt"/>
              <a:ea typeface="+mn-ea"/>
              <a:cs typeface="+mn-cs"/>
            </a:endParaRPr>
          </a:p>
          <a:p>
            <a:r>
              <a:rPr lang="en-IN" dirty="0" smtClean="0"/>
              <a:t/>
            </a:r>
            <a:br>
              <a:rPr lang="en-IN" dirty="0" smtClean="0"/>
            </a:br>
            <a:r>
              <a:rPr lang="en-IN" sz="1200" b="0" i="0" kern="1200" dirty="0" smtClean="0">
                <a:solidFill>
                  <a:schemeClr val="tx1"/>
                </a:solidFill>
                <a:latin typeface="+mn-lt"/>
                <a:ea typeface="+mn-ea"/>
                <a:cs typeface="+mn-cs"/>
              </a:rPr>
              <a:t>From the </a:t>
            </a:r>
            <a:r>
              <a:rPr lang="en-IN" sz="1200" b="0" i="0" u="sng" kern="1200" dirty="0" smtClean="0">
                <a:solidFill>
                  <a:schemeClr val="tx1"/>
                </a:solidFill>
                <a:latin typeface="+mn-lt"/>
                <a:ea typeface="+mn-ea"/>
                <a:cs typeface="+mn-cs"/>
              </a:rPr>
              <a:t>Cutler</a:t>
            </a:r>
            <a:r>
              <a:rPr lang="en-IN" sz="1200" b="0" i="0" kern="1200" dirty="0" smtClean="0">
                <a:solidFill>
                  <a:schemeClr val="tx1"/>
                </a:solidFill>
                <a:latin typeface="+mn-lt"/>
                <a:ea typeface="+mn-ea"/>
                <a:cs typeface="+mn-cs"/>
              </a:rPr>
              <a:t> </a:t>
            </a:r>
            <a:r>
              <a:rPr lang="en-IN" sz="1200" b="0" i="0" u="sng" kern="1200" dirty="0" smtClean="0">
                <a:solidFill>
                  <a:schemeClr val="tx1"/>
                </a:solidFill>
                <a:latin typeface="+mn-lt"/>
                <a:ea typeface="+mn-ea"/>
                <a:cs typeface="+mn-cs"/>
              </a:rPr>
              <a:t>Casino traffic</a:t>
            </a:r>
            <a:r>
              <a:rPr lang="en-IN" sz="1200" b="0" i="0" kern="1200" dirty="0" smtClean="0">
                <a:solidFill>
                  <a:schemeClr val="tx1"/>
                </a:solidFill>
                <a:latin typeface="+mn-lt"/>
                <a:ea typeface="+mn-ea"/>
                <a:cs typeface="+mn-cs"/>
              </a:rPr>
              <a:t> </a:t>
            </a:r>
            <a:r>
              <a:rPr lang="en-IN" sz="1200" b="0" i="0" kern="1200" dirty="0" err="1" smtClean="0">
                <a:solidFill>
                  <a:schemeClr val="tx1"/>
                </a:solidFill>
                <a:latin typeface="+mn-lt"/>
                <a:ea typeface="+mn-ea"/>
                <a:cs typeface="+mn-cs"/>
              </a:rPr>
              <a:t>center</a:t>
            </a:r>
            <a:r>
              <a:rPr lang="en-IN" sz="1200" b="0" i="0" kern="1200" dirty="0" smtClean="0">
                <a:solidFill>
                  <a:schemeClr val="tx1"/>
                </a:solidFill>
                <a:latin typeface="+mn-lt"/>
                <a:ea typeface="+mn-ea"/>
                <a:cs typeface="+mn-cs"/>
              </a:rPr>
              <a:t>, this is Marcy </a:t>
            </a:r>
            <a:r>
              <a:rPr lang="en-IN" sz="1200" b="0" i="0" kern="1200" dirty="0" err="1" smtClean="0">
                <a:solidFill>
                  <a:schemeClr val="tx1"/>
                </a:solidFill>
                <a:latin typeface="+mn-lt"/>
                <a:ea typeface="+mn-ea"/>
                <a:cs typeface="+mn-cs"/>
              </a:rPr>
              <a:t>Maradona</a:t>
            </a:r>
            <a:r>
              <a:rPr lang="en-IN" sz="1200" b="0" i="0" kern="1200" dirty="0" smtClean="0">
                <a:solidFill>
                  <a:schemeClr val="tx1"/>
                </a:solidFill>
                <a:latin typeface="+mn-lt"/>
                <a:ea typeface="+mn-ea"/>
                <a:cs typeface="+mn-cs"/>
              </a:rPr>
              <a:t> with a WYGG real-time update. A car-bus collision in the southbound lanes has brought Interstate 35 to a virtual shutdown in both directions near </a:t>
            </a:r>
            <a:r>
              <a:rPr lang="en-IN" sz="1200" b="0" i="0" kern="1200" dirty="0" err="1" smtClean="0">
                <a:solidFill>
                  <a:schemeClr val="tx1"/>
                </a:solidFill>
                <a:latin typeface="+mn-lt"/>
                <a:ea typeface="+mn-ea"/>
                <a:cs typeface="+mn-cs"/>
              </a:rPr>
              <a:t>Northcenter</a:t>
            </a:r>
            <a:r>
              <a:rPr lang="en-IN" sz="1200" b="0" i="0" kern="1200" dirty="0" smtClean="0">
                <a:solidFill>
                  <a:schemeClr val="tx1"/>
                </a:solidFill>
                <a:latin typeface="+mn-lt"/>
                <a:ea typeface="+mn-ea"/>
                <a:cs typeface="+mn-cs"/>
              </a:rPr>
              <a:t>. There appear to be numerous injuries, and the state patrol and aid cars are on the scene. Three lanes are closed southbound, and northbound traffic on I-35 is crawling through the area as people slow to take a peek. Other area roadways appear normal for this hour. Highway 4 is smooth sailing through downtown, and State Route 20 has off-and-on slowing from </a:t>
            </a:r>
            <a:r>
              <a:rPr lang="en-IN" sz="1200" b="0" i="0" kern="1200" dirty="0" err="1" smtClean="0">
                <a:solidFill>
                  <a:schemeClr val="tx1"/>
                </a:solidFill>
                <a:latin typeface="+mn-lt"/>
                <a:ea typeface="+mn-ea"/>
                <a:cs typeface="+mn-cs"/>
              </a:rPr>
              <a:t>Wideview</a:t>
            </a:r>
            <a:r>
              <a:rPr lang="en-IN" sz="1200" b="0" i="0" kern="1200" dirty="0" smtClean="0">
                <a:solidFill>
                  <a:schemeClr val="tx1"/>
                </a:solidFill>
                <a:latin typeface="+mn-lt"/>
                <a:ea typeface="+mn-ea"/>
                <a:cs typeface="+mn-cs"/>
              </a:rPr>
              <a:t> through </a:t>
            </a:r>
            <a:r>
              <a:rPr lang="en-IN" sz="1200" b="0" i="0" kern="1200" dirty="0" err="1" smtClean="0">
                <a:solidFill>
                  <a:schemeClr val="tx1"/>
                </a:solidFill>
                <a:latin typeface="+mn-lt"/>
                <a:ea typeface="+mn-ea"/>
                <a:cs typeface="+mn-cs"/>
              </a:rPr>
              <a:t>Treeland</a:t>
            </a:r>
            <a:r>
              <a:rPr lang="en-IN" sz="1200" b="0" i="0" kern="1200" dirty="0" smtClean="0">
                <a:solidFill>
                  <a:schemeClr val="tx1"/>
                </a:solidFill>
                <a:latin typeface="+mn-lt"/>
                <a:ea typeface="+mn-ea"/>
                <a:cs typeface="+mn-cs"/>
              </a:rPr>
              <a:t>. If you're </a:t>
            </a:r>
            <a:r>
              <a:rPr lang="en-IN" sz="1200" b="0" i="0" u="sng" kern="1200" dirty="0" smtClean="0">
                <a:solidFill>
                  <a:schemeClr val="tx1"/>
                </a:solidFill>
                <a:latin typeface="+mn-lt"/>
                <a:ea typeface="+mn-ea"/>
                <a:cs typeface="+mn-cs"/>
              </a:rPr>
              <a:t>crossing the river</a:t>
            </a:r>
            <a:r>
              <a:rPr lang="en-IN" sz="1200" b="0" i="0" kern="1200" dirty="0" smtClean="0">
                <a:solidFill>
                  <a:schemeClr val="tx1"/>
                </a:solidFill>
                <a:latin typeface="+mn-lt"/>
                <a:ea typeface="+mn-ea"/>
                <a:cs typeface="+mn-cs"/>
              </a:rPr>
              <a:t> the Sky Street bridge is your best bet, as the Key Bridge is still slow due to the effects of an earlier debris spill in the left eastbound lane. For WYFF-FM, this is Marcy </a:t>
            </a:r>
            <a:r>
              <a:rPr lang="en-IN" sz="1200" b="0" i="0" kern="1200" dirty="0" err="1" smtClean="0">
                <a:solidFill>
                  <a:schemeClr val="tx1"/>
                </a:solidFill>
                <a:latin typeface="+mn-lt"/>
                <a:ea typeface="+mn-ea"/>
                <a:cs typeface="+mn-cs"/>
              </a:rPr>
              <a:t>Maradona</a:t>
            </a:r>
            <a:r>
              <a:rPr lang="en-IN" sz="1200" b="0" i="0" kern="1200" dirty="0" smtClean="0">
                <a:solidFill>
                  <a:schemeClr val="tx1"/>
                </a:solidFill>
                <a:latin typeface="+mn-lt"/>
                <a:ea typeface="+mn-ea"/>
                <a:cs typeface="+mn-cs"/>
              </a:rPr>
              <a:t>. We'll be back with more news after this word from our sponsor.</a:t>
            </a:r>
            <a:r>
              <a:rPr lang="en-IN" dirty="0" smtClean="0"/>
              <a:t/>
            </a:r>
            <a:br>
              <a:rPr lang="en-IN" dirty="0" smtClean="0"/>
            </a:b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6</a:t>
            </a:fld>
            <a:endParaRPr lang="en-I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Hi. My name is Lenny </a:t>
            </a:r>
            <a:r>
              <a:rPr lang="en-IN" sz="1200" b="0" i="0" kern="1200" dirty="0" err="1" smtClean="0">
                <a:solidFill>
                  <a:schemeClr val="tx1"/>
                </a:solidFill>
                <a:latin typeface="+mn-lt"/>
                <a:ea typeface="+mn-ea"/>
                <a:cs typeface="+mn-cs"/>
              </a:rPr>
              <a:t>DiCardio</a:t>
            </a:r>
            <a:r>
              <a:rPr lang="en-IN" sz="1200" b="0" i="0" kern="1200" dirty="0" smtClean="0">
                <a:solidFill>
                  <a:schemeClr val="tx1"/>
                </a:solidFill>
                <a:latin typeface="+mn-lt"/>
                <a:ea typeface="+mn-ea"/>
                <a:cs typeface="+mn-cs"/>
              </a:rPr>
              <a:t>, and it's my great pleasure and </a:t>
            </a:r>
            <a:r>
              <a:rPr lang="en-IN" sz="1200" b="0" i="0" kern="1200" dirty="0" err="1" smtClean="0">
                <a:solidFill>
                  <a:schemeClr val="tx1"/>
                </a:solidFill>
                <a:latin typeface="+mn-lt"/>
                <a:ea typeface="+mn-ea"/>
                <a:cs typeface="+mn-cs"/>
              </a:rPr>
              <a:t>honor</a:t>
            </a:r>
            <a:r>
              <a:rPr lang="en-IN" sz="1200" b="0" i="0" kern="1200" dirty="0" smtClean="0">
                <a:solidFill>
                  <a:schemeClr val="tx1"/>
                </a:solidFill>
                <a:latin typeface="+mn-lt"/>
                <a:ea typeface="+mn-ea"/>
                <a:cs typeface="+mn-cs"/>
              </a:rPr>
              <a:t> </a:t>
            </a:r>
            <a:r>
              <a:rPr lang="en-IN" sz="1200" b="0" i="0" kern="1200" dirty="0" err="1" smtClean="0">
                <a:solidFill>
                  <a:schemeClr val="tx1"/>
                </a:solidFill>
                <a:latin typeface="+mn-lt"/>
                <a:ea typeface="+mn-ea"/>
                <a:cs typeface="+mn-cs"/>
              </a:rPr>
              <a:t>to</a:t>
            </a:r>
            <a:r>
              <a:rPr lang="en-IN" sz="1200" b="0" i="0" u="sng" kern="1200" dirty="0" err="1" smtClean="0">
                <a:solidFill>
                  <a:schemeClr val="tx1"/>
                </a:solidFill>
                <a:latin typeface="+mn-lt"/>
                <a:ea typeface="+mn-ea"/>
                <a:cs typeface="+mn-cs"/>
              </a:rPr>
              <a:t>introduce</a:t>
            </a:r>
            <a:r>
              <a:rPr lang="en-IN" sz="1200" b="0" i="0" kern="1200" dirty="0" smtClean="0">
                <a:solidFill>
                  <a:schemeClr val="tx1"/>
                </a:solidFill>
                <a:latin typeface="+mn-lt"/>
                <a:ea typeface="+mn-ea"/>
                <a:cs typeface="+mn-cs"/>
              </a:rPr>
              <a:t> our </a:t>
            </a:r>
            <a:r>
              <a:rPr lang="en-IN" sz="1200" b="0" i="0" u="sng" kern="1200" dirty="0" smtClean="0">
                <a:solidFill>
                  <a:schemeClr val="tx1"/>
                </a:solidFill>
                <a:latin typeface="+mn-lt"/>
                <a:ea typeface="+mn-ea"/>
                <a:cs typeface="+mn-cs"/>
              </a:rPr>
              <a:t>keynote speaker</a:t>
            </a:r>
            <a:r>
              <a:rPr lang="en-IN" sz="1200" b="0" i="0" kern="1200" dirty="0" smtClean="0">
                <a:solidFill>
                  <a:schemeClr val="tx1"/>
                </a:solidFill>
                <a:latin typeface="+mn-lt"/>
                <a:ea typeface="+mn-ea"/>
                <a:cs typeface="+mn-cs"/>
              </a:rPr>
              <a:t> this evening. He arrived this morning from India, where he is currently filming his new </a:t>
            </a:r>
            <a:r>
              <a:rPr lang="en-IN" sz="1200" b="0" i="0" kern="1200" dirty="0" err="1" smtClean="0">
                <a:solidFill>
                  <a:schemeClr val="tx1"/>
                </a:solidFill>
                <a:latin typeface="+mn-lt"/>
                <a:ea typeface="+mn-ea"/>
                <a:cs typeface="+mn-cs"/>
              </a:rPr>
              <a:t>movie,b</a:t>
            </a:r>
            <a:r>
              <a:rPr lang="en-IN" sz="1200" b="0" i="0" kern="1200" dirty="0" smtClean="0">
                <a:solidFill>
                  <a:schemeClr val="tx1"/>
                </a:solidFill>
                <a:latin typeface="+mn-lt"/>
                <a:ea typeface="+mn-ea"/>
                <a:cs typeface="+mn-cs"/>
              </a:rPr>
              <a:t> "Asian Dream," scheduled for release early next year. I have known Miguel Soriano for more than 20 years, and I think of him first not as a famous director but as a citizen, father, teacher, and friend. Yes, it's true that he has directed some of the greatest motion pictures of our time, and that he has made famous actors such as Roberto </a:t>
            </a:r>
            <a:r>
              <a:rPr lang="en-IN" sz="1200" b="0" i="0" kern="1200" dirty="0" err="1" smtClean="0">
                <a:solidFill>
                  <a:schemeClr val="tx1"/>
                </a:solidFill>
                <a:latin typeface="+mn-lt"/>
                <a:ea typeface="+mn-ea"/>
                <a:cs typeface="+mn-cs"/>
              </a:rPr>
              <a:t>DiNardo</a:t>
            </a:r>
            <a:r>
              <a:rPr lang="en-IN" sz="1200" b="0" i="0" kern="1200" dirty="0" smtClean="0">
                <a:solidFill>
                  <a:schemeClr val="tx1"/>
                </a:solidFill>
                <a:latin typeface="+mn-lt"/>
                <a:ea typeface="+mn-ea"/>
                <a:cs typeface="+mn-cs"/>
              </a:rPr>
              <a:t> and Martin Braun. But it's also true that he has raised five fine children, volunteered for his local church, and given </a:t>
            </a:r>
            <a:r>
              <a:rPr lang="en-IN" sz="1200" b="0" i="0" u="sng" kern="1200" dirty="0" smtClean="0">
                <a:solidFill>
                  <a:schemeClr val="tx1"/>
                </a:solidFill>
                <a:latin typeface="+mn-lt"/>
                <a:ea typeface="+mn-ea"/>
                <a:cs typeface="+mn-cs"/>
              </a:rPr>
              <a:t>millions of dollars</a:t>
            </a:r>
            <a:r>
              <a:rPr lang="en-IN" sz="1200" b="0" i="0" kern="1200" dirty="0" smtClean="0">
                <a:solidFill>
                  <a:schemeClr val="tx1"/>
                </a:solidFill>
                <a:latin typeface="+mn-lt"/>
                <a:ea typeface="+mn-ea"/>
                <a:cs typeface="+mn-cs"/>
              </a:rPr>
              <a:t> to charities such as this one. Ladies and gentlemen, please give it up for Mr. Miguel Soriano! (loud clapping and cheering).</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8</a:t>
            </a:fld>
            <a:endParaRPr lang="en-I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9</a:t>
            </a:fld>
            <a:endParaRPr lang="en-I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Hi, this is Sheila </a:t>
            </a:r>
            <a:r>
              <a:rPr lang="en-IN" sz="1200" b="0" i="0" u="sng" kern="1200" dirty="0" smtClean="0">
                <a:solidFill>
                  <a:schemeClr val="tx1"/>
                </a:solidFill>
                <a:latin typeface="+mn-lt"/>
                <a:ea typeface="+mn-ea"/>
                <a:cs typeface="+mn-cs"/>
              </a:rPr>
              <a:t>Lancaster</a:t>
            </a:r>
            <a:r>
              <a:rPr lang="en-IN" sz="1200" b="0" i="0" kern="1200" dirty="0" smtClean="0">
                <a:solidFill>
                  <a:schemeClr val="tx1"/>
                </a:solidFill>
                <a:latin typeface="+mn-lt"/>
                <a:ea typeface="+mn-ea"/>
                <a:cs typeface="+mn-cs"/>
              </a:rPr>
              <a:t> from Terrific Travel calling with a message for Robert Pierce. I was unable to book a flight on the 30th, so I booked a flight at 8:30 a.m. the 31st with Arizona Air. You'll need to be at the airport two hours before departure, and your tickets will be waiting at the check-in counter. When the plane lands in Arizona </a:t>
            </a:r>
            <a:r>
              <a:rPr lang="en-IN" sz="1200" b="0" i="0" u="sng" kern="1200" dirty="0" smtClean="0">
                <a:solidFill>
                  <a:schemeClr val="tx1"/>
                </a:solidFill>
                <a:latin typeface="+mn-lt"/>
                <a:ea typeface="+mn-ea"/>
                <a:cs typeface="+mn-cs"/>
              </a:rPr>
              <a:t>Springs</a:t>
            </a:r>
            <a:r>
              <a:rPr lang="en-IN" sz="1200" b="0" i="0" kern="1200" dirty="0" smtClean="0">
                <a:solidFill>
                  <a:schemeClr val="tx1"/>
                </a:solidFill>
                <a:latin typeface="+mn-lt"/>
                <a:ea typeface="+mn-ea"/>
                <a:cs typeface="+mn-cs"/>
              </a:rPr>
              <a:t>, Mr. Tim </a:t>
            </a:r>
            <a:r>
              <a:rPr lang="en-IN" sz="1200" b="0" i="0" kern="1200" dirty="0" err="1" smtClean="0">
                <a:solidFill>
                  <a:schemeClr val="tx1"/>
                </a:solidFill>
                <a:latin typeface="+mn-lt"/>
                <a:ea typeface="+mn-ea"/>
                <a:cs typeface="+mn-cs"/>
              </a:rPr>
              <a:t>Lazarro</a:t>
            </a:r>
            <a:r>
              <a:rPr lang="en-IN" sz="1200" b="0" i="0" kern="1200" dirty="0" smtClean="0">
                <a:solidFill>
                  <a:schemeClr val="tx1"/>
                </a:solidFill>
                <a:latin typeface="+mn-lt"/>
                <a:ea typeface="+mn-ea"/>
                <a:cs typeface="+mn-cs"/>
              </a:rPr>
              <a:t> will meet you at the gate and drive you to the </a:t>
            </a:r>
            <a:r>
              <a:rPr lang="en-IN" sz="1200" b="0" i="0" u="sng" kern="1200" dirty="0" smtClean="0">
                <a:solidFill>
                  <a:schemeClr val="tx1"/>
                </a:solidFill>
                <a:latin typeface="+mn-lt"/>
                <a:ea typeface="+mn-ea"/>
                <a:cs typeface="+mn-cs"/>
              </a:rPr>
              <a:t>Desert Oasis</a:t>
            </a:r>
            <a:r>
              <a:rPr lang="en-IN" sz="1200" b="0" i="0" kern="1200" dirty="0" smtClean="0">
                <a:solidFill>
                  <a:schemeClr val="tx1"/>
                </a:solidFill>
                <a:latin typeface="+mn-lt"/>
                <a:ea typeface="+mn-ea"/>
                <a:cs typeface="+mn-cs"/>
              </a:rPr>
              <a:t> hotel. Look for a man holding a sign with your name on it. You're booked into the Desert Oasis for four nights, with a return flight scheduled for 3 p.m. on the Fourth. If you have any questions, Mr. Pierce, please give me a call at 559-3447. Again, my name's Sheila Lancaster, and thank you for choosing Terrific Travel.</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10</a:t>
            </a:fld>
            <a:endParaRPr lang="en-I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Good afternoon. This is Vice </a:t>
            </a:r>
            <a:r>
              <a:rPr lang="en-IN" sz="1200" b="0" i="0" u="sng" kern="1200" dirty="0" smtClean="0">
                <a:solidFill>
                  <a:schemeClr val="tx1"/>
                </a:solidFill>
                <a:latin typeface="+mn-lt"/>
                <a:ea typeface="+mn-ea"/>
                <a:cs typeface="+mn-cs"/>
              </a:rPr>
              <a:t>Principal</a:t>
            </a:r>
            <a:r>
              <a:rPr lang="en-IN" sz="1200" b="0" i="0" kern="1200" dirty="0" smtClean="0">
                <a:solidFill>
                  <a:schemeClr val="tx1"/>
                </a:solidFill>
                <a:latin typeface="+mn-lt"/>
                <a:ea typeface="+mn-ea"/>
                <a:cs typeface="+mn-cs"/>
              </a:rPr>
              <a:t> Tom </a:t>
            </a:r>
            <a:r>
              <a:rPr lang="en-IN" sz="1200" b="0" i="0" kern="1200" dirty="0" err="1" smtClean="0">
                <a:solidFill>
                  <a:schemeClr val="tx1"/>
                </a:solidFill>
                <a:latin typeface="+mn-lt"/>
                <a:ea typeface="+mn-ea"/>
                <a:cs typeface="+mn-cs"/>
              </a:rPr>
              <a:t>Tebow</a:t>
            </a:r>
            <a:r>
              <a:rPr lang="en-IN" sz="1200" b="0" i="0" kern="1200" dirty="0" smtClean="0">
                <a:solidFill>
                  <a:schemeClr val="tx1"/>
                </a:solidFill>
                <a:latin typeface="+mn-lt"/>
                <a:ea typeface="+mn-ea"/>
                <a:cs typeface="+mn-cs"/>
              </a:rPr>
              <a:t> with a special announcement. Due to icy road conditions, all after-</a:t>
            </a:r>
            <a:r>
              <a:rPr lang="en-IN" sz="1200" b="0" i="0" u="sng" kern="1200" dirty="0" smtClean="0">
                <a:solidFill>
                  <a:schemeClr val="tx1"/>
                </a:solidFill>
                <a:latin typeface="+mn-lt"/>
                <a:ea typeface="+mn-ea"/>
                <a:cs typeface="+mn-cs"/>
              </a:rPr>
              <a:t>school programs</a:t>
            </a:r>
            <a:r>
              <a:rPr lang="en-IN" sz="1200" b="0" i="0" kern="1200" dirty="0" smtClean="0">
                <a:solidFill>
                  <a:schemeClr val="tx1"/>
                </a:solidFill>
                <a:latin typeface="+mn-lt"/>
                <a:ea typeface="+mn-ea"/>
                <a:cs typeface="+mn-cs"/>
              </a:rPr>
              <a:t> today have been cancelled. If you are in one of these programs and normally ride the special-activity bus, listen carefully. The special-activity bus will leave today directly after the final bell rings, and it will load in the east parking lot. Regular buses will leave as usual from the west parking lot. If you are being picked up by a parent today instead of riding the bus, your parent must come to the main office first and sign you out. Please do not leave school with your parent unless you were signed out at the office. All buses will be on snow routes this afternoon. They will drop you at your snow bus stop. Again, the special-activity bus leaves directly after school from the east parking lot, and all buses will be on snow routes. Thank you.</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12</a:t>
            </a:fld>
            <a:endParaRPr lang="en-I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Bad credit? </a:t>
            </a:r>
            <a:r>
              <a:rPr lang="en-IN" sz="1200" b="0" i="0" u="sng" kern="1200" dirty="0" smtClean="0">
                <a:solidFill>
                  <a:schemeClr val="tx1"/>
                </a:solidFill>
                <a:latin typeface="+mn-lt"/>
                <a:ea typeface="+mn-ea"/>
                <a:cs typeface="+mn-cs"/>
              </a:rPr>
              <a:t>Low credit</a:t>
            </a:r>
            <a:r>
              <a:rPr lang="en-IN" sz="1200" b="0" i="0" kern="1200" dirty="0" smtClean="0">
                <a:solidFill>
                  <a:schemeClr val="tx1"/>
                </a:solidFill>
                <a:latin typeface="+mn-lt"/>
                <a:ea typeface="+mn-ea"/>
                <a:cs typeface="+mn-cs"/>
              </a:rPr>
              <a:t>? No credit? It doesn't matter during "Mattress Madness" days, on now at Sleep Tight USA. From now through Saturday, you can get tremendous deals, like this luxurious Saffron goose-down queen-size mattress for just $99! Or this Posture Perfect-rand king mattress for only $129. Got kids? How about this set of Panama twin mattresses, slashed down from $349 to only $200. Have we gone mad? Yes! But only for a limited time. "Mattress Madness" ends at midnight Saturday, so get in here now for great bargains and </a:t>
            </a:r>
            <a:r>
              <a:rPr lang="en-IN" sz="1200" b="0" i="0" u="sng" kern="1200" dirty="0" smtClean="0">
                <a:solidFill>
                  <a:schemeClr val="tx1"/>
                </a:solidFill>
                <a:latin typeface="+mn-lt"/>
                <a:ea typeface="+mn-ea"/>
                <a:cs typeface="+mn-cs"/>
              </a:rPr>
              <a:t>free delivery</a:t>
            </a:r>
            <a:r>
              <a:rPr lang="en-IN" sz="1200" b="0" i="0" kern="1200" dirty="0" smtClean="0">
                <a:solidFill>
                  <a:schemeClr val="tx1"/>
                </a:solidFill>
                <a:latin typeface="+mn-lt"/>
                <a:ea typeface="+mn-ea"/>
                <a:cs typeface="+mn-cs"/>
              </a:rPr>
              <a:t> when you buy two mattresses or more. Sleep Tight has three locations to serve you better: Mega-Mall, South Plains Mall, and Northlake Mall. Sleep Right at Sleep Tight during "Mattress Madness" days!</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14</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t>
            </a:r>
            <a:r>
              <a:rPr lang="en-US" sz="1000" baseline="0" dirty="0" smtClean="0">
                <a:solidFill>
                  <a:srgbClr val="FFFFFF"/>
                </a:solidFill>
              </a:rPr>
              <a:t>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24313" y="44624"/>
            <a:ext cx="2381934" cy="646331"/>
          </a:xfrm>
          <a:prstGeom prst="rect">
            <a:avLst/>
          </a:prstGeom>
          <a:noFill/>
        </p:spPr>
        <p:txBody>
          <a:bodyPr wrap="non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b="1" dirty="0" smtClean="0">
                <a:solidFill>
                  <a:schemeClr val="bg1"/>
                </a:solidFill>
              </a:rPr>
              <a:t>TOEIC Short Talks 7</a:t>
            </a:r>
            <a:endParaRPr lang="en-GB" b="1" dirty="0" smtClean="0">
              <a:solidFill>
                <a:schemeClr val="bg1"/>
              </a:solidFill>
            </a:endParaRPr>
          </a:p>
          <a:p>
            <a:endParaRPr lang="en-GB" dirty="0"/>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472"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908720"/>
            <a:ext cx="8496944" cy="1938992"/>
          </a:xfrm>
          <a:prstGeom prst="rect">
            <a:avLst/>
          </a:prstGeom>
          <a:noFill/>
        </p:spPr>
        <p:txBody>
          <a:bodyPr wrap="square" rtlCol="0">
            <a:spAutoFit/>
          </a:bodyPr>
          <a:lstStyle/>
          <a:p>
            <a:r>
              <a:rPr lang="en-IN" sz="6000" dirty="0" smtClean="0"/>
              <a:t>TOEIC SHORT TALKS  7</a:t>
            </a:r>
            <a:endParaRPr lang="en-IN" sz="6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836712"/>
            <a:ext cx="5210716" cy="5078313"/>
          </a:xfrm>
          <a:prstGeom prst="rect">
            <a:avLst/>
          </a:prstGeom>
          <a:noFill/>
        </p:spPr>
        <p:txBody>
          <a:bodyPr wrap="square" rtlCol="0">
            <a:spAutoFit/>
          </a:bodyPr>
          <a:lstStyle/>
          <a:p>
            <a:r>
              <a:rPr lang="en-IN" sz="1600" dirty="0" smtClean="0"/>
              <a:t>1). What is the main purpose of the message?</a:t>
            </a:r>
          </a:p>
          <a:p>
            <a:r>
              <a:rPr lang="en-IN" sz="1600" dirty="0" smtClean="0"/>
              <a:t> To book airline tickets</a:t>
            </a:r>
          </a:p>
          <a:p>
            <a:r>
              <a:rPr lang="en-IN" sz="1600" dirty="0" smtClean="0"/>
              <a:t> To reserve a hotel room</a:t>
            </a:r>
          </a:p>
          <a:p>
            <a:r>
              <a:rPr lang="en-IN" sz="1600" dirty="0" smtClean="0"/>
              <a:t> To announce itinerary</a:t>
            </a:r>
          </a:p>
          <a:p>
            <a:r>
              <a:rPr lang="en-IN" sz="1600" dirty="0" smtClean="0"/>
              <a:t> To schedule a meeting</a:t>
            </a:r>
          </a:p>
          <a:p>
            <a:endParaRPr lang="en-IN" sz="1600" dirty="0" smtClean="0"/>
          </a:p>
          <a:p>
            <a:r>
              <a:rPr lang="en-IN" sz="1600" dirty="0" smtClean="0"/>
              <a:t/>
            </a:r>
            <a:br>
              <a:rPr lang="en-IN" sz="1600" dirty="0" smtClean="0"/>
            </a:br>
            <a:r>
              <a:rPr lang="en-IN" sz="1600" dirty="0" smtClean="0"/>
              <a:t>2). Who is speaking?</a:t>
            </a:r>
          </a:p>
          <a:p>
            <a:r>
              <a:rPr lang="en-IN" sz="1600" dirty="0" smtClean="0"/>
              <a:t> A business executive</a:t>
            </a:r>
          </a:p>
          <a:p>
            <a:r>
              <a:rPr lang="en-IN" sz="1600" dirty="0" smtClean="0"/>
              <a:t> A travel agent</a:t>
            </a:r>
          </a:p>
          <a:p>
            <a:r>
              <a:rPr lang="en-IN" sz="1600" dirty="0" smtClean="0"/>
              <a:t> A tourist</a:t>
            </a:r>
          </a:p>
          <a:p>
            <a:r>
              <a:rPr lang="en-IN" sz="1600" dirty="0" smtClean="0"/>
              <a:t> A flight attendant</a:t>
            </a:r>
          </a:p>
          <a:p>
            <a:r>
              <a:rPr lang="en-IN" sz="1600" dirty="0" smtClean="0"/>
              <a:t/>
            </a:r>
            <a:br>
              <a:rPr lang="en-IN" sz="1600" dirty="0" smtClean="0"/>
            </a:br>
            <a:r>
              <a:rPr lang="en-IN" sz="1600" dirty="0" smtClean="0"/>
              <a:t>3). What should the listener do after his plane lands?</a:t>
            </a:r>
          </a:p>
          <a:p>
            <a:r>
              <a:rPr lang="en-IN" sz="1600" dirty="0" smtClean="0"/>
              <a:t> Look for his chauffer</a:t>
            </a:r>
          </a:p>
          <a:p>
            <a:r>
              <a:rPr lang="en-IN" sz="1600" dirty="0" smtClean="0"/>
              <a:t> Call Sheila Lancaster</a:t>
            </a:r>
          </a:p>
          <a:p>
            <a:r>
              <a:rPr lang="en-IN" sz="1600" dirty="0" smtClean="0"/>
              <a:t> Drive to his hotel</a:t>
            </a:r>
          </a:p>
          <a:p>
            <a:r>
              <a:rPr lang="en-IN" sz="1600" dirty="0" smtClean="0"/>
              <a:t> Get tickets at check-in</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836712"/>
            <a:ext cx="5282724" cy="4585871"/>
          </a:xfrm>
          <a:prstGeom prst="rect">
            <a:avLst/>
          </a:prstGeom>
          <a:noFill/>
        </p:spPr>
        <p:txBody>
          <a:bodyPr wrap="square" rtlCol="0">
            <a:spAutoFit/>
          </a:bodyPr>
          <a:lstStyle/>
          <a:p>
            <a:r>
              <a:rPr lang="en-IN" dirty="0" smtClean="0"/>
              <a:t>1</a:t>
            </a:r>
            <a:r>
              <a:rPr lang="en-IN" sz="1600" dirty="0" smtClean="0"/>
              <a:t>). What is the main purpose of the message?</a:t>
            </a:r>
          </a:p>
          <a:p>
            <a:r>
              <a:rPr lang="en-IN" sz="1600" dirty="0" smtClean="0"/>
              <a:t> To book airline tickets</a:t>
            </a:r>
          </a:p>
          <a:p>
            <a:r>
              <a:rPr lang="en-IN" sz="1600" dirty="0" smtClean="0"/>
              <a:t> To reserve a hotel room</a:t>
            </a:r>
          </a:p>
          <a:p>
            <a:r>
              <a:rPr lang="en-IN" sz="1600" dirty="0" smtClean="0"/>
              <a:t> </a:t>
            </a:r>
            <a:r>
              <a:rPr lang="en-IN" sz="1600" b="1" dirty="0" smtClean="0"/>
              <a:t>To announce itinerary</a:t>
            </a:r>
          </a:p>
          <a:p>
            <a:r>
              <a:rPr lang="en-IN" sz="1600" dirty="0" smtClean="0"/>
              <a:t> To schedule a meeting</a:t>
            </a:r>
          </a:p>
          <a:p>
            <a:r>
              <a:rPr lang="en-IN" sz="1600" dirty="0" smtClean="0"/>
              <a:t/>
            </a:r>
            <a:br>
              <a:rPr lang="en-IN" sz="1600" dirty="0" smtClean="0"/>
            </a:br>
            <a:r>
              <a:rPr lang="en-IN" sz="1600" dirty="0" smtClean="0"/>
              <a:t>2). Who is speaking?</a:t>
            </a:r>
          </a:p>
          <a:p>
            <a:r>
              <a:rPr lang="en-IN" sz="1600" dirty="0" smtClean="0"/>
              <a:t> A business executive</a:t>
            </a:r>
          </a:p>
          <a:p>
            <a:r>
              <a:rPr lang="en-IN" sz="1600" dirty="0" smtClean="0"/>
              <a:t> </a:t>
            </a:r>
            <a:r>
              <a:rPr lang="en-IN" sz="1600" b="1" dirty="0" smtClean="0"/>
              <a:t>A travel agent</a:t>
            </a:r>
          </a:p>
          <a:p>
            <a:r>
              <a:rPr lang="en-IN" sz="1600" dirty="0" smtClean="0"/>
              <a:t> A tourist</a:t>
            </a:r>
          </a:p>
          <a:p>
            <a:r>
              <a:rPr lang="en-IN" sz="1600" dirty="0" smtClean="0"/>
              <a:t> A flight attendant</a:t>
            </a:r>
          </a:p>
          <a:p>
            <a:r>
              <a:rPr lang="en-IN" sz="1600" dirty="0" smtClean="0"/>
              <a:t/>
            </a:r>
            <a:br>
              <a:rPr lang="en-IN" sz="1600" dirty="0" smtClean="0"/>
            </a:br>
            <a:r>
              <a:rPr lang="en-IN" sz="1600" dirty="0" smtClean="0"/>
              <a:t>3). What should the listener do after his plane lands?</a:t>
            </a:r>
          </a:p>
          <a:p>
            <a:r>
              <a:rPr lang="en-IN" sz="1600" dirty="0" smtClean="0"/>
              <a:t> </a:t>
            </a:r>
            <a:r>
              <a:rPr lang="en-IN" sz="1600" b="1" dirty="0" smtClean="0"/>
              <a:t>Look for his chauffer</a:t>
            </a:r>
          </a:p>
          <a:p>
            <a:r>
              <a:rPr lang="en-IN" sz="1600" dirty="0" smtClean="0"/>
              <a:t> Call Sheila Lancaster</a:t>
            </a:r>
          </a:p>
          <a:p>
            <a:r>
              <a:rPr lang="en-IN" sz="1600" dirty="0" smtClean="0"/>
              <a:t> Drive to his hotel</a:t>
            </a:r>
          </a:p>
          <a:p>
            <a:r>
              <a:rPr lang="en-IN" sz="1600" dirty="0" smtClean="0"/>
              <a:t> Get tickets at check-in</a:t>
            </a:r>
          </a:p>
          <a:p>
            <a:endParaRPr lang="en-I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908720"/>
            <a:ext cx="184731" cy="369332"/>
          </a:xfrm>
          <a:prstGeom prst="rect">
            <a:avLst/>
          </a:prstGeom>
          <a:noFill/>
        </p:spPr>
        <p:txBody>
          <a:bodyPr wrap="none" rtlCol="0">
            <a:spAutoFit/>
          </a:bodyPr>
          <a:lstStyle/>
          <a:p>
            <a:endParaRPr lang="en-IN" dirty="0"/>
          </a:p>
        </p:txBody>
      </p:sp>
      <p:sp>
        <p:nvSpPr>
          <p:cNvPr id="3" name="TextBox 2"/>
          <p:cNvSpPr txBox="1"/>
          <p:nvPr/>
        </p:nvSpPr>
        <p:spPr>
          <a:xfrm>
            <a:off x="1115616" y="908720"/>
            <a:ext cx="5274836" cy="4524315"/>
          </a:xfrm>
          <a:prstGeom prst="rect">
            <a:avLst/>
          </a:prstGeom>
          <a:noFill/>
        </p:spPr>
        <p:txBody>
          <a:bodyPr wrap="square" rtlCol="0">
            <a:spAutoFit/>
          </a:bodyPr>
          <a:lstStyle/>
          <a:p>
            <a:r>
              <a:rPr lang="en-IN" sz="1600" dirty="0" smtClean="0"/>
              <a:t>1). Who is most likely listening to the announcement?</a:t>
            </a:r>
          </a:p>
          <a:p>
            <a:r>
              <a:rPr lang="en-IN" sz="1600" dirty="0" smtClean="0"/>
              <a:t> University students</a:t>
            </a:r>
          </a:p>
          <a:p>
            <a:r>
              <a:rPr lang="en-IN" sz="1600" dirty="0" smtClean="0"/>
              <a:t> High school students</a:t>
            </a:r>
          </a:p>
          <a:p>
            <a:r>
              <a:rPr lang="en-IN" sz="1600" dirty="0" smtClean="0"/>
              <a:t> School bus drivers</a:t>
            </a:r>
          </a:p>
          <a:p>
            <a:r>
              <a:rPr lang="en-IN" sz="1600" dirty="0" smtClean="0"/>
              <a:t> Elementary school students</a:t>
            </a:r>
          </a:p>
          <a:p>
            <a:endParaRPr lang="en-IN" sz="1600" dirty="0" smtClean="0"/>
          </a:p>
          <a:p>
            <a:r>
              <a:rPr lang="en-IN" sz="1600" dirty="0" smtClean="0"/>
              <a:t>2). What should riders of the special-activity bus do?</a:t>
            </a:r>
          </a:p>
          <a:p>
            <a:r>
              <a:rPr lang="en-IN" sz="1600" dirty="0" smtClean="0"/>
              <a:t> Call their parents</a:t>
            </a:r>
          </a:p>
          <a:p>
            <a:r>
              <a:rPr lang="en-IN" sz="1600" dirty="0" smtClean="0"/>
              <a:t> Go the east parking lot</a:t>
            </a:r>
          </a:p>
          <a:p>
            <a:r>
              <a:rPr lang="en-IN" sz="1600" dirty="0" smtClean="0"/>
              <a:t> Sign out in the main office</a:t>
            </a:r>
          </a:p>
          <a:p>
            <a:r>
              <a:rPr lang="en-IN" sz="1600" dirty="0" smtClean="0"/>
              <a:t> See the vice principal</a:t>
            </a:r>
          </a:p>
          <a:p>
            <a:r>
              <a:rPr lang="en-IN" sz="1600" dirty="0" smtClean="0"/>
              <a:t/>
            </a:r>
            <a:br>
              <a:rPr lang="en-IN" sz="1600" dirty="0" smtClean="0"/>
            </a:br>
            <a:r>
              <a:rPr lang="en-IN" sz="1600" dirty="0" smtClean="0"/>
              <a:t>3). What is the main purpose of the announcement?</a:t>
            </a:r>
          </a:p>
          <a:p>
            <a:r>
              <a:rPr lang="en-IN" sz="1600" dirty="0" smtClean="0"/>
              <a:t> To announce a schedule change</a:t>
            </a:r>
          </a:p>
          <a:p>
            <a:r>
              <a:rPr lang="en-IN" sz="1600" dirty="0" smtClean="0"/>
              <a:t> To declare an emergency</a:t>
            </a:r>
          </a:p>
          <a:p>
            <a:r>
              <a:rPr lang="en-IN" sz="1600" dirty="0" smtClean="0"/>
              <a:t> To explain about snow routes</a:t>
            </a:r>
          </a:p>
          <a:p>
            <a:r>
              <a:rPr lang="en-IN" sz="1600" dirty="0" smtClean="0"/>
              <a:t> To direct students to their homes</a:t>
            </a:r>
          </a:p>
          <a:p>
            <a:endParaRPr lang="en-IN"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836712"/>
            <a:ext cx="5418852" cy="4555093"/>
          </a:xfrm>
          <a:prstGeom prst="rect">
            <a:avLst/>
          </a:prstGeom>
          <a:noFill/>
        </p:spPr>
        <p:txBody>
          <a:bodyPr wrap="square" rtlCol="0">
            <a:spAutoFit/>
          </a:bodyPr>
          <a:lstStyle/>
          <a:p>
            <a:r>
              <a:rPr lang="en-IN" sz="1600" dirty="0" smtClean="0"/>
              <a:t>1). Who is most likely listening to the announcement?</a:t>
            </a:r>
          </a:p>
          <a:p>
            <a:r>
              <a:rPr lang="en-IN" sz="1600" dirty="0" smtClean="0"/>
              <a:t> University students</a:t>
            </a:r>
          </a:p>
          <a:p>
            <a:r>
              <a:rPr lang="en-IN" sz="1600" dirty="0" smtClean="0"/>
              <a:t> High school students</a:t>
            </a:r>
          </a:p>
          <a:p>
            <a:r>
              <a:rPr lang="en-IN" sz="1600" dirty="0" smtClean="0"/>
              <a:t> School bus drivers</a:t>
            </a:r>
          </a:p>
          <a:p>
            <a:r>
              <a:rPr lang="en-IN" sz="1600" dirty="0" smtClean="0"/>
              <a:t> </a:t>
            </a:r>
            <a:r>
              <a:rPr lang="en-IN" sz="1600" b="1" dirty="0" smtClean="0"/>
              <a:t>Elementary school students</a:t>
            </a:r>
          </a:p>
          <a:p>
            <a:r>
              <a:rPr lang="en-IN" sz="1600" dirty="0" smtClean="0"/>
              <a:t/>
            </a:r>
            <a:br>
              <a:rPr lang="en-IN" sz="1600" dirty="0" smtClean="0"/>
            </a:br>
            <a:r>
              <a:rPr lang="en-IN" sz="1600" dirty="0" smtClean="0"/>
              <a:t>2). What should riders of the special-activity bus do?</a:t>
            </a:r>
          </a:p>
          <a:p>
            <a:r>
              <a:rPr lang="en-IN" sz="1600" dirty="0" smtClean="0"/>
              <a:t> Call their parents</a:t>
            </a:r>
          </a:p>
          <a:p>
            <a:r>
              <a:rPr lang="en-IN" sz="1600" dirty="0" smtClean="0"/>
              <a:t> </a:t>
            </a:r>
            <a:r>
              <a:rPr lang="en-IN" sz="1600" b="1" dirty="0" smtClean="0"/>
              <a:t>Go the east parking lot</a:t>
            </a:r>
          </a:p>
          <a:p>
            <a:r>
              <a:rPr lang="en-IN" sz="1600" dirty="0" smtClean="0"/>
              <a:t> Sign out in the main office</a:t>
            </a:r>
          </a:p>
          <a:p>
            <a:r>
              <a:rPr lang="en-IN" sz="1600" dirty="0" smtClean="0"/>
              <a:t> See the vice principal</a:t>
            </a:r>
          </a:p>
          <a:p>
            <a:r>
              <a:rPr lang="en-IN" sz="1600" dirty="0" smtClean="0"/>
              <a:t/>
            </a:r>
            <a:br>
              <a:rPr lang="en-IN" sz="1600" dirty="0" smtClean="0"/>
            </a:br>
            <a:r>
              <a:rPr lang="en-IN" sz="1600" dirty="0" smtClean="0"/>
              <a:t>3). What is the main purpose of the announcement?</a:t>
            </a:r>
          </a:p>
          <a:p>
            <a:r>
              <a:rPr lang="en-IN" sz="1600" dirty="0" smtClean="0"/>
              <a:t> </a:t>
            </a:r>
            <a:r>
              <a:rPr lang="en-IN" sz="1600" b="1" dirty="0" smtClean="0"/>
              <a:t>To announce a schedule change</a:t>
            </a:r>
          </a:p>
          <a:p>
            <a:r>
              <a:rPr lang="en-IN" sz="1600" dirty="0" smtClean="0"/>
              <a:t> To declare an emergency</a:t>
            </a:r>
          </a:p>
          <a:p>
            <a:r>
              <a:rPr lang="en-IN" sz="1600" dirty="0" smtClean="0"/>
              <a:t> To explain about snow routes</a:t>
            </a:r>
          </a:p>
          <a:p>
            <a:r>
              <a:rPr lang="en-IN" sz="1600" dirty="0" smtClean="0"/>
              <a:t> To direct students to their homes</a:t>
            </a:r>
          </a:p>
          <a:p>
            <a:endParaRPr lang="en-IN"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836712"/>
            <a:ext cx="6052165" cy="4832092"/>
          </a:xfrm>
          <a:prstGeom prst="rect">
            <a:avLst/>
          </a:prstGeom>
          <a:noFill/>
        </p:spPr>
        <p:txBody>
          <a:bodyPr wrap="square" rtlCol="0">
            <a:spAutoFit/>
          </a:bodyPr>
          <a:lstStyle/>
          <a:p>
            <a:r>
              <a:rPr lang="en-IN" sz="1600" dirty="0" smtClean="0"/>
              <a:t>1). Where is this advertisement most likely being broadcast?</a:t>
            </a:r>
          </a:p>
          <a:p>
            <a:r>
              <a:rPr lang="en-IN" sz="1600" dirty="0" smtClean="0"/>
              <a:t> On radio</a:t>
            </a:r>
          </a:p>
          <a:p>
            <a:r>
              <a:rPr lang="en-IN" sz="1600" dirty="0" smtClean="0"/>
              <a:t> On the Internet</a:t>
            </a:r>
          </a:p>
          <a:p>
            <a:r>
              <a:rPr lang="en-IN" sz="1600" dirty="0" smtClean="0"/>
              <a:t> On television</a:t>
            </a:r>
          </a:p>
          <a:p>
            <a:r>
              <a:rPr lang="en-IN" sz="1600" dirty="0" smtClean="0"/>
              <a:t> On an airplane</a:t>
            </a:r>
          </a:p>
          <a:p>
            <a:r>
              <a:rPr lang="en-IN" sz="1600" dirty="0" smtClean="0"/>
              <a:t/>
            </a:r>
            <a:br>
              <a:rPr lang="en-IN" sz="1600" dirty="0" smtClean="0"/>
            </a:br>
            <a:r>
              <a:rPr lang="en-IN" sz="1600" dirty="0" smtClean="0"/>
              <a:t>2). What is being advertised?</a:t>
            </a:r>
          </a:p>
          <a:p>
            <a:r>
              <a:rPr lang="en-IN" sz="1600" dirty="0" smtClean="0"/>
              <a:t> Low credit</a:t>
            </a:r>
          </a:p>
          <a:p>
            <a:r>
              <a:rPr lang="en-IN" sz="1600" dirty="0" smtClean="0"/>
              <a:t> Free delivery</a:t>
            </a:r>
          </a:p>
          <a:p>
            <a:r>
              <a:rPr lang="en-IN" sz="1600" dirty="0" smtClean="0"/>
              <a:t> Used mattresses</a:t>
            </a:r>
          </a:p>
          <a:p>
            <a:r>
              <a:rPr lang="en-IN" sz="1600" dirty="0" smtClean="0"/>
              <a:t> A special sale</a:t>
            </a:r>
          </a:p>
          <a:p>
            <a:r>
              <a:rPr lang="en-IN" sz="1600" dirty="0" smtClean="0"/>
              <a:t/>
            </a:r>
            <a:br>
              <a:rPr lang="en-IN" sz="1600" dirty="0" smtClean="0"/>
            </a:br>
            <a:r>
              <a:rPr lang="en-IN" sz="1600" dirty="0" smtClean="0"/>
              <a:t>3). What does the speaker urge listeners to do?</a:t>
            </a:r>
          </a:p>
          <a:p>
            <a:r>
              <a:rPr lang="en-IN" sz="1600" dirty="0" smtClean="0"/>
              <a:t> Buy a queen-size mattress</a:t>
            </a:r>
          </a:p>
          <a:p>
            <a:r>
              <a:rPr lang="en-IN" sz="1600" dirty="0" smtClean="0"/>
              <a:t> Come to a Sleep Tight store</a:t>
            </a:r>
          </a:p>
          <a:p>
            <a:r>
              <a:rPr lang="en-IN" sz="1600" dirty="0" smtClean="0"/>
              <a:t> Shop over the Internet</a:t>
            </a:r>
          </a:p>
          <a:p>
            <a:r>
              <a:rPr lang="en-IN" sz="1600" dirty="0" smtClean="0"/>
              <a:t> Wait until midnight Saturday</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764704"/>
            <a:ext cx="5980157" cy="4555093"/>
          </a:xfrm>
          <a:prstGeom prst="rect">
            <a:avLst/>
          </a:prstGeom>
          <a:noFill/>
        </p:spPr>
        <p:txBody>
          <a:bodyPr wrap="square" rtlCol="0">
            <a:spAutoFit/>
          </a:bodyPr>
          <a:lstStyle/>
          <a:p>
            <a:r>
              <a:rPr lang="en-IN" sz="1600" dirty="0" smtClean="0"/>
              <a:t>1). Where is this advertisement most likely being broadcast?</a:t>
            </a:r>
          </a:p>
          <a:p>
            <a:r>
              <a:rPr lang="en-IN" sz="1600" dirty="0" smtClean="0"/>
              <a:t> On radio</a:t>
            </a:r>
          </a:p>
          <a:p>
            <a:r>
              <a:rPr lang="en-IN" sz="1600" dirty="0" smtClean="0"/>
              <a:t> On the Internet</a:t>
            </a:r>
          </a:p>
          <a:p>
            <a:r>
              <a:rPr lang="en-IN" sz="1600" dirty="0" smtClean="0"/>
              <a:t> </a:t>
            </a:r>
            <a:r>
              <a:rPr lang="en-IN" sz="1600" b="1" dirty="0" smtClean="0"/>
              <a:t>On television</a:t>
            </a:r>
          </a:p>
          <a:p>
            <a:r>
              <a:rPr lang="en-IN" sz="1600" dirty="0" smtClean="0"/>
              <a:t> On an airplane</a:t>
            </a:r>
          </a:p>
          <a:p>
            <a:r>
              <a:rPr lang="en-IN" sz="1600" dirty="0" smtClean="0"/>
              <a:t/>
            </a:r>
            <a:br>
              <a:rPr lang="en-IN" sz="1600" dirty="0" smtClean="0"/>
            </a:br>
            <a:r>
              <a:rPr lang="en-IN" sz="1600" dirty="0" smtClean="0"/>
              <a:t>2). What is being advertised?</a:t>
            </a:r>
          </a:p>
          <a:p>
            <a:r>
              <a:rPr lang="en-IN" sz="1600" dirty="0" smtClean="0"/>
              <a:t> Low credit</a:t>
            </a:r>
          </a:p>
          <a:p>
            <a:r>
              <a:rPr lang="en-IN" sz="1600" dirty="0" smtClean="0"/>
              <a:t> Free delivery</a:t>
            </a:r>
          </a:p>
          <a:p>
            <a:r>
              <a:rPr lang="en-IN" sz="1600" dirty="0" smtClean="0"/>
              <a:t> Used mattresses</a:t>
            </a:r>
          </a:p>
          <a:p>
            <a:r>
              <a:rPr lang="en-IN" sz="1600" b="1" dirty="0" smtClean="0"/>
              <a:t> A special sale</a:t>
            </a:r>
          </a:p>
          <a:p>
            <a:r>
              <a:rPr lang="en-IN" sz="1600" dirty="0" smtClean="0"/>
              <a:t/>
            </a:r>
            <a:br>
              <a:rPr lang="en-IN" sz="1600" dirty="0" smtClean="0"/>
            </a:br>
            <a:r>
              <a:rPr lang="en-IN" sz="1600" dirty="0" smtClean="0"/>
              <a:t>3). What does the speaker urge listeners to do?</a:t>
            </a:r>
          </a:p>
          <a:p>
            <a:r>
              <a:rPr lang="en-IN" sz="1600" dirty="0" smtClean="0"/>
              <a:t> Buy a queen-size mattress</a:t>
            </a:r>
          </a:p>
          <a:p>
            <a:r>
              <a:rPr lang="en-IN" sz="1600" dirty="0" smtClean="0"/>
              <a:t> </a:t>
            </a:r>
            <a:r>
              <a:rPr lang="en-IN" sz="1600" b="1" dirty="0" smtClean="0"/>
              <a:t>Come to a Sleep Tight store</a:t>
            </a:r>
          </a:p>
          <a:p>
            <a:r>
              <a:rPr lang="en-IN" sz="1600" dirty="0" smtClean="0"/>
              <a:t> Shop over the Internet</a:t>
            </a:r>
          </a:p>
          <a:p>
            <a:r>
              <a:rPr lang="en-IN" sz="1600" dirty="0" smtClean="0"/>
              <a:t> Wait until midnight Saturday</a:t>
            </a:r>
          </a:p>
          <a:p>
            <a:endParaRPr lang="en-IN"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836712"/>
            <a:ext cx="4869403" cy="4585871"/>
          </a:xfrm>
          <a:prstGeom prst="rect">
            <a:avLst/>
          </a:prstGeom>
          <a:noFill/>
        </p:spPr>
        <p:txBody>
          <a:bodyPr wrap="square" rtlCol="0">
            <a:spAutoFit/>
          </a:bodyPr>
          <a:lstStyle/>
          <a:p>
            <a:r>
              <a:rPr lang="en-IN" dirty="0" smtClean="0"/>
              <a:t>1</a:t>
            </a:r>
            <a:r>
              <a:rPr lang="en-IN" sz="1600" dirty="0" smtClean="0"/>
              <a:t>). Who is probably speaking?</a:t>
            </a:r>
          </a:p>
          <a:p>
            <a:r>
              <a:rPr lang="en-IN" sz="1600" dirty="0" smtClean="0"/>
              <a:t> A school teacher</a:t>
            </a:r>
          </a:p>
          <a:p>
            <a:r>
              <a:rPr lang="en-IN" sz="1600" dirty="0" smtClean="0"/>
              <a:t> A football coach</a:t>
            </a:r>
          </a:p>
          <a:p>
            <a:r>
              <a:rPr lang="en-IN" sz="1600" dirty="0" smtClean="0"/>
              <a:t> A company CEO</a:t>
            </a:r>
          </a:p>
          <a:p>
            <a:r>
              <a:rPr lang="en-IN" sz="1600" dirty="0" smtClean="0"/>
              <a:t> A movie star</a:t>
            </a:r>
          </a:p>
          <a:p>
            <a:r>
              <a:rPr lang="en-IN" sz="1600" dirty="0" smtClean="0"/>
              <a:t/>
            </a:r>
            <a:br>
              <a:rPr lang="en-IN" sz="1600" dirty="0" smtClean="0"/>
            </a:br>
            <a:r>
              <a:rPr lang="en-IN" sz="1600" dirty="0" smtClean="0"/>
              <a:t>2). What is the main purpose of the speech?</a:t>
            </a:r>
          </a:p>
          <a:p>
            <a:r>
              <a:rPr lang="en-IN" sz="1600" dirty="0" smtClean="0"/>
              <a:t> (A)To motivate</a:t>
            </a:r>
          </a:p>
          <a:p>
            <a:r>
              <a:rPr lang="en-IN" sz="1600" dirty="0" smtClean="0"/>
              <a:t> To inform</a:t>
            </a:r>
          </a:p>
          <a:p>
            <a:r>
              <a:rPr lang="en-IN" sz="1600" dirty="0" smtClean="0"/>
              <a:t> To entertain</a:t>
            </a:r>
          </a:p>
          <a:p>
            <a:r>
              <a:rPr lang="en-IN" sz="1600" dirty="0" smtClean="0"/>
              <a:t> To educate</a:t>
            </a:r>
          </a:p>
          <a:p>
            <a:r>
              <a:rPr lang="en-IN" sz="1600" dirty="0" smtClean="0"/>
              <a:t/>
            </a:r>
            <a:br>
              <a:rPr lang="en-IN" sz="1600" dirty="0" smtClean="0"/>
            </a:br>
            <a:r>
              <a:rPr lang="en-IN" sz="1600" dirty="0" smtClean="0"/>
              <a:t>3). How does the speaker feel about his listeners?</a:t>
            </a:r>
          </a:p>
          <a:p>
            <a:r>
              <a:rPr lang="en-IN" sz="1600" dirty="0" smtClean="0"/>
              <a:t> Wary</a:t>
            </a:r>
          </a:p>
          <a:p>
            <a:r>
              <a:rPr lang="en-IN" sz="1600" dirty="0" smtClean="0"/>
              <a:t> </a:t>
            </a:r>
            <a:r>
              <a:rPr lang="en-IN" sz="1600" dirty="0" err="1" smtClean="0"/>
              <a:t>Skeptical</a:t>
            </a:r>
            <a:endParaRPr lang="en-IN" sz="1600" dirty="0" smtClean="0"/>
          </a:p>
          <a:p>
            <a:r>
              <a:rPr lang="en-IN" sz="1600" dirty="0" smtClean="0"/>
              <a:t> Confident</a:t>
            </a:r>
          </a:p>
          <a:p>
            <a:r>
              <a:rPr lang="en-IN" sz="1600" dirty="0" smtClean="0"/>
              <a:t> Satisfied</a:t>
            </a:r>
          </a:p>
          <a:p>
            <a:endParaRPr lang="en-IN"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980728"/>
            <a:ext cx="5301451" cy="4555093"/>
          </a:xfrm>
          <a:prstGeom prst="rect">
            <a:avLst/>
          </a:prstGeom>
          <a:noFill/>
        </p:spPr>
        <p:txBody>
          <a:bodyPr wrap="square" rtlCol="0">
            <a:spAutoFit/>
          </a:bodyPr>
          <a:lstStyle/>
          <a:p>
            <a:r>
              <a:rPr lang="en-IN" sz="1600" dirty="0" smtClean="0"/>
              <a:t>1). Who is probably speaking?</a:t>
            </a:r>
          </a:p>
          <a:p>
            <a:r>
              <a:rPr lang="en-IN" sz="1600" dirty="0" smtClean="0"/>
              <a:t> A school teacher</a:t>
            </a:r>
          </a:p>
          <a:p>
            <a:r>
              <a:rPr lang="en-IN" sz="1600" dirty="0" smtClean="0"/>
              <a:t> </a:t>
            </a:r>
            <a:r>
              <a:rPr lang="en-IN" sz="1600" b="1" dirty="0" smtClean="0"/>
              <a:t>A football coach</a:t>
            </a:r>
          </a:p>
          <a:p>
            <a:r>
              <a:rPr lang="en-IN" sz="1600" dirty="0" smtClean="0"/>
              <a:t> A company CEO</a:t>
            </a:r>
          </a:p>
          <a:p>
            <a:r>
              <a:rPr lang="en-IN" sz="1600" dirty="0" smtClean="0"/>
              <a:t> A movie star</a:t>
            </a:r>
          </a:p>
          <a:p>
            <a:r>
              <a:rPr lang="en-IN" sz="1600" dirty="0" smtClean="0"/>
              <a:t/>
            </a:r>
            <a:br>
              <a:rPr lang="en-IN" sz="1600" dirty="0" smtClean="0"/>
            </a:br>
            <a:r>
              <a:rPr lang="en-IN" sz="1600" dirty="0" smtClean="0"/>
              <a:t>2). What is the main purpose of the speech?</a:t>
            </a:r>
          </a:p>
          <a:p>
            <a:r>
              <a:rPr lang="en-IN" sz="1600" dirty="0" smtClean="0"/>
              <a:t> (</a:t>
            </a:r>
            <a:r>
              <a:rPr lang="en-IN" sz="1600" b="1" dirty="0" smtClean="0"/>
              <a:t>A)To motivate</a:t>
            </a:r>
          </a:p>
          <a:p>
            <a:r>
              <a:rPr lang="en-IN" sz="1600" dirty="0" smtClean="0"/>
              <a:t> To inform</a:t>
            </a:r>
          </a:p>
          <a:p>
            <a:r>
              <a:rPr lang="en-IN" sz="1600" dirty="0" smtClean="0"/>
              <a:t> To entertain</a:t>
            </a:r>
          </a:p>
          <a:p>
            <a:r>
              <a:rPr lang="en-IN" sz="1600" dirty="0" smtClean="0"/>
              <a:t> To educate</a:t>
            </a:r>
          </a:p>
          <a:p>
            <a:r>
              <a:rPr lang="en-IN" sz="1600" dirty="0" smtClean="0"/>
              <a:t/>
            </a:r>
            <a:br>
              <a:rPr lang="en-IN" sz="1600" dirty="0" smtClean="0"/>
            </a:br>
            <a:r>
              <a:rPr lang="en-IN" sz="1600" dirty="0" smtClean="0"/>
              <a:t>3). How does the speaker feel about his listeners?</a:t>
            </a:r>
          </a:p>
          <a:p>
            <a:r>
              <a:rPr lang="en-IN" sz="1600" dirty="0" smtClean="0"/>
              <a:t> Wary</a:t>
            </a:r>
          </a:p>
          <a:p>
            <a:r>
              <a:rPr lang="en-IN" sz="1600" dirty="0" smtClean="0"/>
              <a:t> </a:t>
            </a:r>
            <a:r>
              <a:rPr lang="en-IN" sz="1600" dirty="0" err="1" smtClean="0"/>
              <a:t>Skeptical</a:t>
            </a:r>
            <a:endParaRPr lang="en-IN" sz="1600" dirty="0" smtClean="0"/>
          </a:p>
          <a:p>
            <a:r>
              <a:rPr lang="en-IN" sz="1600" dirty="0" smtClean="0"/>
              <a:t> </a:t>
            </a:r>
            <a:r>
              <a:rPr lang="en-IN" sz="1600" b="1" dirty="0" smtClean="0"/>
              <a:t>Confident</a:t>
            </a:r>
          </a:p>
          <a:p>
            <a:r>
              <a:rPr lang="en-IN" sz="1600" dirty="0" smtClean="0"/>
              <a:t> Satisfied</a:t>
            </a:r>
          </a:p>
          <a:p>
            <a:endParaRPr lang="en-IN"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836712"/>
            <a:ext cx="6236638" cy="4832092"/>
          </a:xfrm>
          <a:prstGeom prst="rect">
            <a:avLst/>
          </a:prstGeom>
          <a:noFill/>
        </p:spPr>
        <p:txBody>
          <a:bodyPr wrap="square" rtlCol="0">
            <a:spAutoFit/>
          </a:bodyPr>
          <a:lstStyle/>
          <a:p>
            <a:r>
              <a:rPr lang="en-IN" sz="1600" dirty="0" smtClean="0"/>
              <a:t>1). What is the speaker's main purpose?</a:t>
            </a:r>
          </a:p>
          <a:p>
            <a:r>
              <a:rPr lang="en-IN" sz="1600" dirty="0" smtClean="0"/>
              <a:t> To detail her educational background</a:t>
            </a:r>
          </a:p>
          <a:p>
            <a:r>
              <a:rPr lang="en-IN" sz="1600" dirty="0" smtClean="0"/>
              <a:t> To defend her qualifications</a:t>
            </a:r>
          </a:p>
          <a:p>
            <a:r>
              <a:rPr lang="en-IN" sz="1600" dirty="0" smtClean="0"/>
              <a:t> To criticize dog lovers</a:t>
            </a:r>
          </a:p>
          <a:p>
            <a:r>
              <a:rPr lang="en-IN" sz="1600" dirty="0" smtClean="0"/>
              <a:t> To explain her affection</a:t>
            </a:r>
          </a:p>
          <a:p>
            <a:endParaRPr lang="en-IN" sz="1600" dirty="0" smtClean="0"/>
          </a:p>
          <a:p>
            <a:r>
              <a:rPr lang="en-IN" sz="1600" dirty="0" smtClean="0"/>
              <a:t>2). What happened first after the speaker found an injured cat?</a:t>
            </a:r>
          </a:p>
          <a:p>
            <a:r>
              <a:rPr lang="en-IN" sz="1600" dirty="0" smtClean="0"/>
              <a:t> It killed a bird.</a:t>
            </a:r>
          </a:p>
          <a:p>
            <a:r>
              <a:rPr lang="en-IN" sz="1600" dirty="0" smtClean="0"/>
              <a:t> The cat had kittens.</a:t>
            </a:r>
          </a:p>
          <a:p>
            <a:r>
              <a:rPr lang="en-IN" sz="1600" dirty="0" smtClean="0"/>
              <a:t> She helped it heal.</a:t>
            </a:r>
          </a:p>
          <a:p>
            <a:r>
              <a:rPr lang="en-IN" sz="1600" dirty="0" smtClean="0"/>
              <a:t> She became a cat lover.</a:t>
            </a:r>
          </a:p>
          <a:p>
            <a:r>
              <a:rPr lang="en-IN" sz="1600" dirty="0" smtClean="0"/>
              <a:t/>
            </a:r>
            <a:br>
              <a:rPr lang="en-IN" sz="1600" dirty="0" smtClean="0"/>
            </a:br>
            <a:r>
              <a:rPr lang="en-IN" sz="1600" dirty="0" smtClean="0"/>
              <a:t>3). What will the speaker probably talk about next?</a:t>
            </a:r>
          </a:p>
          <a:p>
            <a:r>
              <a:rPr lang="en-IN" sz="1600" dirty="0" smtClean="0"/>
              <a:t> Birds</a:t>
            </a:r>
          </a:p>
          <a:p>
            <a:r>
              <a:rPr lang="en-IN" sz="1600" dirty="0" smtClean="0"/>
              <a:t> Kittens</a:t>
            </a:r>
          </a:p>
          <a:p>
            <a:r>
              <a:rPr lang="en-IN" sz="1600" dirty="0" smtClean="0"/>
              <a:t> Universities</a:t>
            </a:r>
          </a:p>
          <a:p>
            <a:r>
              <a:rPr lang="en-IN" sz="1600" dirty="0" smtClean="0"/>
              <a:t> Closets</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980728"/>
            <a:ext cx="6236638" cy="4524315"/>
          </a:xfrm>
          <a:prstGeom prst="rect">
            <a:avLst/>
          </a:prstGeom>
          <a:noFill/>
        </p:spPr>
        <p:txBody>
          <a:bodyPr wrap="square" rtlCol="0">
            <a:spAutoFit/>
          </a:bodyPr>
          <a:lstStyle/>
          <a:p>
            <a:r>
              <a:rPr lang="en-IN" sz="1600" dirty="0" smtClean="0"/>
              <a:t>1). What is the speaker's main purpose?</a:t>
            </a:r>
          </a:p>
          <a:p>
            <a:r>
              <a:rPr lang="en-IN" sz="1600" dirty="0" smtClean="0"/>
              <a:t> To detail her educational background</a:t>
            </a:r>
          </a:p>
          <a:p>
            <a:r>
              <a:rPr lang="en-IN" sz="1600" dirty="0" smtClean="0"/>
              <a:t> To defend her qualifications</a:t>
            </a:r>
          </a:p>
          <a:p>
            <a:r>
              <a:rPr lang="en-IN" sz="1600" dirty="0" smtClean="0"/>
              <a:t> To criticize dog lovers</a:t>
            </a:r>
          </a:p>
          <a:p>
            <a:r>
              <a:rPr lang="en-IN" sz="1600" dirty="0" smtClean="0"/>
              <a:t> </a:t>
            </a:r>
            <a:r>
              <a:rPr lang="en-IN" sz="1600" b="1" dirty="0" smtClean="0"/>
              <a:t>To explain her affection</a:t>
            </a:r>
          </a:p>
          <a:p>
            <a:r>
              <a:rPr lang="en-IN" sz="1600" dirty="0" smtClean="0"/>
              <a:t/>
            </a:r>
            <a:br>
              <a:rPr lang="en-IN" sz="1600" dirty="0" smtClean="0"/>
            </a:br>
            <a:r>
              <a:rPr lang="en-IN" sz="1600" dirty="0" smtClean="0"/>
              <a:t>2). What happened first after the speaker found an injured cat?</a:t>
            </a:r>
          </a:p>
          <a:p>
            <a:r>
              <a:rPr lang="en-IN" sz="1600" dirty="0" smtClean="0"/>
              <a:t> It killed a bird.</a:t>
            </a:r>
          </a:p>
          <a:p>
            <a:r>
              <a:rPr lang="en-IN" sz="1600" dirty="0" smtClean="0"/>
              <a:t> The cat had kittens.</a:t>
            </a:r>
          </a:p>
          <a:p>
            <a:r>
              <a:rPr lang="en-IN" sz="1600" dirty="0" smtClean="0"/>
              <a:t> </a:t>
            </a:r>
            <a:r>
              <a:rPr lang="en-IN" sz="1600" b="1" dirty="0" smtClean="0"/>
              <a:t>She helped it heal.</a:t>
            </a:r>
          </a:p>
          <a:p>
            <a:r>
              <a:rPr lang="en-IN" sz="1600" dirty="0" smtClean="0"/>
              <a:t> She became a cat lover.</a:t>
            </a:r>
          </a:p>
          <a:p>
            <a:r>
              <a:rPr lang="en-IN" sz="1600" dirty="0" smtClean="0"/>
              <a:t/>
            </a:r>
            <a:br>
              <a:rPr lang="en-IN" sz="1600" dirty="0" smtClean="0"/>
            </a:br>
            <a:r>
              <a:rPr lang="en-IN" sz="1600" dirty="0" smtClean="0"/>
              <a:t>3). What will the speaker probably talk about next?</a:t>
            </a:r>
          </a:p>
          <a:p>
            <a:r>
              <a:rPr lang="en-IN" sz="1600" dirty="0" smtClean="0"/>
              <a:t> Birds</a:t>
            </a:r>
          </a:p>
          <a:p>
            <a:r>
              <a:rPr lang="en-IN" sz="1600" b="1" dirty="0" smtClean="0"/>
              <a:t> Kittens</a:t>
            </a:r>
          </a:p>
          <a:p>
            <a:r>
              <a:rPr lang="en-IN" sz="1600" dirty="0" smtClean="0"/>
              <a:t> Universities</a:t>
            </a:r>
          </a:p>
          <a:p>
            <a:r>
              <a:rPr lang="en-IN" sz="1600" dirty="0" smtClean="0"/>
              <a:t> Closets</a:t>
            </a:r>
          </a:p>
          <a:p>
            <a:endParaRPr lang="en-IN"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15616" y="836712"/>
            <a:ext cx="6624736" cy="5078313"/>
          </a:xfrm>
          <a:prstGeom prst="rect">
            <a:avLst/>
          </a:prstGeom>
          <a:noFill/>
        </p:spPr>
        <p:txBody>
          <a:bodyPr wrap="square" rtlCol="0">
            <a:spAutoFit/>
          </a:bodyPr>
          <a:lstStyle/>
          <a:p>
            <a:r>
              <a:rPr lang="en-IN" dirty="0" smtClean="0"/>
              <a:t>1). Who is most likely listening to the talk?</a:t>
            </a:r>
          </a:p>
          <a:p>
            <a:r>
              <a:rPr lang="en-IN" dirty="0" smtClean="0"/>
              <a:t> </a:t>
            </a:r>
            <a:r>
              <a:rPr lang="en-IN" sz="1600" dirty="0" smtClean="0"/>
              <a:t>Supermarket</a:t>
            </a:r>
            <a:r>
              <a:rPr lang="en-IN" dirty="0" smtClean="0"/>
              <a:t> managers</a:t>
            </a:r>
          </a:p>
          <a:p>
            <a:r>
              <a:rPr lang="en-IN" dirty="0" smtClean="0"/>
              <a:t> Credit Union CEOs</a:t>
            </a:r>
          </a:p>
          <a:p>
            <a:r>
              <a:rPr lang="en-IN" dirty="0" smtClean="0"/>
              <a:t> Bank employees</a:t>
            </a:r>
          </a:p>
          <a:p>
            <a:r>
              <a:rPr lang="en-IN" dirty="0" smtClean="0"/>
              <a:t> Relationship officers</a:t>
            </a:r>
          </a:p>
          <a:p>
            <a:endParaRPr lang="en-IN" dirty="0" smtClean="0"/>
          </a:p>
          <a:p>
            <a:r>
              <a:rPr lang="en-IN" dirty="0" smtClean="0"/>
              <a:t>2). Where is the talk probably taking place?</a:t>
            </a:r>
          </a:p>
          <a:p>
            <a:r>
              <a:rPr lang="en-IN" dirty="0" smtClean="0"/>
              <a:t> At a business meeting</a:t>
            </a:r>
          </a:p>
          <a:p>
            <a:r>
              <a:rPr lang="en-IN" dirty="0" smtClean="0"/>
              <a:t> In a university classroom</a:t>
            </a:r>
          </a:p>
          <a:p>
            <a:r>
              <a:rPr lang="en-IN" dirty="0" smtClean="0"/>
              <a:t> At a credit union</a:t>
            </a:r>
          </a:p>
          <a:p>
            <a:r>
              <a:rPr lang="en-IN" dirty="0" smtClean="0"/>
              <a:t> In a restaurant</a:t>
            </a:r>
          </a:p>
          <a:p>
            <a:r>
              <a:rPr lang="en-IN" dirty="0" smtClean="0"/>
              <a:t/>
            </a:r>
            <a:br>
              <a:rPr lang="en-IN" dirty="0" smtClean="0"/>
            </a:br>
            <a:r>
              <a:rPr lang="en-IN" dirty="0" smtClean="0"/>
              <a:t>3). What is the main purpose of the talk?</a:t>
            </a:r>
          </a:p>
          <a:p>
            <a:r>
              <a:rPr lang="en-IN" dirty="0" smtClean="0"/>
              <a:t> To raise deposit rates</a:t>
            </a:r>
          </a:p>
          <a:p>
            <a:r>
              <a:rPr lang="en-IN" dirty="0" smtClean="0"/>
              <a:t> To attract new customers</a:t>
            </a:r>
          </a:p>
          <a:p>
            <a:r>
              <a:rPr lang="en-IN" dirty="0" smtClean="0"/>
              <a:t> To get new deposits</a:t>
            </a:r>
          </a:p>
          <a:p>
            <a:r>
              <a:rPr lang="en-IN" dirty="0" smtClean="0"/>
              <a:t> To announce future changes</a:t>
            </a:r>
          </a:p>
          <a:p>
            <a:endParaRPr lang="en-IN"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908720"/>
            <a:ext cx="5898277" cy="4555093"/>
          </a:xfrm>
          <a:prstGeom prst="rect">
            <a:avLst/>
          </a:prstGeom>
          <a:noFill/>
        </p:spPr>
        <p:txBody>
          <a:bodyPr wrap="square" rtlCol="0">
            <a:spAutoFit/>
          </a:bodyPr>
          <a:lstStyle/>
          <a:p>
            <a:r>
              <a:rPr lang="en-IN" sz="1600" dirty="0" smtClean="0"/>
              <a:t>1). Who is the message for?</a:t>
            </a:r>
          </a:p>
          <a:p>
            <a:r>
              <a:rPr lang="en-IN" sz="1600" dirty="0" smtClean="0"/>
              <a:t> A business employee</a:t>
            </a:r>
          </a:p>
          <a:p>
            <a:r>
              <a:rPr lang="en-IN" sz="1600" dirty="0" smtClean="0"/>
              <a:t> An accounting executive</a:t>
            </a:r>
          </a:p>
          <a:p>
            <a:r>
              <a:rPr lang="en-IN" sz="1600" dirty="0" smtClean="0"/>
              <a:t> A university student</a:t>
            </a:r>
          </a:p>
          <a:p>
            <a:r>
              <a:rPr lang="en-IN" sz="1600" dirty="0" smtClean="0"/>
              <a:t> An architect</a:t>
            </a:r>
          </a:p>
          <a:p>
            <a:endParaRPr lang="en-IN" sz="1600" dirty="0" smtClean="0"/>
          </a:p>
          <a:p>
            <a:r>
              <a:rPr lang="en-IN" sz="1600" dirty="0" smtClean="0"/>
              <a:t>2). What should the listener do after hearing the message?</a:t>
            </a:r>
          </a:p>
          <a:p>
            <a:r>
              <a:rPr lang="en-IN" sz="1600" dirty="0" smtClean="0"/>
              <a:t> Go to the accounting office</a:t>
            </a:r>
          </a:p>
          <a:p>
            <a:r>
              <a:rPr lang="en-IN" sz="1600" dirty="0" smtClean="0"/>
              <a:t> Call Steve </a:t>
            </a:r>
            <a:r>
              <a:rPr lang="en-IN" sz="1600" dirty="0" err="1" smtClean="0"/>
              <a:t>Probinski</a:t>
            </a:r>
            <a:endParaRPr lang="en-IN" sz="1600" dirty="0" smtClean="0"/>
          </a:p>
          <a:p>
            <a:r>
              <a:rPr lang="en-IN" sz="1600" dirty="0" smtClean="0"/>
              <a:t> Attend a board meeting</a:t>
            </a:r>
          </a:p>
          <a:p>
            <a:r>
              <a:rPr lang="en-IN" sz="1600" dirty="0" smtClean="0"/>
              <a:t> Fly to Boston</a:t>
            </a:r>
          </a:p>
          <a:p>
            <a:r>
              <a:rPr lang="en-IN" sz="1600" dirty="0" smtClean="0"/>
              <a:t/>
            </a:r>
            <a:br>
              <a:rPr lang="en-IN" sz="1600" dirty="0" smtClean="0"/>
            </a:br>
            <a:r>
              <a:rPr lang="en-IN" sz="1600" dirty="0" smtClean="0"/>
              <a:t>3). What is the relationship between caller and listener?</a:t>
            </a:r>
          </a:p>
          <a:p>
            <a:r>
              <a:rPr lang="en-IN" sz="1600" dirty="0" smtClean="0"/>
              <a:t> Close personal friends</a:t>
            </a:r>
          </a:p>
          <a:p>
            <a:r>
              <a:rPr lang="en-IN" sz="1600" dirty="0" smtClean="0"/>
              <a:t> Lawyer and client</a:t>
            </a:r>
          </a:p>
          <a:p>
            <a:r>
              <a:rPr lang="en-IN" sz="1600" dirty="0" smtClean="0"/>
              <a:t> Boss and employee</a:t>
            </a:r>
          </a:p>
          <a:p>
            <a:r>
              <a:rPr lang="en-IN" sz="1600" dirty="0" smtClean="0"/>
              <a:t> Master and slave</a:t>
            </a:r>
          </a:p>
          <a:p>
            <a:endParaRPr lang="en-IN"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980728"/>
            <a:ext cx="5970285" cy="4585871"/>
          </a:xfrm>
          <a:prstGeom prst="rect">
            <a:avLst/>
          </a:prstGeom>
          <a:noFill/>
        </p:spPr>
        <p:txBody>
          <a:bodyPr wrap="square" rtlCol="0">
            <a:spAutoFit/>
          </a:bodyPr>
          <a:lstStyle/>
          <a:p>
            <a:r>
              <a:rPr lang="en-IN" sz="1600" dirty="0" smtClean="0"/>
              <a:t>1). Who is the message for?</a:t>
            </a:r>
          </a:p>
          <a:p>
            <a:r>
              <a:rPr lang="en-IN" sz="1600" dirty="0" smtClean="0"/>
              <a:t> </a:t>
            </a:r>
            <a:r>
              <a:rPr lang="en-IN" sz="1600" b="1" dirty="0" smtClean="0"/>
              <a:t>A business employee</a:t>
            </a:r>
          </a:p>
          <a:p>
            <a:r>
              <a:rPr lang="en-IN" sz="1600" dirty="0" smtClean="0"/>
              <a:t> An accounting executive</a:t>
            </a:r>
          </a:p>
          <a:p>
            <a:r>
              <a:rPr lang="en-IN" sz="1600" dirty="0" smtClean="0"/>
              <a:t> A university student</a:t>
            </a:r>
          </a:p>
          <a:p>
            <a:r>
              <a:rPr lang="en-IN" sz="1600" dirty="0" smtClean="0"/>
              <a:t> An architect</a:t>
            </a:r>
          </a:p>
          <a:p>
            <a:r>
              <a:rPr lang="en-IN" sz="1600" dirty="0" smtClean="0"/>
              <a:t/>
            </a:r>
            <a:br>
              <a:rPr lang="en-IN" sz="1600" dirty="0" smtClean="0"/>
            </a:br>
            <a:r>
              <a:rPr lang="en-IN" sz="1600" dirty="0" smtClean="0"/>
              <a:t>2). What should the listener do after hearing the message?</a:t>
            </a:r>
          </a:p>
          <a:p>
            <a:r>
              <a:rPr lang="en-IN" sz="1600" dirty="0" smtClean="0"/>
              <a:t> Go to the accounting office</a:t>
            </a:r>
          </a:p>
          <a:p>
            <a:r>
              <a:rPr lang="en-IN" sz="1600" dirty="0" smtClean="0"/>
              <a:t> </a:t>
            </a:r>
            <a:r>
              <a:rPr lang="en-IN" sz="1600" b="1" dirty="0" smtClean="0"/>
              <a:t>Call Steve </a:t>
            </a:r>
            <a:r>
              <a:rPr lang="en-IN" sz="1600" b="1" dirty="0" err="1" smtClean="0"/>
              <a:t>Probinski</a:t>
            </a:r>
            <a:endParaRPr lang="en-IN" sz="1600" b="1" dirty="0" smtClean="0"/>
          </a:p>
          <a:p>
            <a:r>
              <a:rPr lang="en-IN" sz="1600" dirty="0" smtClean="0"/>
              <a:t> Attend a board meeting</a:t>
            </a:r>
          </a:p>
          <a:p>
            <a:r>
              <a:rPr lang="en-IN" sz="1600" dirty="0" smtClean="0"/>
              <a:t> Fly to Boston</a:t>
            </a:r>
          </a:p>
          <a:p>
            <a:r>
              <a:rPr lang="en-IN" sz="1600" dirty="0" smtClean="0"/>
              <a:t/>
            </a:r>
            <a:br>
              <a:rPr lang="en-IN" sz="1600" dirty="0" smtClean="0"/>
            </a:br>
            <a:r>
              <a:rPr lang="en-IN" sz="1600" dirty="0" smtClean="0"/>
              <a:t>3). What is the relationship between caller and listener?</a:t>
            </a:r>
          </a:p>
          <a:p>
            <a:r>
              <a:rPr lang="en-IN" sz="1600" dirty="0" smtClean="0"/>
              <a:t> Close personal friends</a:t>
            </a:r>
          </a:p>
          <a:p>
            <a:r>
              <a:rPr lang="en-IN" sz="1600" dirty="0" smtClean="0"/>
              <a:t> Lawyer and client</a:t>
            </a:r>
          </a:p>
          <a:p>
            <a:r>
              <a:rPr lang="en-IN" sz="1600" dirty="0" smtClean="0"/>
              <a:t> </a:t>
            </a:r>
            <a:r>
              <a:rPr lang="en-IN" sz="1600" b="1" dirty="0" smtClean="0"/>
              <a:t>Boss and employee</a:t>
            </a:r>
          </a:p>
          <a:p>
            <a:r>
              <a:rPr lang="en-IN" sz="1600" dirty="0" smtClean="0"/>
              <a:t> Master an</a:t>
            </a:r>
            <a:r>
              <a:rPr lang="en-IN" dirty="0" smtClean="0"/>
              <a:t>d slave</a:t>
            </a:r>
          </a:p>
          <a:p>
            <a:endParaRPr lang="en-IN"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85720" y="857233"/>
            <a:ext cx="8501122" cy="2031325"/>
          </a:xfrm>
          <a:prstGeom prst="rect">
            <a:avLst/>
          </a:prstGeom>
          <a:noFill/>
        </p:spPr>
        <p:txBody>
          <a:bodyPr wrap="square" rtlCol="0">
            <a:spAutoFit/>
          </a:bodyPr>
          <a:lstStyle/>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a:p>
        </p:txBody>
      </p:sp>
      <p:sp>
        <p:nvSpPr>
          <p:cNvPr id="3" name="TextBox 2"/>
          <p:cNvSpPr txBox="1"/>
          <p:nvPr/>
        </p:nvSpPr>
        <p:spPr>
          <a:xfrm>
            <a:off x="1115616" y="980728"/>
            <a:ext cx="4120039" cy="4770537"/>
          </a:xfrm>
          <a:prstGeom prst="rect">
            <a:avLst/>
          </a:prstGeom>
          <a:noFill/>
        </p:spPr>
        <p:txBody>
          <a:bodyPr wrap="none" rtlCol="0">
            <a:spAutoFit/>
          </a:bodyPr>
          <a:lstStyle/>
          <a:p>
            <a:r>
              <a:rPr lang="en-IN" sz="1600" dirty="0" smtClean="0"/>
              <a:t>1). Who is most likely listening to the talk?</a:t>
            </a:r>
          </a:p>
          <a:p>
            <a:r>
              <a:rPr lang="en-IN" sz="1600" dirty="0" smtClean="0"/>
              <a:t> Supermarket managers</a:t>
            </a:r>
          </a:p>
          <a:p>
            <a:r>
              <a:rPr lang="en-IN" sz="1600" dirty="0" smtClean="0"/>
              <a:t> Credit Union CEOs</a:t>
            </a:r>
          </a:p>
          <a:p>
            <a:r>
              <a:rPr lang="en-IN" sz="1600" dirty="0" smtClean="0"/>
              <a:t> </a:t>
            </a:r>
            <a:r>
              <a:rPr lang="en-IN" sz="1600" b="1" dirty="0" smtClean="0"/>
              <a:t>Bank employees</a:t>
            </a:r>
          </a:p>
          <a:p>
            <a:r>
              <a:rPr lang="en-IN" sz="1600" dirty="0" smtClean="0"/>
              <a:t> Relationship officers</a:t>
            </a:r>
          </a:p>
          <a:p>
            <a:r>
              <a:rPr lang="en-IN" sz="1600" dirty="0" smtClean="0"/>
              <a:t/>
            </a:r>
            <a:br>
              <a:rPr lang="en-IN" sz="1600" dirty="0" smtClean="0"/>
            </a:br>
            <a:r>
              <a:rPr lang="en-IN" sz="1600" dirty="0" smtClean="0"/>
              <a:t>2). Where is the talk probably taking place?</a:t>
            </a:r>
          </a:p>
          <a:p>
            <a:r>
              <a:rPr lang="en-IN" sz="1600" dirty="0" smtClean="0"/>
              <a:t> </a:t>
            </a:r>
            <a:r>
              <a:rPr lang="en-IN" sz="1600" b="1" dirty="0" smtClean="0"/>
              <a:t>At a business meeting</a:t>
            </a:r>
          </a:p>
          <a:p>
            <a:r>
              <a:rPr lang="en-IN" sz="1600" dirty="0" smtClean="0"/>
              <a:t> In a university classroom</a:t>
            </a:r>
          </a:p>
          <a:p>
            <a:r>
              <a:rPr lang="en-IN" sz="1600" dirty="0" smtClean="0"/>
              <a:t> At a credit union</a:t>
            </a:r>
          </a:p>
          <a:p>
            <a:r>
              <a:rPr lang="en-IN" sz="1600" dirty="0" smtClean="0"/>
              <a:t> In a restaurant</a:t>
            </a:r>
          </a:p>
          <a:p>
            <a:r>
              <a:rPr lang="en-IN" sz="1600" dirty="0" smtClean="0"/>
              <a:t/>
            </a:r>
            <a:br>
              <a:rPr lang="en-IN" sz="1600" dirty="0" smtClean="0"/>
            </a:br>
            <a:r>
              <a:rPr lang="en-IN" sz="1600" dirty="0" smtClean="0"/>
              <a:t>3). What is the main purpose of the talk?</a:t>
            </a:r>
          </a:p>
          <a:p>
            <a:r>
              <a:rPr lang="en-IN" sz="1600" dirty="0" smtClean="0"/>
              <a:t> To raise deposit rates</a:t>
            </a:r>
          </a:p>
          <a:p>
            <a:r>
              <a:rPr lang="en-IN" sz="1600" dirty="0" smtClean="0"/>
              <a:t> To attract new customers</a:t>
            </a:r>
          </a:p>
          <a:p>
            <a:r>
              <a:rPr lang="en-IN" sz="1600" dirty="0" smtClean="0"/>
              <a:t> To get new deposits</a:t>
            </a:r>
          </a:p>
          <a:p>
            <a:r>
              <a:rPr lang="en-IN" sz="1600" dirty="0" smtClean="0"/>
              <a:t> </a:t>
            </a:r>
            <a:r>
              <a:rPr lang="en-IN" sz="1600" b="1" dirty="0" smtClean="0"/>
              <a:t>To announce future changes</a:t>
            </a:r>
          </a:p>
          <a:p>
            <a:endParaRPr lang="en-IN" sz="1600" dirty="0" smtClean="0"/>
          </a:p>
          <a:p>
            <a:endParaRPr lang="en-IN"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87624" y="836712"/>
            <a:ext cx="4918715" cy="5324535"/>
          </a:xfrm>
          <a:prstGeom prst="rect">
            <a:avLst/>
          </a:prstGeom>
          <a:noFill/>
        </p:spPr>
        <p:txBody>
          <a:bodyPr wrap="square" rtlCol="0">
            <a:spAutoFit/>
          </a:bodyPr>
          <a:lstStyle/>
          <a:p>
            <a:r>
              <a:rPr lang="en-IN" sz="1600" dirty="0" smtClean="0"/>
              <a:t>1). What is being advertised?</a:t>
            </a:r>
          </a:p>
          <a:p>
            <a:r>
              <a:rPr lang="en-IN" sz="1600" dirty="0" smtClean="0"/>
              <a:t> Diamond </a:t>
            </a:r>
            <a:r>
              <a:rPr lang="en-IN" sz="1600" dirty="0" err="1" smtClean="0"/>
              <a:t>jewellry</a:t>
            </a:r>
            <a:endParaRPr lang="en-IN" sz="1600" dirty="0" smtClean="0"/>
          </a:p>
          <a:p>
            <a:r>
              <a:rPr lang="en-IN" sz="1600" dirty="0" smtClean="0"/>
              <a:t> Jonathan James</a:t>
            </a:r>
          </a:p>
          <a:p>
            <a:r>
              <a:rPr lang="en-IN" sz="1600" dirty="0" smtClean="0"/>
              <a:t> Valentine's Day</a:t>
            </a:r>
          </a:p>
          <a:p>
            <a:r>
              <a:rPr lang="en-IN" sz="1600" dirty="0" smtClean="0"/>
              <a:t> A special gift</a:t>
            </a:r>
          </a:p>
          <a:p>
            <a:endParaRPr lang="en-IN" sz="1600" dirty="0" smtClean="0"/>
          </a:p>
          <a:p>
            <a:r>
              <a:rPr lang="en-IN" sz="1600" dirty="0" smtClean="0"/>
              <a:t/>
            </a:r>
            <a:br>
              <a:rPr lang="en-IN" sz="1600" dirty="0" smtClean="0"/>
            </a:br>
            <a:r>
              <a:rPr lang="en-IN" sz="1600" dirty="0" smtClean="0"/>
              <a:t>2). Who is the intended audience?</a:t>
            </a:r>
          </a:p>
          <a:p>
            <a:r>
              <a:rPr lang="en-IN" sz="1600" dirty="0" smtClean="0"/>
              <a:t> Middlemen</a:t>
            </a:r>
          </a:p>
          <a:p>
            <a:r>
              <a:rPr lang="en-IN" sz="1600" dirty="0" smtClean="0"/>
              <a:t> Men</a:t>
            </a:r>
          </a:p>
          <a:p>
            <a:r>
              <a:rPr lang="en-IN" sz="1600" dirty="0" smtClean="0"/>
              <a:t> Pet owners</a:t>
            </a:r>
          </a:p>
          <a:p>
            <a:r>
              <a:rPr lang="en-IN" sz="1600" dirty="0" smtClean="0"/>
              <a:t> Housewives</a:t>
            </a:r>
          </a:p>
          <a:p>
            <a:r>
              <a:rPr lang="en-IN" sz="1600" dirty="0" smtClean="0"/>
              <a:t/>
            </a:r>
            <a:br>
              <a:rPr lang="en-IN" sz="1600" dirty="0" smtClean="0"/>
            </a:br>
            <a:r>
              <a:rPr lang="en-IN" sz="1600" dirty="0" smtClean="0"/>
              <a:t>3). What does the speaker suggest listeners do?</a:t>
            </a:r>
          </a:p>
          <a:p>
            <a:r>
              <a:rPr lang="en-IN" sz="1600" dirty="0" smtClean="0"/>
              <a:t> Buy direct from suppliers</a:t>
            </a:r>
          </a:p>
          <a:p>
            <a:r>
              <a:rPr lang="en-IN" sz="1600" dirty="0" smtClean="0"/>
              <a:t> Get married on Valentine's Day</a:t>
            </a:r>
          </a:p>
          <a:p>
            <a:r>
              <a:rPr lang="en-IN" sz="1600" dirty="0" smtClean="0"/>
              <a:t> Come to Jonathan's </a:t>
            </a:r>
            <a:r>
              <a:rPr lang="en-IN" sz="1600" dirty="0" err="1" smtClean="0"/>
              <a:t>Jewellry</a:t>
            </a:r>
            <a:endParaRPr lang="en-IN" sz="1600" dirty="0" smtClean="0"/>
          </a:p>
          <a:p>
            <a:r>
              <a:rPr lang="en-IN" sz="1600" dirty="0" smtClean="0"/>
              <a:t> Phone North east gate Village</a:t>
            </a:r>
          </a:p>
          <a:p>
            <a:r>
              <a:rPr lang="en-IN" sz="1600" dirty="0" smtClean="0"/>
              <a:t/>
            </a:r>
            <a:br>
              <a:rPr lang="en-IN" sz="1600" dirty="0" smtClean="0"/>
            </a:br>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24" y="928670"/>
            <a:ext cx="184731" cy="1477328"/>
          </a:xfrm>
          <a:prstGeom prst="rect">
            <a:avLst/>
          </a:prstGeom>
          <a:noFill/>
        </p:spPr>
        <p:txBody>
          <a:bodyPr wrap="none" rtlCol="0">
            <a:spAutoFit/>
          </a:bodyPr>
          <a:lstStyle/>
          <a:p>
            <a:endParaRPr lang="en-IN" dirty="0" smtClean="0"/>
          </a:p>
          <a:p>
            <a:endParaRPr lang="en-IN" dirty="0" smtClean="0"/>
          </a:p>
          <a:p>
            <a:endParaRPr lang="en-IN" dirty="0" smtClean="0"/>
          </a:p>
          <a:p>
            <a:endParaRPr lang="en-IN" dirty="0" smtClean="0"/>
          </a:p>
          <a:p>
            <a:endParaRPr lang="en-IN" dirty="0"/>
          </a:p>
        </p:txBody>
      </p:sp>
      <p:sp>
        <p:nvSpPr>
          <p:cNvPr id="3" name="TextBox 2"/>
          <p:cNvSpPr txBox="1"/>
          <p:nvPr/>
        </p:nvSpPr>
        <p:spPr>
          <a:xfrm>
            <a:off x="1187624" y="908720"/>
            <a:ext cx="4774699" cy="4524315"/>
          </a:xfrm>
          <a:prstGeom prst="rect">
            <a:avLst/>
          </a:prstGeom>
          <a:noFill/>
        </p:spPr>
        <p:txBody>
          <a:bodyPr wrap="square" rtlCol="0">
            <a:spAutoFit/>
          </a:bodyPr>
          <a:lstStyle/>
          <a:p>
            <a:r>
              <a:rPr lang="en-IN" sz="1600" dirty="0" smtClean="0"/>
              <a:t>1). What is being advertised?</a:t>
            </a:r>
          </a:p>
          <a:p>
            <a:r>
              <a:rPr lang="en-IN" sz="1600" dirty="0" smtClean="0"/>
              <a:t> </a:t>
            </a:r>
            <a:r>
              <a:rPr lang="en-IN" sz="1600" b="1" dirty="0" smtClean="0"/>
              <a:t>Diamond </a:t>
            </a:r>
            <a:r>
              <a:rPr lang="en-IN" sz="1600" b="1" dirty="0" err="1" smtClean="0"/>
              <a:t>jewellry</a:t>
            </a:r>
            <a:endParaRPr lang="en-IN" sz="1600" b="1" dirty="0" smtClean="0"/>
          </a:p>
          <a:p>
            <a:r>
              <a:rPr lang="en-IN" sz="1600" dirty="0" smtClean="0"/>
              <a:t> Jonathan James</a:t>
            </a:r>
          </a:p>
          <a:p>
            <a:r>
              <a:rPr lang="en-IN" sz="1600" dirty="0" smtClean="0"/>
              <a:t> Valentine's Day</a:t>
            </a:r>
          </a:p>
          <a:p>
            <a:r>
              <a:rPr lang="en-IN" sz="1600" dirty="0" smtClean="0"/>
              <a:t> A special gift</a:t>
            </a:r>
          </a:p>
          <a:p>
            <a:r>
              <a:rPr lang="en-IN" sz="1600" dirty="0" smtClean="0"/>
              <a:t/>
            </a:r>
            <a:br>
              <a:rPr lang="en-IN" sz="1600" dirty="0" smtClean="0"/>
            </a:br>
            <a:r>
              <a:rPr lang="en-IN" sz="1600" dirty="0" smtClean="0"/>
              <a:t>2). Who is the intended audience?</a:t>
            </a:r>
          </a:p>
          <a:p>
            <a:r>
              <a:rPr lang="en-IN" sz="1600" dirty="0" smtClean="0"/>
              <a:t> Middlemen</a:t>
            </a:r>
          </a:p>
          <a:p>
            <a:r>
              <a:rPr lang="en-IN" sz="1600" dirty="0" smtClean="0"/>
              <a:t> Men</a:t>
            </a:r>
          </a:p>
          <a:p>
            <a:r>
              <a:rPr lang="en-IN" sz="1600" dirty="0" smtClean="0"/>
              <a:t> Pet owners</a:t>
            </a:r>
          </a:p>
          <a:p>
            <a:r>
              <a:rPr lang="en-IN" sz="1600" dirty="0" smtClean="0"/>
              <a:t> Housewives</a:t>
            </a:r>
          </a:p>
          <a:p>
            <a:r>
              <a:rPr lang="en-IN" sz="1600" dirty="0" smtClean="0"/>
              <a:t/>
            </a:r>
            <a:br>
              <a:rPr lang="en-IN" sz="1600" dirty="0" smtClean="0"/>
            </a:br>
            <a:r>
              <a:rPr lang="en-IN" sz="1600" dirty="0" smtClean="0"/>
              <a:t>3). What does the speaker suggest listeners do?</a:t>
            </a:r>
          </a:p>
          <a:p>
            <a:r>
              <a:rPr lang="en-IN" sz="1600" dirty="0" smtClean="0"/>
              <a:t> Buy direct from suppliers</a:t>
            </a:r>
          </a:p>
          <a:p>
            <a:r>
              <a:rPr lang="en-IN" sz="1600" dirty="0" smtClean="0"/>
              <a:t> Get married on Valentine's Day</a:t>
            </a:r>
          </a:p>
          <a:p>
            <a:r>
              <a:rPr lang="en-IN" sz="1600" dirty="0" smtClean="0"/>
              <a:t> </a:t>
            </a:r>
            <a:r>
              <a:rPr lang="en-IN" sz="1600" b="1" dirty="0" smtClean="0"/>
              <a:t>Come to Jonathan's </a:t>
            </a:r>
            <a:r>
              <a:rPr lang="en-IN" sz="1600" b="1" dirty="0" err="1" smtClean="0"/>
              <a:t>Jewellry</a:t>
            </a:r>
            <a:endParaRPr lang="en-IN" sz="1600" b="1" dirty="0" smtClean="0"/>
          </a:p>
          <a:p>
            <a:r>
              <a:rPr lang="en-IN" sz="1600" dirty="0" smtClean="0"/>
              <a:t> Phone North east gate Village</a:t>
            </a:r>
          </a:p>
          <a:p>
            <a:endParaRPr lang="en-IN"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0034" y="642918"/>
            <a:ext cx="8072494" cy="3416320"/>
          </a:xfrm>
          <a:prstGeom prst="rect">
            <a:avLst/>
          </a:prstGeom>
          <a:noFill/>
        </p:spPr>
        <p:txBody>
          <a:bodyPr wrap="square" rtlCol="0">
            <a:spAutoFit/>
          </a:bodyPr>
          <a:lstStyle/>
          <a:p>
            <a:r>
              <a:rPr lang="en-IN" dirty="0" smtClean="0"/>
              <a:t/>
            </a:r>
            <a:br>
              <a:rPr lang="en-IN" dirty="0" smtClean="0"/>
            </a:br>
            <a:r>
              <a:rPr lang="en-IN" dirty="0" smtClean="0"/>
              <a:t/>
            </a:r>
            <a:br>
              <a:rPr lang="en-IN" dirty="0" smtClean="0"/>
            </a:br>
            <a:r>
              <a:rPr lang="en-IN" dirty="0" smtClean="0"/>
              <a:t/>
            </a:r>
            <a:br>
              <a:rPr lang="en-IN" dirty="0" smtClean="0"/>
            </a:br>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a:p>
        </p:txBody>
      </p:sp>
      <p:sp>
        <p:nvSpPr>
          <p:cNvPr id="4" name="TextBox 3"/>
          <p:cNvSpPr txBox="1"/>
          <p:nvPr/>
        </p:nvSpPr>
        <p:spPr>
          <a:xfrm>
            <a:off x="1187624" y="908720"/>
            <a:ext cx="4550787" cy="5047536"/>
          </a:xfrm>
          <a:prstGeom prst="rect">
            <a:avLst/>
          </a:prstGeom>
          <a:noFill/>
        </p:spPr>
        <p:txBody>
          <a:bodyPr wrap="square" rtlCol="0">
            <a:spAutoFit/>
          </a:bodyPr>
          <a:lstStyle/>
          <a:p>
            <a:r>
              <a:rPr lang="en-IN" sz="1600" dirty="0" smtClean="0"/>
              <a:t>1). Where would this report most likely be heard?</a:t>
            </a:r>
          </a:p>
          <a:p>
            <a:r>
              <a:rPr lang="en-IN" sz="1600" dirty="0" smtClean="0"/>
              <a:t> On television</a:t>
            </a:r>
          </a:p>
          <a:p>
            <a:r>
              <a:rPr lang="en-IN" sz="1600" dirty="0" smtClean="0"/>
              <a:t> On radio</a:t>
            </a:r>
          </a:p>
          <a:p>
            <a:r>
              <a:rPr lang="en-IN" sz="1600" dirty="0" smtClean="0"/>
              <a:t> On the Internet</a:t>
            </a:r>
          </a:p>
          <a:p>
            <a:r>
              <a:rPr lang="en-IN" sz="1600" dirty="0" smtClean="0"/>
              <a:t> On an I-pod</a:t>
            </a:r>
          </a:p>
          <a:p>
            <a:endParaRPr lang="en-IN" sz="1600" dirty="0" smtClean="0"/>
          </a:p>
          <a:p>
            <a:r>
              <a:rPr lang="en-IN" sz="1600" dirty="0" smtClean="0"/>
              <a:t/>
            </a:r>
            <a:br>
              <a:rPr lang="en-IN" sz="1600" dirty="0" smtClean="0"/>
            </a:br>
            <a:r>
              <a:rPr lang="en-IN" sz="1600" dirty="0" smtClean="0"/>
              <a:t>2). What is the problem on Interstate 35?</a:t>
            </a:r>
          </a:p>
          <a:p>
            <a:r>
              <a:rPr lang="en-IN" sz="1600" dirty="0" smtClean="0"/>
              <a:t> A debris spill</a:t>
            </a:r>
          </a:p>
          <a:p>
            <a:r>
              <a:rPr lang="en-IN" sz="1600" dirty="0" smtClean="0"/>
              <a:t> Off-and-on slowdowns</a:t>
            </a:r>
          </a:p>
          <a:p>
            <a:r>
              <a:rPr lang="en-IN" sz="1600" dirty="0" smtClean="0"/>
              <a:t> Heavy rain</a:t>
            </a:r>
          </a:p>
          <a:p>
            <a:r>
              <a:rPr lang="en-IN" sz="1600" dirty="0" smtClean="0"/>
              <a:t> An accident</a:t>
            </a:r>
          </a:p>
          <a:p>
            <a:r>
              <a:rPr lang="en-IN" sz="1600" dirty="0" smtClean="0"/>
              <a:t/>
            </a:r>
            <a:br>
              <a:rPr lang="en-IN" sz="1600" dirty="0" smtClean="0"/>
            </a:br>
            <a:r>
              <a:rPr lang="en-IN" sz="1600" dirty="0" smtClean="0"/>
              <a:t>3). What is scheduled to happen next?</a:t>
            </a:r>
          </a:p>
          <a:p>
            <a:r>
              <a:rPr lang="en-IN" sz="1600" dirty="0" smtClean="0"/>
              <a:t> An advertisement</a:t>
            </a:r>
          </a:p>
          <a:p>
            <a:r>
              <a:rPr lang="en-IN" sz="1600" dirty="0" smtClean="0"/>
              <a:t> A news report</a:t>
            </a:r>
          </a:p>
          <a:p>
            <a:r>
              <a:rPr lang="en-IN" sz="1600" dirty="0" smtClean="0"/>
              <a:t> A movie</a:t>
            </a:r>
          </a:p>
          <a:p>
            <a:r>
              <a:rPr lang="en-IN" sz="1600" dirty="0" smtClean="0"/>
              <a:t> More music</a:t>
            </a:r>
          </a:p>
          <a:p>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28597" y="785794"/>
            <a:ext cx="8143932" cy="1200329"/>
          </a:xfrm>
          <a:prstGeom prst="rect">
            <a:avLst/>
          </a:prstGeom>
          <a:noFill/>
        </p:spPr>
        <p:txBody>
          <a:bodyPr wrap="square" rtlCol="0">
            <a:spAutoFit/>
          </a:bodyPr>
          <a:lstStyle/>
          <a:p>
            <a:endParaRPr lang="en-IN" dirty="0" smtClean="0"/>
          </a:p>
          <a:p>
            <a:r>
              <a:rPr lang="en-IN" dirty="0" smtClean="0"/>
              <a:t> </a:t>
            </a:r>
          </a:p>
          <a:p>
            <a:endParaRPr lang="en-IN" dirty="0" smtClean="0"/>
          </a:p>
          <a:p>
            <a:endParaRPr lang="en-IN" dirty="0"/>
          </a:p>
        </p:txBody>
      </p:sp>
      <p:sp>
        <p:nvSpPr>
          <p:cNvPr id="4" name="TextBox 3"/>
          <p:cNvSpPr txBox="1"/>
          <p:nvPr/>
        </p:nvSpPr>
        <p:spPr>
          <a:xfrm>
            <a:off x="1187624" y="980728"/>
            <a:ext cx="4982835" cy="4555093"/>
          </a:xfrm>
          <a:prstGeom prst="rect">
            <a:avLst/>
          </a:prstGeom>
          <a:noFill/>
        </p:spPr>
        <p:txBody>
          <a:bodyPr wrap="square" rtlCol="0">
            <a:spAutoFit/>
          </a:bodyPr>
          <a:lstStyle/>
          <a:p>
            <a:r>
              <a:rPr lang="en-IN" sz="1600" dirty="0" smtClean="0"/>
              <a:t>1). Where would this report most likely be heard?</a:t>
            </a:r>
          </a:p>
          <a:p>
            <a:r>
              <a:rPr lang="en-IN" sz="1600" dirty="0" smtClean="0"/>
              <a:t> On television</a:t>
            </a:r>
          </a:p>
          <a:p>
            <a:r>
              <a:rPr lang="en-IN" sz="1600" b="1" dirty="0" smtClean="0"/>
              <a:t> On radio</a:t>
            </a:r>
          </a:p>
          <a:p>
            <a:r>
              <a:rPr lang="en-IN" sz="1600" dirty="0" smtClean="0"/>
              <a:t> On the Internet</a:t>
            </a:r>
          </a:p>
          <a:p>
            <a:r>
              <a:rPr lang="en-IN" sz="1600" dirty="0" smtClean="0"/>
              <a:t> On an I-pod</a:t>
            </a:r>
          </a:p>
          <a:p>
            <a:r>
              <a:rPr lang="en-IN" sz="1600" dirty="0" smtClean="0"/>
              <a:t/>
            </a:r>
            <a:br>
              <a:rPr lang="en-IN" sz="1600" dirty="0" smtClean="0"/>
            </a:br>
            <a:r>
              <a:rPr lang="en-IN" sz="1600" dirty="0" smtClean="0"/>
              <a:t>2). What is the problem on Interstate 35?</a:t>
            </a:r>
          </a:p>
          <a:p>
            <a:r>
              <a:rPr lang="en-IN" sz="1600" dirty="0" smtClean="0"/>
              <a:t> A debris spill</a:t>
            </a:r>
          </a:p>
          <a:p>
            <a:r>
              <a:rPr lang="en-IN" sz="1600" dirty="0" smtClean="0"/>
              <a:t> Off-and-on slowdowns</a:t>
            </a:r>
          </a:p>
          <a:p>
            <a:r>
              <a:rPr lang="en-IN" sz="1600" dirty="0" smtClean="0"/>
              <a:t> Heavy rain</a:t>
            </a:r>
          </a:p>
          <a:p>
            <a:r>
              <a:rPr lang="en-IN" sz="1600" b="1" dirty="0" smtClean="0"/>
              <a:t> An accident</a:t>
            </a:r>
          </a:p>
          <a:p>
            <a:r>
              <a:rPr lang="en-IN" sz="1600" dirty="0" smtClean="0"/>
              <a:t/>
            </a:r>
            <a:br>
              <a:rPr lang="en-IN" sz="1600" dirty="0" smtClean="0"/>
            </a:br>
            <a:r>
              <a:rPr lang="en-IN" sz="1600" dirty="0" smtClean="0"/>
              <a:t>3). What is scheduled to happen next?</a:t>
            </a:r>
          </a:p>
          <a:p>
            <a:r>
              <a:rPr lang="en-IN" sz="1600" b="1" dirty="0" smtClean="0"/>
              <a:t> An advertisement</a:t>
            </a:r>
          </a:p>
          <a:p>
            <a:r>
              <a:rPr lang="en-IN" sz="1600" dirty="0" smtClean="0"/>
              <a:t> A news report</a:t>
            </a:r>
          </a:p>
          <a:p>
            <a:r>
              <a:rPr lang="en-IN" sz="1600" dirty="0" smtClean="0"/>
              <a:t> A movie</a:t>
            </a:r>
          </a:p>
          <a:p>
            <a:r>
              <a:rPr lang="en-IN" sz="1600" dirty="0" smtClean="0"/>
              <a:t> More music</a:t>
            </a:r>
          </a:p>
          <a:p>
            <a:endParaRPr lang="en-IN"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764704"/>
            <a:ext cx="4284434" cy="4524315"/>
          </a:xfrm>
          <a:prstGeom prst="rect">
            <a:avLst/>
          </a:prstGeom>
          <a:noFill/>
        </p:spPr>
        <p:txBody>
          <a:bodyPr wrap="square" rtlCol="0">
            <a:spAutoFit/>
          </a:bodyPr>
          <a:lstStyle/>
          <a:p>
            <a:r>
              <a:rPr lang="en-IN" sz="1600" dirty="0" smtClean="0"/>
              <a:t>1). Who is the speaker?</a:t>
            </a:r>
          </a:p>
          <a:p>
            <a:r>
              <a:rPr lang="en-IN" sz="1600" dirty="0" smtClean="0"/>
              <a:t> Lenny </a:t>
            </a:r>
            <a:r>
              <a:rPr lang="en-IN" sz="1600" dirty="0" err="1" smtClean="0"/>
              <a:t>DiCardio</a:t>
            </a:r>
            <a:endParaRPr lang="en-IN" sz="1600" dirty="0" smtClean="0"/>
          </a:p>
          <a:p>
            <a:r>
              <a:rPr lang="en-IN" sz="1600" dirty="0" smtClean="0"/>
              <a:t> Miguel Soriano</a:t>
            </a:r>
          </a:p>
          <a:p>
            <a:r>
              <a:rPr lang="en-IN" sz="1600" dirty="0" smtClean="0"/>
              <a:t> Roberto </a:t>
            </a:r>
            <a:r>
              <a:rPr lang="en-IN" sz="1600" dirty="0" err="1" smtClean="0"/>
              <a:t>Dinardo</a:t>
            </a:r>
            <a:endParaRPr lang="en-IN" sz="1600" dirty="0" smtClean="0"/>
          </a:p>
          <a:p>
            <a:r>
              <a:rPr lang="en-IN" sz="1600" dirty="0" smtClean="0"/>
              <a:t> Martin Braun</a:t>
            </a:r>
          </a:p>
          <a:p>
            <a:endParaRPr lang="en-IN" sz="1600" dirty="0" smtClean="0"/>
          </a:p>
          <a:p>
            <a:r>
              <a:rPr lang="en-IN" sz="1600" dirty="0" smtClean="0"/>
              <a:t>2). Where is the introduction taking place?</a:t>
            </a:r>
          </a:p>
          <a:p>
            <a:r>
              <a:rPr lang="en-IN" sz="1600" dirty="0" smtClean="0"/>
              <a:t> In India</a:t>
            </a:r>
          </a:p>
          <a:p>
            <a:r>
              <a:rPr lang="en-IN" sz="1600" dirty="0" smtClean="0"/>
              <a:t> On the Academy Awards show</a:t>
            </a:r>
          </a:p>
          <a:p>
            <a:r>
              <a:rPr lang="en-IN" sz="1600" dirty="0" smtClean="0"/>
              <a:t> At a charity fundraiser</a:t>
            </a:r>
          </a:p>
          <a:p>
            <a:r>
              <a:rPr lang="en-IN" sz="1600" dirty="0" smtClean="0"/>
              <a:t> Outside Miguel Soriano's home</a:t>
            </a:r>
          </a:p>
          <a:p>
            <a:r>
              <a:rPr lang="en-IN" sz="1600" dirty="0" smtClean="0"/>
              <a:t/>
            </a:r>
            <a:br>
              <a:rPr lang="en-IN" sz="1600" dirty="0" smtClean="0"/>
            </a:br>
            <a:r>
              <a:rPr lang="en-IN" sz="1600" dirty="0" smtClean="0"/>
              <a:t>3). What is suggested about Miguel Soriano?</a:t>
            </a:r>
          </a:p>
          <a:p>
            <a:r>
              <a:rPr lang="en-IN" sz="1600" dirty="0" smtClean="0"/>
              <a:t> He is a famous movie director</a:t>
            </a:r>
          </a:p>
          <a:p>
            <a:r>
              <a:rPr lang="en-IN" sz="1600" dirty="0" smtClean="0"/>
              <a:t> He is the keynote speaker</a:t>
            </a:r>
          </a:p>
          <a:p>
            <a:r>
              <a:rPr lang="en-IN" sz="1600" dirty="0" smtClean="0"/>
              <a:t> He is very generous</a:t>
            </a:r>
          </a:p>
          <a:p>
            <a:r>
              <a:rPr lang="en-IN" sz="1600" dirty="0" smtClean="0"/>
              <a:t> He does not have children</a:t>
            </a:r>
          </a:p>
          <a:p>
            <a:endParaRPr lang="en-IN"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643570" y="571480"/>
          <a:ext cx="2643158" cy="4033839"/>
        </p:xfrm>
        <a:graphic>
          <a:graphicData uri="http://schemas.openxmlformats.org/drawingml/2006/table">
            <a:tbl>
              <a:tblPr/>
              <a:tblGrid>
                <a:gridCol w="2643158"/>
              </a:tblGrid>
              <a:tr h="838200">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971600" y="764704"/>
            <a:ext cx="4788490" cy="4832092"/>
          </a:xfrm>
          <a:prstGeom prst="rect">
            <a:avLst/>
          </a:prstGeom>
          <a:noFill/>
        </p:spPr>
        <p:txBody>
          <a:bodyPr wrap="square" rtlCol="0">
            <a:spAutoFit/>
          </a:bodyPr>
          <a:lstStyle/>
          <a:p>
            <a:r>
              <a:rPr lang="en-IN" sz="1600" dirty="0" smtClean="0"/>
              <a:t>1). Who is the speaker?</a:t>
            </a:r>
          </a:p>
          <a:p>
            <a:r>
              <a:rPr lang="en-IN" sz="1600" dirty="0" smtClean="0"/>
              <a:t> </a:t>
            </a:r>
            <a:r>
              <a:rPr lang="en-IN" sz="1600" b="1" dirty="0" smtClean="0"/>
              <a:t>Lenny </a:t>
            </a:r>
            <a:r>
              <a:rPr lang="en-IN" sz="1600" b="1" dirty="0" err="1" smtClean="0"/>
              <a:t>DiCardio</a:t>
            </a:r>
            <a:endParaRPr lang="en-IN" sz="1600" b="1" dirty="0" smtClean="0"/>
          </a:p>
          <a:p>
            <a:r>
              <a:rPr lang="en-IN" sz="1600" dirty="0" smtClean="0"/>
              <a:t> Miguel Soriano</a:t>
            </a:r>
          </a:p>
          <a:p>
            <a:r>
              <a:rPr lang="en-IN" sz="1600" dirty="0" smtClean="0"/>
              <a:t> Roberto </a:t>
            </a:r>
            <a:r>
              <a:rPr lang="en-IN" sz="1600" dirty="0" err="1" smtClean="0"/>
              <a:t>Dinardo</a:t>
            </a:r>
            <a:endParaRPr lang="en-IN" sz="1600" dirty="0" smtClean="0"/>
          </a:p>
          <a:p>
            <a:r>
              <a:rPr lang="en-IN" sz="1600" dirty="0" smtClean="0"/>
              <a:t> Martin Braun</a:t>
            </a:r>
          </a:p>
          <a:p>
            <a:r>
              <a:rPr lang="en-IN" sz="1600" dirty="0" smtClean="0"/>
              <a:t/>
            </a:r>
            <a:br>
              <a:rPr lang="en-IN" sz="1600" dirty="0" smtClean="0"/>
            </a:br>
            <a:r>
              <a:rPr lang="en-IN" sz="1600" dirty="0" smtClean="0"/>
              <a:t>2). Where is the introduction taking place?</a:t>
            </a:r>
          </a:p>
          <a:p>
            <a:r>
              <a:rPr lang="en-IN" sz="1600" dirty="0" smtClean="0"/>
              <a:t> In India</a:t>
            </a:r>
          </a:p>
          <a:p>
            <a:r>
              <a:rPr lang="en-IN" sz="1600" dirty="0" smtClean="0"/>
              <a:t> On the Academy Awards show</a:t>
            </a:r>
          </a:p>
          <a:p>
            <a:r>
              <a:rPr lang="en-IN" sz="1600" dirty="0" smtClean="0"/>
              <a:t> </a:t>
            </a:r>
            <a:r>
              <a:rPr lang="en-IN" sz="1600" b="1" dirty="0" smtClean="0"/>
              <a:t>At a charity fundraiser</a:t>
            </a:r>
          </a:p>
          <a:p>
            <a:r>
              <a:rPr lang="en-IN" sz="1600" dirty="0" smtClean="0"/>
              <a:t> Outside Miguel Soriano's home</a:t>
            </a:r>
          </a:p>
          <a:p>
            <a:r>
              <a:rPr lang="en-IN" sz="1600" dirty="0" smtClean="0"/>
              <a:t/>
            </a:r>
            <a:br>
              <a:rPr lang="en-IN" sz="1600" dirty="0" smtClean="0"/>
            </a:br>
            <a:r>
              <a:rPr lang="en-IN" sz="1600" dirty="0" smtClean="0"/>
              <a:t>3). What is suggested about Miguel Soriano?</a:t>
            </a:r>
          </a:p>
          <a:p>
            <a:r>
              <a:rPr lang="en-IN" sz="1600" dirty="0" smtClean="0"/>
              <a:t> He is a famous movie director</a:t>
            </a:r>
          </a:p>
          <a:p>
            <a:r>
              <a:rPr lang="en-IN" sz="1600" dirty="0" smtClean="0"/>
              <a:t> He is the keynote speaker</a:t>
            </a:r>
          </a:p>
          <a:p>
            <a:r>
              <a:rPr lang="en-IN" sz="1600" dirty="0" smtClean="0"/>
              <a:t> </a:t>
            </a:r>
            <a:r>
              <a:rPr lang="en-IN" sz="1600" b="1" dirty="0" smtClean="0"/>
              <a:t>He is very generous</a:t>
            </a:r>
          </a:p>
          <a:p>
            <a:r>
              <a:rPr lang="en-IN" sz="1600" dirty="0" smtClean="0"/>
              <a:t> He does not have children</a:t>
            </a:r>
          </a:p>
          <a:p>
            <a:endParaRPr lang="en-IN" dirty="0" smtClean="0"/>
          </a:p>
          <a:p>
            <a:endParaRPr lang="en-IN"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818</TotalTime>
  <Words>430</Words>
  <Application>Microsoft Office PowerPoint</Application>
  <PresentationFormat>On-screen Show (4:3)</PresentationFormat>
  <Paragraphs>359</Paragraphs>
  <Slides>21</Slides>
  <Notes>16</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New</cp:lastModifiedBy>
  <cp:revision>93</cp:revision>
  <dcterms:created xsi:type="dcterms:W3CDTF">2011-12-01T13:28:45Z</dcterms:created>
  <dcterms:modified xsi:type="dcterms:W3CDTF">2016-01-20T07:07:01Z</dcterms:modified>
</cp:coreProperties>
</file>