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61" r:id="rId2"/>
    <p:sldId id="256" r:id="rId3"/>
    <p:sldId id="257" r:id="rId4"/>
    <p:sldId id="262" r:id="rId5"/>
    <p:sldId id="258" r:id="rId6"/>
    <p:sldId id="263" r:id="rId7"/>
    <p:sldId id="259"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5" autoAdjust="0"/>
    <p:restoredTop sz="94660"/>
  </p:normalViewPr>
  <p:slideViewPr>
    <p:cSldViewPr>
      <p:cViewPr>
        <p:scale>
          <a:sx n="75" d="100"/>
          <a:sy n="75"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1/20/2016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27777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Can I have your </a:t>
            </a:r>
            <a:r>
              <a:rPr lang="en-IN" sz="1200" b="0" i="0" u="sng" kern="1200" dirty="0" smtClean="0">
                <a:solidFill>
                  <a:schemeClr val="tx1"/>
                </a:solidFill>
                <a:latin typeface="+mn-lt"/>
                <a:ea typeface="+mn-ea"/>
                <a:cs typeface="+mn-cs"/>
              </a:rPr>
              <a:t>attention please</a:t>
            </a:r>
            <a:r>
              <a:rPr lang="en-IN" sz="1200" b="0" i="0" kern="1200" dirty="0" smtClean="0">
                <a:solidFill>
                  <a:schemeClr val="tx1"/>
                </a:solidFill>
                <a:latin typeface="+mn-lt"/>
                <a:ea typeface="+mn-ea"/>
                <a:cs typeface="+mn-cs"/>
              </a:rPr>
              <a:t>? Welcome to the annual </a:t>
            </a:r>
            <a:r>
              <a:rPr lang="en-IN" sz="1200" b="0" i="0" kern="1200" dirty="0" err="1" smtClean="0">
                <a:solidFill>
                  <a:schemeClr val="tx1"/>
                </a:solidFill>
                <a:latin typeface="+mn-lt"/>
                <a:ea typeface="+mn-ea"/>
                <a:cs typeface="+mn-cs"/>
              </a:rPr>
              <a:t>International</a:t>
            </a:r>
            <a:r>
              <a:rPr lang="en-IN" sz="1200" b="0" i="0" u="sng" kern="1200" dirty="0" err="1" smtClean="0">
                <a:solidFill>
                  <a:schemeClr val="tx1"/>
                </a:solidFill>
                <a:latin typeface="+mn-lt"/>
                <a:ea typeface="+mn-ea"/>
                <a:cs typeface="+mn-cs"/>
              </a:rPr>
              <a:t>Business</a:t>
            </a:r>
            <a:r>
              <a:rPr lang="en-IN" sz="1200" b="0" i="0" u="sng" kern="1200" dirty="0" smtClean="0">
                <a:solidFill>
                  <a:schemeClr val="tx1"/>
                </a:solidFill>
                <a:latin typeface="+mn-lt"/>
                <a:ea typeface="+mn-ea"/>
                <a:cs typeface="+mn-cs"/>
              </a:rPr>
              <a:t> Conference</a:t>
            </a:r>
            <a:r>
              <a:rPr lang="en-IN" sz="1200" b="0" i="0" kern="1200" dirty="0" smtClean="0">
                <a:solidFill>
                  <a:schemeClr val="tx1"/>
                </a:solidFill>
                <a:latin typeface="+mn-lt"/>
                <a:ea typeface="+mn-ea"/>
                <a:cs typeface="+mn-cs"/>
              </a:rPr>
              <a:t>. If you have not yet registered for the conference, go the tables on the left side of the room. Be sure to have picture identification ready. We accept cash and credit cards only, no checks please. If you have pre-registered, go the tables at the back of the room to pick up your conference badge and information packets. You must wear your badge for admittance to all conference sessions. If you have registered and already have your badge and information packet, please proceed to the blue ballroom for the welcoming speech. Go through the doors in the back, and down the hallway to the right. If you have any questions or need special assistance, there is an information booth in the back corner of the room. Look for the blue sign. It's our pleasure to have you here, and we hope you enjoy the conference.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a:t>
            </a:r>
            <a:r>
              <a:rPr lang="en-IN" sz="1200" b="0" i="0" u="sng" kern="1200" dirty="0" smtClean="0">
                <a:solidFill>
                  <a:schemeClr val="tx1"/>
                </a:solidFill>
                <a:latin typeface="+mn-lt"/>
                <a:ea typeface="+mn-ea"/>
                <a:cs typeface="+mn-cs"/>
              </a:rPr>
              <a:t>Marge</a:t>
            </a:r>
            <a:r>
              <a:rPr lang="en-IN" sz="1200" b="0" i="0" kern="1200" dirty="0" smtClean="0">
                <a:solidFill>
                  <a:schemeClr val="tx1"/>
                </a:solidFill>
                <a:latin typeface="+mn-lt"/>
                <a:ea typeface="+mn-ea"/>
                <a:cs typeface="+mn-cs"/>
              </a:rPr>
              <a:t>, this is Bill. I'm stuck in traffic, and I need you to make a few schedule changes for me. First, I'll need to cancel my nine o'clock meeting with Tom </a:t>
            </a:r>
            <a:r>
              <a:rPr lang="en-IN" sz="1200" b="0" i="0" kern="1200" dirty="0" err="1" smtClean="0">
                <a:solidFill>
                  <a:schemeClr val="tx1"/>
                </a:solidFill>
                <a:latin typeface="+mn-lt"/>
                <a:ea typeface="+mn-ea"/>
                <a:cs typeface="+mn-cs"/>
              </a:rPr>
              <a:t>Shafely</a:t>
            </a:r>
            <a:r>
              <a:rPr lang="en-IN" sz="1200" b="0" i="0" kern="1200" dirty="0" smtClean="0">
                <a:solidFill>
                  <a:schemeClr val="tx1"/>
                </a:solidFill>
                <a:latin typeface="+mn-lt"/>
                <a:ea typeface="+mn-ea"/>
                <a:cs typeface="+mn-cs"/>
              </a:rPr>
              <a:t>. See if we can reschedule it for early next week. Then I need you to call my 11 o'clock appointment, Ida Gonzalez, and move it to 11:30. I have lunch with Craig Mora at 12:30 at the Steakhouse, but I won't be able to get there on time, so I'll need to move it to the Creole Cafe? Could you please cancel our reservations at the Steakhouse and make new ones at the Creole? Also, call Craig and tell him I might be a few minutes late. Thank you Marge. Please hold all my calls, and I'll be in at about 11. If my wife calls, tell her I'll phone her back at that time.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Shall we begin? Today I'd like to talk about </a:t>
            </a:r>
            <a:r>
              <a:rPr lang="en-IN" sz="1200" b="0" i="0" u="sng" kern="1200" dirty="0" smtClean="0">
                <a:solidFill>
                  <a:schemeClr val="tx1"/>
                </a:solidFill>
                <a:latin typeface="+mn-lt"/>
                <a:ea typeface="+mn-ea"/>
                <a:cs typeface="+mn-cs"/>
              </a:rPr>
              <a:t>marketing strategy</a:t>
            </a:r>
            <a:r>
              <a:rPr lang="en-IN" sz="1200" b="0" i="0" kern="1200" dirty="0" smtClean="0">
                <a:solidFill>
                  <a:schemeClr val="tx1"/>
                </a:solidFill>
                <a:latin typeface="+mn-lt"/>
                <a:ea typeface="+mn-ea"/>
                <a:cs typeface="+mn-cs"/>
              </a:rPr>
              <a:t>. The first item on the agenda is results of the polling conducted by A &amp; I Research. Mark will present and interpret those results for us. Second, we'll hear an advertising report from Amanda, who'll give us the numbers from our recent radio and TV campaign. Next, Geoffrey will update us on research trends in the industry, and suggest ways we can use those in marketing our product. Finally, I'd like to have a group brainstorm for 30 minutes or so on marketing ideas and the future direction of marketing for our company. I hope we'll be able to adjourn by 4:30. Before we hear from Mark, let's hear briefly. How are you doing on compiling this year's budget?</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This is Tony </a:t>
            </a:r>
            <a:r>
              <a:rPr lang="en-IN" sz="1200" b="0" i="0" u="sng" kern="1200" dirty="0" smtClean="0">
                <a:solidFill>
                  <a:schemeClr val="tx1"/>
                </a:solidFill>
                <a:latin typeface="+mn-lt"/>
                <a:ea typeface="+mn-ea"/>
                <a:cs typeface="+mn-cs"/>
              </a:rPr>
              <a:t>Malloy</a:t>
            </a:r>
            <a:r>
              <a:rPr lang="en-IN" sz="1200" b="0" i="0" kern="1200" dirty="0" smtClean="0">
                <a:solidFill>
                  <a:schemeClr val="tx1"/>
                </a:solidFill>
                <a:latin typeface="+mn-lt"/>
                <a:ea typeface="+mn-ea"/>
                <a:cs typeface="+mn-cs"/>
              </a:rPr>
              <a:t> with a </a:t>
            </a:r>
            <a:r>
              <a:rPr lang="en-IN" sz="1200" b="0" i="0" u="sng" kern="1200" dirty="0" smtClean="0">
                <a:solidFill>
                  <a:schemeClr val="tx1"/>
                </a:solidFill>
                <a:latin typeface="+mn-lt"/>
                <a:ea typeface="+mn-ea"/>
                <a:cs typeface="+mn-cs"/>
              </a:rPr>
              <a:t>valley</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weather update</a:t>
            </a:r>
            <a:r>
              <a:rPr lang="en-IN" sz="1200" b="0" i="0" kern="1200" dirty="0" smtClean="0">
                <a:solidFill>
                  <a:schemeClr val="tx1"/>
                </a:solidFill>
                <a:latin typeface="+mn-lt"/>
                <a:ea typeface="+mn-ea"/>
                <a:cs typeface="+mn-cs"/>
              </a:rPr>
              <a:t>. Well, you can put away your umbrellas for a while and break out the suntan lotion! The rain we've been experiencing the past week will stop this morning, and we're expecting afternoon clearing with partly cloudy skies and highs in the mid- 70s. Looking at the five-day forecast, this high-pressure front moving in from the east this morning will drive out rain clouds, and the rest of the week looks to be sunny and clear, with highs in the low- to mid-70s and lows dipping into the upper 40s. Chance of rain is 40 percent today but drops to 10 percent by Friday. As you can see, there's a low-pressure front headed our way from the north which is expected to reach us by the weekend, and may bring some more clouds and a chance of rain. But for now, get out and enjoy the sunshine!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Hello, this is Wanda </a:t>
            </a:r>
            <a:r>
              <a:rPr lang="en-IN" sz="1200" b="0" i="0" u="sng" kern="1200" dirty="0" smtClean="0">
                <a:solidFill>
                  <a:schemeClr val="tx1"/>
                </a:solidFill>
                <a:latin typeface="+mn-lt"/>
                <a:ea typeface="+mn-ea"/>
                <a:cs typeface="+mn-cs"/>
              </a:rPr>
              <a:t>Carson</a:t>
            </a:r>
            <a:r>
              <a:rPr lang="en-IN" sz="1200" b="0" i="0" kern="1200" dirty="0" smtClean="0">
                <a:solidFill>
                  <a:schemeClr val="tx1"/>
                </a:solidFill>
                <a:latin typeface="+mn-lt"/>
                <a:ea typeface="+mn-ea"/>
                <a:cs typeface="+mn-cs"/>
              </a:rPr>
              <a:t> calling for James Yamaguchi. James, I'm </a:t>
            </a:r>
            <a:r>
              <a:rPr lang="en-IN" sz="1200" b="0" i="0" kern="1200" dirty="0" err="1" smtClean="0">
                <a:solidFill>
                  <a:schemeClr val="tx1"/>
                </a:solidFill>
                <a:latin typeface="+mn-lt"/>
                <a:ea typeface="+mn-ea"/>
                <a:cs typeface="+mn-cs"/>
              </a:rPr>
              <a:t>a</a:t>
            </a:r>
            <a:r>
              <a:rPr lang="en-IN" sz="1200" b="0" i="0" u="sng" kern="1200" dirty="0" err="1" smtClean="0">
                <a:solidFill>
                  <a:schemeClr val="tx1"/>
                </a:solidFill>
                <a:latin typeface="+mn-lt"/>
                <a:ea typeface="+mn-ea"/>
                <a:cs typeface="+mn-cs"/>
              </a:rPr>
              <a:t>reporter</a:t>
            </a:r>
            <a:r>
              <a:rPr lang="en-IN" sz="1200" b="0" i="0" kern="1200" dirty="0" smtClean="0">
                <a:solidFill>
                  <a:schemeClr val="tx1"/>
                </a:solidFill>
                <a:latin typeface="+mn-lt"/>
                <a:ea typeface="+mn-ea"/>
                <a:cs typeface="+mn-cs"/>
              </a:rPr>
              <a:t> at the </a:t>
            </a:r>
            <a:r>
              <a:rPr lang="en-IN" sz="1200" b="0" i="0" u="sng" kern="1200" dirty="0" smtClean="0">
                <a:solidFill>
                  <a:schemeClr val="tx1"/>
                </a:solidFill>
                <a:latin typeface="+mn-lt"/>
                <a:ea typeface="+mn-ea"/>
                <a:cs typeface="+mn-cs"/>
              </a:rPr>
              <a:t>Local Business</a:t>
            </a:r>
            <a:r>
              <a:rPr lang="en-IN" sz="1200" b="0" i="0" kern="1200" dirty="0" smtClean="0">
                <a:solidFill>
                  <a:schemeClr val="tx1"/>
                </a:solidFill>
                <a:latin typeface="+mn-lt"/>
                <a:ea typeface="+mn-ea"/>
                <a:cs typeface="+mn-cs"/>
              </a:rPr>
              <a:t> Journal, and I was referred to you by </a:t>
            </a:r>
            <a:r>
              <a:rPr lang="en-IN" sz="1200" b="0" i="0" kern="1200" dirty="0" err="1" smtClean="0">
                <a:solidFill>
                  <a:schemeClr val="tx1"/>
                </a:solidFill>
                <a:latin typeface="+mn-lt"/>
                <a:ea typeface="+mn-ea"/>
                <a:cs typeface="+mn-cs"/>
              </a:rPr>
              <a:t>Kareen</a:t>
            </a:r>
            <a:r>
              <a:rPr lang="en-IN" sz="1200" b="0" i="0" kern="1200" dirty="0" smtClean="0">
                <a:solidFill>
                  <a:schemeClr val="tx1"/>
                </a:solidFill>
                <a:latin typeface="+mn-lt"/>
                <a:ea typeface="+mn-ea"/>
                <a:cs typeface="+mn-cs"/>
              </a:rPr>
              <a:t> Christenson of your marketing department. She said that you would be a good person to talk with for my upcoming piece on new downtown development, and I'd like to arrange a time this week that we could meet for an interview. I'll need only about 20 minutes of your time. I want to talk mostly about the Twin Towers building, and also about developments in the works for next year. Could you please call me at 555-737-6233? Again, my name's Wanda Carlson of the Local Business Journal. Thank you. Goodbye.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Welcome </a:t>
            </a:r>
            <a:r>
              <a:rPr lang="en-IN" sz="1200" b="0" i="0" u="sng" kern="1200" dirty="0" smtClean="0">
                <a:solidFill>
                  <a:schemeClr val="tx1"/>
                </a:solidFill>
                <a:latin typeface="+mn-lt"/>
                <a:ea typeface="+mn-ea"/>
                <a:cs typeface="+mn-cs"/>
              </a:rPr>
              <a:t>aboard</a:t>
            </a:r>
            <a:r>
              <a:rPr lang="en-IN" sz="1200" b="0" i="0" kern="1200" dirty="0" smtClean="0">
                <a:solidFill>
                  <a:schemeClr val="tx1"/>
                </a:solidFill>
                <a:latin typeface="+mn-lt"/>
                <a:ea typeface="+mn-ea"/>
                <a:cs typeface="+mn-cs"/>
              </a:rPr>
              <a:t>. This is captain Markus </a:t>
            </a:r>
            <a:r>
              <a:rPr lang="en-IN" sz="1200" b="0" i="0" kern="1200" dirty="0" err="1" smtClean="0">
                <a:solidFill>
                  <a:schemeClr val="tx1"/>
                </a:solidFill>
                <a:latin typeface="+mn-lt"/>
                <a:ea typeface="+mn-ea"/>
                <a:cs typeface="+mn-cs"/>
              </a:rPr>
              <a:t>DiPolo</a:t>
            </a:r>
            <a:r>
              <a:rPr lang="en-IN" sz="1200" b="0" i="0" kern="1200" dirty="0" smtClean="0">
                <a:solidFill>
                  <a:schemeClr val="tx1"/>
                </a:solidFill>
                <a:latin typeface="+mn-lt"/>
                <a:ea typeface="+mn-ea"/>
                <a:cs typeface="+mn-cs"/>
              </a:rPr>
              <a:t> up here in the cockpit. Our flight to </a:t>
            </a:r>
            <a:r>
              <a:rPr lang="en-IN" sz="1200" b="0" i="0" u="sng" kern="1200" dirty="0" smtClean="0">
                <a:solidFill>
                  <a:schemeClr val="tx1"/>
                </a:solidFill>
                <a:latin typeface="+mn-lt"/>
                <a:ea typeface="+mn-ea"/>
                <a:cs typeface="+mn-cs"/>
              </a:rPr>
              <a:t>Chicago</a:t>
            </a:r>
            <a:r>
              <a:rPr lang="en-IN" sz="1200" b="0" i="0" kern="1200" dirty="0" smtClean="0">
                <a:solidFill>
                  <a:schemeClr val="tx1"/>
                </a:solidFill>
                <a:latin typeface="+mn-lt"/>
                <a:ea typeface="+mn-ea"/>
                <a:cs typeface="+mn-cs"/>
              </a:rPr>
              <a:t> should take about 6 hours and 15 minutes, with a scheduled 3:30 landing at O'Hare International. We'll be cruising at an altitude of 35,000 feet with a </a:t>
            </a:r>
            <a:r>
              <a:rPr lang="en-IN" sz="1200" b="0" i="0" u="sng" kern="1200" dirty="0" smtClean="0">
                <a:solidFill>
                  <a:schemeClr val="tx1"/>
                </a:solidFill>
                <a:latin typeface="+mn-lt"/>
                <a:ea typeface="+mn-ea"/>
                <a:cs typeface="+mn-cs"/>
              </a:rPr>
              <a:t>maximum speed</a:t>
            </a:r>
            <a:r>
              <a:rPr lang="en-IN" sz="1200" b="0" i="0" kern="1200" dirty="0" smtClean="0">
                <a:solidFill>
                  <a:schemeClr val="tx1"/>
                </a:solidFill>
                <a:latin typeface="+mn-lt"/>
                <a:ea typeface="+mn-ea"/>
                <a:cs typeface="+mn-cs"/>
              </a:rPr>
              <a:t> of 30,000 knots, and our route will take us north-northeast over the Grand Canyon and </a:t>
            </a:r>
            <a:r>
              <a:rPr lang="en-IN" sz="1200" b="0" i="0" u="sng" kern="1200" dirty="0" smtClean="0">
                <a:solidFill>
                  <a:schemeClr val="tx1"/>
                </a:solidFill>
                <a:latin typeface="+mn-lt"/>
                <a:ea typeface="+mn-ea"/>
                <a:cs typeface="+mn-cs"/>
              </a:rPr>
              <a:t>Rocky Mountains</a:t>
            </a:r>
            <a:r>
              <a:rPr lang="en-IN" sz="1200" b="0" i="0" kern="1200" dirty="0" smtClean="0">
                <a:solidFill>
                  <a:schemeClr val="tx1"/>
                </a:solidFill>
                <a:latin typeface="+mn-lt"/>
                <a:ea typeface="+mn-ea"/>
                <a:cs typeface="+mn-cs"/>
              </a:rPr>
              <a:t>. The weather en route is clear and calm, so we're anticipating low to no turbulence. Your </a:t>
            </a:r>
            <a:r>
              <a:rPr lang="en-IN" sz="1200" b="0" i="0" u="sng" kern="1200" dirty="0" smtClean="0">
                <a:solidFill>
                  <a:schemeClr val="tx1"/>
                </a:solidFill>
                <a:latin typeface="+mn-lt"/>
                <a:ea typeface="+mn-ea"/>
                <a:cs typeface="+mn-cs"/>
              </a:rPr>
              <a:t>flight crew</a:t>
            </a:r>
            <a:r>
              <a:rPr lang="en-IN" sz="1200" b="0" i="0" kern="1200" dirty="0" smtClean="0">
                <a:solidFill>
                  <a:schemeClr val="tx1"/>
                </a:solidFill>
                <a:latin typeface="+mn-lt"/>
                <a:ea typeface="+mn-ea"/>
                <a:cs typeface="+mn-cs"/>
              </a:rPr>
              <a:t> will be serving drinks and a snack, followed in an hour or so by a full dinner. After dinner we have a full-length movie. So relax and enjoy yourselves. We do ask that you obey the no-smoking signs, including no smoking in the lavatories. Thank you for flying with us today.</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Patricia Prentice here with WRAP-FM traffic. The commute is pretty much a mess everywhere at this hour. Highway 22 is crawling from downtown to the North Street exit. </a:t>
            </a:r>
            <a:r>
              <a:rPr lang="en-IN" sz="1200" b="0" i="0" u="sng" kern="1200" dirty="0" smtClean="0">
                <a:solidFill>
                  <a:schemeClr val="tx1"/>
                </a:solidFill>
                <a:latin typeface="+mn-lt"/>
                <a:ea typeface="+mn-ea"/>
                <a:cs typeface="+mn-cs"/>
              </a:rPr>
              <a:t>Interstate</a:t>
            </a:r>
            <a:r>
              <a:rPr lang="en-IN" sz="1200" b="0" i="0" kern="1200" dirty="0" smtClean="0">
                <a:solidFill>
                  <a:schemeClr val="tx1"/>
                </a:solidFill>
                <a:latin typeface="+mn-lt"/>
                <a:ea typeface="+mn-ea"/>
                <a:cs typeface="+mn-cs"/>
              </a:rPr>
              <a:t> 7 is a logjam between </a:t>
            </a:r>
            <a:r>
              <a:rPr lang="en-IN" sz="1200" b="0" i="0" kern="1200" dirty="0" err="1" smtClean="0">
                <a:solidFill>
                  <a:schemeClr val="tx1"/>
                </a:solidFill>
                <a:latin typeface="+mn-lt"/>
                <a:ea typeface="+mn-ea"/>
                <a:cs typeface="+mn-cs"/>
              </a:rPr>
              <a:t>Hillville</a:t>
            </a:r>
            <a:r>
              <a:rPr lang="en-IN" sz="1200" b="0" i="0" kern="1200" dirty="0" smtClean="0">
                <a:solidFill>
                  <a:schemeClr val="tx1"/>
                </a:solidFill>
                <a:latin typeface="+mn-lt"/>
                <a:ea typeface="+mn-ea"/>
                <a:cs typeface="+mn-cs"/>
              </a:rPr>
              <a:t> to </a:t>
            </a:r>
            <a:r>
              <a:rPr lang="en-IN" sz="1200" b="0" i="0" kern="1200" dirty="0" err="1" smtClean="0">
                <a:solidFill>
                  <a:schemeClr val="tx1"/>
                </a:solidFill>
                <a:latin typeface="+mn-lt"/>
                <a:ea typeface="+mn-ea"/>
                <a:cs typeface="+mn-cs"/>
              </a:rPr>
              <a:t>the</a:t>
            </a:r>
            <a:r>
              <a:rPr lang="en-IN" sz="1200" b="0" i="0" u="sng" kern="1200" dirty="0" err="1" smtClean="0">
                <a:solidFill>
                  <a:schemeClr val="tx1"/>
                </a:solidFill>
                <a:latin typeface="+mn-lt"/>
                <a:ea typeface="+mn-ea"/>
                <a:cs typeface="+mn-cs"/>
              </a:rPr>
              <a:t>county</a:t>
            </a:r>
            <a:r>
              <a:rPr lang="en-IN" sz="1200" b="0" i="0" u="sng" kern="1200" dirty="0" smtClean="0">
                <a:solidFill>
                  <a:schemeClr val="tx1"/>
                </a:solidFill>
                <a:latin typeface="+mn-lt"/>
                <a:ea typeface="+mn-ea"/>
                <a:cs typeface="+mn-cs"/>
              </a:rPr>
              <a:t> line</a:t>
            </a:r>
            <a:r>
              <a:rPr lang="en-IN" sz="1200" b="0" i="0" kern="1200" dirty="0" smtClean="0">
                <a:solidFill>
                  <a:schemeClr val="tx1"/>
                </a:solidFill>
                <a:latin typeface="+mn-lt"/>
                <a:ea typeface="+mn-ea"/>
                <a:cs typeface="+mn-cs"/>
              </a:rPr>
              <a:t>, and State Route 10 is heavy from the city heading east into Bell Acres. We're getting a report of a two-</a:t>
            </a:r>
            <a:r>
              <a:rPr lang="en-IN" sz="1200" b="0" i="0" u="sng" kern="1200" dirty="0" smtClean="0">
                <a:solidFill>
                  <a:schemeClr val="tx1"/>
                </a:solidFill>
                <a:latin typeface="+mn-lt"/>
                <a:ea typeface="+mn-ea"/>
                <a:cs typeface="+mn-cs"/>
              </a:rPr>
              <a:t>car collision</a:t>
            </a:r>
            <a:r>
              <a:rPr lang="en-IN" sz="1200" b="0" i="0" kern="1200" dirty="0" smtClean="0">
                <a:solidFill>
                  <a:schemeClr val="tx1"/>
                </a:solidFill>
                <a:latin typeface="+mn-lt"/>
                <a:ea typeface="+mn-ea"/>
                <a:cs typeface="+mn-cs"/>
              </a:rPr>
              <a:t> on Highway 12 just south of </a:t>
            </a:r>
            <a:r>
              <a:rPr lang="en-IN" sz="1200" b="0" i="0" kern="1200" dirty="0" err="1" smtClean="0">
                <a:solidFill>
                  <a:schemeClr val="tx1"/>
                </a:solidFill>
                <a:latin typeface="+mn-lt"/>
                <a:ea typeface="+mn-ea"/>
                <a:cs typeface="+mn-cs"/>
              </a:rPr>
              <a:t>Kinnear</a:t>
            </a:r>
            <a:r>
              <a:rPr lang="en-IN" sz="1200" b="0" i="0" kern="1200" dirty="0" smtClean="0">
                <a:solidFill>
                  <a:schemeClr val="tx1"/>
                </a:solidFill>
                <a:latin typeface="+mn-lt"/>
                <a:ea typeface="+mn-ea"/>
                <a:cs typeface="+mn-cs"/>
              </a:rPr>
              <a:t> Street that's blocking the left two lanes there. The only route that looks pretty good right now is Interstate 306, which is bottle-necked at the convention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but clears west of there and then is off and on into </a:t>
            </a:r>
            <a:r>
              <a:rPr lang="en-IN" sz="1200" b="0" i="0" kern="1200" dirty="0" err="1" smtClean="0">
                <a:solidFill>
                  <a:schemeClr val="tx1"/>
                </a:solidFill>
                <a:latin typeface="+mn-lt"/>
                <a:ea typeface="+mn-ea"/>
                <a:cs typeface="+mn-cs"/>
              </a:rPr>
              <a:t>Rockway</a:t>
            </a:r>
            <a:r>
              <a:rPr lang="en-IN" sz="1200" b="0" i="0" kern="1200" dirty="0" smtClean="0">
                <a:solidFill>
                  <a:schemeClr val="tx1"/>
                </a:solidFill>
                <a:latin typeface="+mn-lt"/>
                <a:ea typeface="+mn-ea"/>
                <a:cs typeface="+mn-cs"/>
              </a:rPr>
              <a:t>. This report is brought to you by Koala Cola, the drink that is refreshingly different. This has been Patricia Prentice for WRAP-FM. Our next Koala Cola update will be at the top of the hour.</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First of all, I'm experienced. I've worked for 10 years in this </a:t>
            </a:r>
            <a:r>
              <a:rPr lang="en-IN" sz="1200" b="0" i="0" u="sng" kern="1200" dirty="0" smtClean="0">
                <a:solidFill>
                  <a:schemeClr val="tx1"/>
                </a:solidFill>
                <a:latin typeface="+mn-lt"/>
                <a:ea typeface="+mn-ea"/>
                <a:cs typeface="+mn-cs"/>
              </a:rPr>
              <a:t>industry</a:t>
            </a:r>
            <a:r>
              <a:rPr lang="en-IN" sz="1200" b="0" i="0" kern="1200" dirty="0" smtClean="0">
                <a:solidFill>
                  <a:schemeClr val="tx1"/>
                </a:solidFill>
                <a:latin typeface="+mn-lt"/>
                <a:ea typeface="+mn-ea"/>
                <a:cs typeface="+mn-cs"/>
              </a:rPr>
              <a:t>, and for four years at this position. Second, I'm talented. I was named </a:t>
            </a:r>
            <a:r>
              <a:rPr lang="en-IN" sz="1200" b="0" i="0" u="sng" kern="1200" dirty="0" err="1" smtClean="0">
                <a:solidFill>
                  <a:schemeClr val="tx1"/>
                </a:solidFill>
                <a:latin typeface="+mn-lt"/>
                <a:ea typeface="+mn-ea"/>
                <a:cs typeface="+mn-cs"/>
              </a:rPr>
              <a:t>Employee</a:t>
            </a:r>
            <a:r>
              <a:rPr lang="en-IN" sz="1200" b="0" i="0" kern="1200" dirty="0" err="1" smtClean="0">
                <a:solidFill>
                  <a:schemeClr val="tx1"/>
                </a:solidFill>
                <a:latin typeface="+mn-lt"/>
                <a:ea typeface="+mn-ea"/>
                <a:cs typeface="+mn-cs"/>
              </a:rPr>
              <a:t>of</a:t>
            </a:r>
            <a:r>
              <a:rPr lang="en-IN" sz="1200" b="0" i="0" kern="1200" dirty="0" smtClean="0">
                <a:solidFill>
                  <a:schemeClr val="tx1"/>
                </a:solidFill>
                <a:latin typeface="+mn-lt"/>
                <a:ea typeface="+mn-ea"/>
                <a:cs typeface="+mn-cs"/>
              </a:rPr>
              <a:t> the Year at my </a:t>
            </a:r>
            <a:r>
              <a:rPr lang="en-IN" sz="1200" b="0" i="0" u="sng" kern="1200" dirty="0" smtClean="0">
                <a:solidFill>
                  <a:schemeClr val="tx1"/>
                </a:solidFill>
                <a:latin typeface="+mn-lt"/>
                <a:ea typeface="+mn-ea"/>
                <a:cs typeface="+mn-cs"/>
              </a:rPr>
              <a:t>first company</a:t>
            </a:r>
            <a:r>
              <a:rPr lang="en-IN" sz="1200" b="0" i="0" kern="1200" dirty="0" smtClean="0">
                <a:solidFill>
                  <a:schemeClr val="tx1"/>
                </a:solidFill>
                <a:latin typeface="+mn-lt"/>
                <a:ea typeface="+mn-ea"/>
                <a:cs typeface="+mn-cs"/>
              </a:rPr>
              <a:t>, and have won four Employee-of-the-Month awards at my current company. I've also earned gold certification in the industry, and hope to up that to platinum next year. Third, I'm a model employee: hard-working, punctual, reliable, and adaptable. I get along well with others, meet deadlines, stay focused, and genuinely enjoy what I do. I am confident that my combination of experience, talent, determination, and intangibles make me a perfect fit for this position and a valuable addition to your company.</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(clapping) Thank you, Ms. </a:t>
            </a:r>
            <a:r>
              <a:rPr lang="en-IN" sz="1200" b="0" i="0" kern="1200" dirty="0" err="1" smtClean="0">
                <a:solidFill>
                  <a:schemeClr val="tx1"/>
                </a:solidFill>
                <a:latin typeface="+mn-lt"/>
                <a:ea typeface="+mn-ea"/>
                <a:cs typeface="+mn-cs"/>
              </a:rPr>
              <a:t>DeArias</a:t>
            </a:r>
            <a:r>
              <a:rPr lang="en-IN" sz="1200" b="0" i="0" kern="1200" dirty="0" smtClean="0">
                <a:solidFill>
                  <a:schemeClr val="tx1"/>
                </a:solidFill>
                <a:latin typeface="+mn-lt"/>
                <a:ea typeface="+mn-ea"/>
                <a:cs typeface="+mn-cs"/>
              </a:rPr>
              <a:t>. Our next </a:t>
            </a:r>
            <a:r>
              <a:rPr lang="en-IN" sz="1200" b="0" i="0" u="sng" kern="1200" dirty="0" smtClean="0">
                <a:solidFill>
                  <a:schemeClr val="tx1"/>
                </a:solidFill>
                <a:latin typeface="+mn-lt"/>
                <a:ea typeface="+mn-ea"/>
                <a:cs typeface="+mn-cs"/>
              </a:rPr>
              <a:t>city council</a:t>
            </a:r>
            <a:r>
              <a:rPr lang="en-IN" sz="1200" b="0" i="0" kern="1200" dirty="0" smtClean="0">
                <a:solidFill>
                  <a:schemeClr val="tx1"/>
                </a:solidFill>
                <a:latin typeface="+mn-lt"/>
                <a:ea typeface="+mn-ea"/>
                <a:cs typeface="+mn-cs"/>
              </a:rPr>
              <a:t> candidate, James </a:t>
            </a:r>
            <a:r>
              <a:rPr lang="en-IN" sz="1200" b="0" i="0" kern="1200" dirty="0" err="1" smtClean="0">
                <a:solidFill>
                  <a:schemeClr val="tx1"/>
                </a:solidFill>
                <a:latin typeface="+mn-lt"/>
                <a:ea typeface="+mn-ea"/>
                <a:cs typeface="+mn-cs"/>
              </a:rPr>
              <a:t>Basko</a:t>
            </a:r>
            <a:r>
              <a:rPr lang="en-IN" sz="1200" b="0" i="0" kern="1200" dirty="0" smtClean="0">
                <a:solidFill>
                  <a:schemeClr val="tx1"/>
                </a:solidFill>
                <a:latin typeface="+mn-lt"/>
                <a:ea typeface="+mn-ea"/>
                <a:cs typeface="+mn-cs"/>
              </a:rPr>
              <a:t>, is also the youngest, just 23 years old. Mr. </a:t>
            </a:r>
            <a:r>
              <a:rPr lang="en-IN" sz="1200" b="0" i="0" kern="1200" dirty="0" err="1" smtClean="0">
                <a:solidFill>
                  <a:schemeClr val="tx1"/>
                </a:solidFill>
                <a:latin typeface="+mn-lt"/>
                <a:ea typeface="+mn-ea"/>
                <a:cs typeface="+mn-cs"/>
              </a:rPr>
              <a:t>Basko</a:t>
            </a:r>
            <a:r>
              <a:rPr lang="en-IN" sz="1200" b="0" i="0" kern="1200" dirty="0" smtClean="0">
                <a:solidFill>
                  <a:schemeClr val="tx1"/>
                </a:solidFill>
                <a:latin typeface="+mn-lt"/>
                <a:ea typeface="+mn-ea"/>
                <a:cs typeface="+mn-cs"/>
              </a:rPr>
              <a:t> graduated last year from State University with a BS degree in public management and a minor in English. He has lived in the city all his life, and graduated </a:t>
            </a:r>
            <a:r>
              <a:rPr lang="en-IN" sz="1200" b="0" i="0" kern="1200" dirty="0" err="1" smtClean="0">
                <a:solidFill>
                  <a:schemeClr val="tx1"/>
                </a:solidFill>
                <a:latin typeface="+mn-lt"/>
                <a:ea typeface="+mn-ea"/>
                <a:cs typeface="+mn-cs"/>
              </a:rPr>
              <a:t>from</a:t>
            </a:r>
            <a:r>
              <a:rPr lang="en-IN" sz="1200" b="0" i="0" u="sng" kern="1200" dirty="0" err="1" smtClean="0">
                <a:solidFill>
                  <a:schemeClr val="tx1"/>
                </a:solidFill>
                <a:latin typeface="+mn-lt"/>
                <a:ea typeface="+mn-ea"/>
                <a:cs typeface="+mn-cs"/>
              </a:rPr>
              <a:t>Lincoln</a:t>
            </a:r>
            <a:r>
              <a:rPr lang="en-IN" sz="1200" b="0" i="0" u="sng" kern="1200" dirty="0" smtClean="0">
                <a:solidFill>
                  <a:schemeClr val="tx1"/>
                </a:solidFill>
                <a:latin typeface="+mn-lt"/>
                <a:ea typeface="+mn-ea"/>
                <a:cs typeface="+mn-cs"/>
              </a:rPr>
              <a:t> High School</a:t>
            </a:r>
            <a:r>
              <a:rPr lang="en-IN" sz="1200" b="0" i="0" kern="1200" dirty="0" smtClean="0">
                <a:solidFill>
                  <a:schemeClr val="tx1"/>
                </a:solidFill>
                <a:latin typeface="+mn-lt"/>
                <a:ea typeface="+mn-ea"/>
                <a:cs typeface="+mn-cs"/>
              </a:rPr>
              <a:t>. He currently lives in the Redwood </a:t>
            </a:r>
            <a:r>
              <a:rPr lang="en-IN" sz="1200" b="0" i="0" kern="1200" dirty="0" err="1" smtClean="0">
                <a:solidFill>
                  <a:schemeClr val="tx1"/>
                </a:solidFill>
                <a:latin typeface="+mn-lt"/>
                <a:ea typeface="+mn-ea"/>
                <a:cs typeface="+mn-cs"/>
              </a:rPr>
              <a:t>neighborhood</a:t>
            </a:r>
            <a:r>
              <a:rPr lang="en-IN" sz="1200" b="0" i="0" kern="1200" dirty="0" smtClean="0">
                <a:solidFill>
                  <a:schemeClr val="tx1"/>
                </a:solidFill>
                <a:latin typeface="+mn-lt"/>
                <a:ea typeface="+mn-ea"/>
                <a:cs typeface="+mn-cs"/>
              </a:rPr>
              <a:t> with his fiancée. He says he's running for City Council because he thinks city government needs to be more responsive to the needs of young people. Mr. </a:t>
            </a:r>
            <a:r>
              <a:rPr lang="en-IN" sz="1200" b="0" i="0" kern="1200" dirty="0" err="1" smtClean="0">
                <a:solidFill>
                  <a:schemeClr val="tx1"/>
                </a:solidFill>
                <a:latin typeface="+mn-lt"/>
                <a:ea typeface="+mn-ea"/>
                <a:cs typeface="+mn-cs"/>
              </a:rPr>
              <a:t>Basko</a:t>
            </a:r>
            <a:r>
              <a:rPr lang="en-IN" sz="1200" b="0" i="0" kern="1200" dirty="0" smtClean="0">
                <a:solidFill>
                  <a:schemeClr val="tx1"/>
                </a:solidFill>
                <a:latin typeface="+mn-lt"/>
                <a:ea typeface="+mn-ea"/>
                <a:cs typeface="+mn-cs"/>
              </a:rPr>
              <a:t> is a Cub Scout leader, volunteers with the Big Brothers program, and is on the city's Youth Advisory Board. Ladies and gentlemen, please welcome James </a:t>
            </a:r>
            <a:r>
              <a:rPr lang="en-IN" sz="1200" b="0" i="0" kern="1200" dirty="0" err="1" smtClean="0">
                <a:solidFill>
                  <a:schemeClr val="tx1"/>
                </a:solidFill>
                <a:latin typeface="+mn-lt"/>
                <a:ea typeface="+mn-ea"/>
                <a:cs typeface="+mn-cs"/>
              </a:rPr>
              <a:t>Basko</a:t>
            </a:r>
            <a:r>
              <a:rPr lang="en-IN" sz="1200" b="0" i="0" kern="1200" dirty="0" smtClean="0">
                <a:solidFill>
                  <a:schemeClr val="tx1"/>
                </a:solidFill>
                <a:latin typeface="+mn-lt"/>
                <a:ea typeface="+mn-ea"/>
                <a:cs typeface="+mn-cs"/>
              </a:rPr>
              <a:t>.</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Has the </a:t>
            </a:r>
            <a:r>
              <a:rPr lang="en-IN" sz="1200" b="0" i="0" u="sng" kern="1200" dirty="0" smtClean="0">
                <a:solidFill>
                  <a:schemeClr val="tx1"/>
                </a:solidFill>
                <a:latin typeface="+mn-lt"/>
                <a:ea typeface="+mn-ea"/>
                <a:cs typeface="+mn-cs"/>
              </a:rPr>
              <a:t>economy</a:t>
            </a:r>
            <a:r>
              <a:rPr lang="en-IN" sz="1200" b="0" i="0" kern="1200" dirty="0" smtClean="0">
                <a:solidFill>
                  <a:schemeClr val="tx1"/>
                </a:solidFill>
                <a:latin typeface="+mn-lt"/>
                <a:ea typeface="+mn-ea"/>
                <a:cs typeface="+mn-cs"/>
              </a:rPr>
              <a:t> got you down? Then I've got </a:t>
            </a:r>
            <a:r>
              <a:rPr lang="en-IN" sz="1200" b="0" i="0" u="sng" kern="1200" dirty="0" smtClean="0">
                <a:solidFill>
                  <a:schemeClr val="tx1"/>
                </a:solidFill>
                <a:latin typeface="+mn-lt"/>
                <a:ea typeface="+mn-ea"/>
                <a:cs typeface="+mn-cs"/>
              </a:rPr>
              <a:t>good news</a:t>
            </a:r>
            <a:r>
              <a:rPr lang="en-IN" sz="1200" b="0" i="0" kern="1200" dirty="0" smtClean="0">
                <a:solidFill>
                  <a:schemeClr val="tx1"/>
                </a:solidFill>
                <a:latin typeface="+mn-lt"/>
                <a:ea typeface="+mn-ea"/>
                <a:cs typeface="+mn-cs"/>
              </a:rPr>
              <a:t> for you. </a:t>
            </a:r>
            <a:r>
              <a:rPr lang="en-IN" sz="1200" b="0" i="0" kern="1200" dirty="0" err="1" smtClean="0">
                <a:solidFill>
                  <a:schemeClr val="tx1"/>
                </a:solidFill>
                <a:latin typeface="+mn-lt"/>
                <a:ea typeface="+mn-ea"/>
                <a:cs typeface="+mn-cs"/>
              </a:rPr>
              <a:t>The</a:t>
            </a:r>
            <a:r>
              <a:rPr lang="en-IN" sz="1200" b="0" i="0" u="sng" kern="1200" dirty="0" err="1" smtClean="0">
                <a:solidFill>
                  <a:schemeClr val="tx1"/>
                </a:solidFill>
                <a:latin typeface="+mn-lt"/>
                <a:ea typeface="+mn-ea"/>
                <a:cs typeface="+mn-cs"/>
              </a:rPr>
              <a:t>federal</a:t>
            </a:r>
            <a:r>
              <a:rPr lang="en-IN" sz="1200" b="0" i="0" u="sng" kern="1200" dirty="0" smtClean="0">
                <a:solidFill>
                  <a:schemeClr val="tx1"/>
                </a:solidFill>
                <a:latin typeface="+mn-lt"/>
                <a:ea typeface="+mn-ea"/>
                <a:cs typeface="+mn-cs"/>
              </a:rPr>
              <a:t> government</a:t>
            </a:r>
            <a:r>
              <a:rPr lang="en-IN" sz="1200" b="0" i="0" kern="1200" dirty="0" smtClean="0">
                <a:solidFill>
                  <a:schemeClr val="tx1"/>
                </a:solidFill>
                <a:latin typeface="+mn-lt"/>
                <a:ea typeface="+mn-ea"/>
                <a:cs typeface="+mn-cs"/>
              </a:rPr>
              <a:t> just lowered </a:t>
            </a:r>
            <a:r>
              <a:rPr lang="en-IN" sz="1200" b="0" i="0" u="sng" kern="1200" dirty="0" smtClean="0">
                <a:solidFill>
                  <a:schemeClr val="tx1"/>
                </a:solidFill>
                <a:latin typeface="+mn-lt"/>
                <a:ea typeface="+mn-ea"/>
                <a:cs typeface="+mn-cs"/>
              </a:rPr>
              <a:t>mortgage rates</a:t>
            </a:r>
            <a:r>
              <a:rPr lang="en-IN" sz="1200" b="0" i="0" kern="1200" dirty="0" smtClean="0">
                <a:solidFill>
                  <a:schemeClr val="tx1"/>
                </a:solidFill>
                <a:latin typeface="+mn-lt"/>
                <a:ea typeface="+mn-ea"/>
                <a:cs typeface="+mn-cs"/>
              </a:rPr>
              <a:t>, and now is a great time to </a:t>
            </a:r>
            <a:r>
              <a:rPr lang="en-IN" sz="1200" b="0" i="0" u="sng" kern="1200" dirty="0" smtClean="0">
                <a:solidFill>
                  <a:schemeClr val="tx1"/>
                </a:solidFill>
                <a:latin typeface="+mn-lt"/>
                <a:ea typeface="+mn-ea"/>
                <a:cs typeface="+mn-cs"/>
              </a:rPr>
              <a:t>refinance your home</a:t>
            </a:r>
            <a:r>
              <a:rPr lang="en-IN" sz="1200" b="0" i="0" kern="1200" dirty="0" smtClean="0">
                <a:solidFill>
                  <a:schemeClr val="tx1"/>
                </a:solidFill>
                <a:latin typeface="+mn-lt"/>
                <a:ea typeface="+mn-ea"/>
                <a:cs typeface="+mn-cs"/>
              </a:rPr>
              <a:t>! I'm Gregory </a:t>
            </a:r>
            <a:r>
              <a:rPr lang="en-IN" sz="1200" b="0" i="0" kern="1200" dirty="0" err="1" smtClean="0">
                <a:solidFill>
                  <a:schemeClr val="tx1"/>
                </a:solidFill>
                <a:latin typeface="+mn-lt"/>
                <a:ea typeface="+mn-ea"/>
                <a:cs typeface="+mn-cs"/>
              </a:rPr>
              <a:t>Hershell</a:t>
            </a:r>
            <a:r>
              <a:rPr lang="en-IN" sz="1200" b="0" i="0" kern="1200" dirty="0" smtClean="0">
                <a:solidFill>
                  <a:schemeClr val="tx1"/>
                </a:solidFill>
                <a:latin typeface="+mn-lt"/>
                <a:ea typeface="+mn-ea"/>
                <a:cs typeface="+mn-cs"/>
              </a:rPr>
              <a:t>, president of US Mortgage, and we have rates as low as 5.6 percent. Not only that, but you pay no points, and for a limited time, we'll even pay your closing costs. You could save hundreds a month by refinancing your mortgage right now! Don't waste a lot of time thinking about it, folks, because it's a volatile market and rates could rise again next week. Call US Mortgage now to lock in your rate as low as 5.6, with no points and no closing costs. You won't be sorry. Call right now: 555-980-8908. Tell '</a:t>
            </a:r>
            <a:r>
              <a:rPr lang="en-IN" sz="1200" b="0" i="0" kern="1200" dirty="0" err="1" smtClean="0">
                <a:solidFill>
                  <a:schemeClr val="tx1"/>
                </a:solidFill>
                <a:latin typeface="+mn-lt"/>
                <a:ea typeface="+mn-ea"/>
                <a:cs typeface="+mn-cs"/>
              </a:rPr>
              <a:t>em</a:t>
            </a:r>
            <a:r>
              <a:rPr lang="en-IN" sz="1200" b="0" i="0" kern="1200" dirty="0" smtClean="0">
                <a:solidFill>
                  <a:schemeClr val="tx1"/>
                </a:solidFill>
                <a:latin typeface="+mn-lt"/>
                <a:ea typeface="+mn-ea"/>
                <a:cs typeface="+mn-cs"/>
              </a:rPr>
              <a:t> Gregory </a:t>
            </a:r>
            <a:r>
              <a:rPr lang="en-IN" sz="1200" b="0" i="0" kern="1200" dirty="0" err="1" smtClean="0">
                <a:solidFill>
                  <a:schemeClr val="tx1"/>
                </a:solidFill>
                <a:latin typeface="+mn-lt"/>
                <a:ea typeface="+mn-ea"/>
                <a:cs typeface="+mn-cs"/>
              </a:rPr>
              <a:t>Hershell</a:t>
            </a:r>
            <a:r>
              <a:rPr lang="en-IN" sz="1200" b="0" i="0" kern="1200" dirty="0" smtClean="0">
                <a:solidFill>
                  <a:schemeClr val="tx1"/>
                </a:solidFill>
                <a:latin typeface="+mn-lt"/>
                <a:ea typeface="+mn-ea"/>
                <a:cs typeface="+mn-cs"/>
              </a:rPr>
              <a:t> sent you, and we'll knock an additional 10 percent off your refinancing costs. Don't wait another day. Call US Mortgage now: That's 555-980-8908.</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6321" y="46365"/>
            <a:ext cx="2381934" cy="646331"/>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dirty="0" smtClean="0">
                <a:solidFill>
                  <a:schemeClr val="bg1"/>
                </a:solidFill>
              </a:rPr>
              <a:t>TOEIC Short Talks 5</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5/ex%205%205.3.mp3"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1484784"/>
            <a:ext cx="8136904" cy="2215991"/>
          </a:xfrm>
          <a:prstGeom prst="rect">
            <a:avLst/>
          </a:prstGeom>
          <a:noFill/>
        </p:spPr>
        <p:txBody>
          <a:bodyPr wrap="square" rtlCol="0">
            <a:spAutoFit/>
          </a:bodyPr>
          <a:lstStyle/>
          <a:p>
            <a:r>
              <a:rPr lang="en-IN" sz="6000" dirty="0" smtClean="0"/>
              <a:t>TOEIC SHORT TALKS  5</a:t>
            </a:r>
          </a:p>
          <a:p>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5408980" cy="5632311"/>
          </a:xfrm>
          <a:prstGeom prst="rect">
            <a:avLst/>
          </a:prstGeom>
          <a:noFill/>
        </p:spPr>
        <p:txBody>
          <a:bodyPr wrap="square" rtlCol="0">
            <a:spAutoFit/>
          </a:bodyPr>
          <a:lstStyle/>
          <a:p>
            <a:r>
              <a:rPr lang="en-IN" dirty="0" smtClean="0"/>
              <a:t>1). What is the main purpose of this introduction?</a:t>
            </a:r>
          </a:p>
          <a:p>
            <a:r>
              <a:rPr lang="en-IN" dirty="0" smtClean="0"/>
              <a:t> To remind people to vote</a:t>
            </a:r>
          </a:p>
          <a:p>
            <a:r>
              <a:rPr lang="en-IN" dirty="0" smtClean="0"/>
              <a:t> To tell why James </a:t>
            </a:r>
            <a:r>
              <a:rPr lang="en-IN" dirty="0" err="1" smtClean="0"/>
              <a:t>Basko</a:t>
            </a:r>
            <a:r>
              <a:rPr lang="en-IN" dirty="0" smtClean="0"/>
              <a:t> is running for city council</a:t>
            </a:r>
          </a:p>
          <a:p>
            <a:r>
              <a:rPr lang="en-IN" dirty="0" smtClean="0"/>
              <a:t> To criticize the city for ignoring young people</a:t>
            </a:r>
          </a:p>
          <a:p>
            <a:r>
              <a:rPr lang="en-IN" dirty="0" smtClean="0"/>
              <a:t> To inform the audience about James </a:t>
            </a:r>
            <a:r>
              <a:rPr lang="en-IN" dirty="0" err="1" smtClean="0"/>
              <a:t>Basko</a:t>
            </a:r>
            <a:r>
              <a:rPr lang="en-IN" dirty="0" smtClean="0"/>
              <a:t> </a:t>
            </a:r>
          </a:p>
          <a:p>
            <a:endParaRPr lang="en-IN" dirty="0"/>
          </a:p>
          <a:p>
            <a:r>
              <a:rPr lang="en-IN" dirty="0" smtClean="0"/>
              <a:t>2). Where is this introduction probably taking place?</a:t>
            </a:r>
          </a:p>
          <a:p>
            <a:r>
              <a:rPr lang="en-IN" dirty="0" smtClean="0"/>
              <a:t> At a public forum</a:t>
            </a:r>
          </a:p>
          <a:p>
            <a:r>
              <a:rPr lang="en-IN" dirty="0" smtClean="0"/>
              <a:t> At a city council meeting</a:t>
            </a:r>
          </a:p>
          <a:p>
            <a:r>
              <a:rPr lang="en-IN" dirty="0" smtClean="0"/>
              <a:t> At a speaking contest</a:t>
            </a:r>
          </a:p>
          <a:p>
            <a:r>
              <a:rPr lang="en-IN" dirty="0" smtClean="0"/>
              <a:t> At the Youth Advisory Board</a:t>
            </a:r>
          </a:p>
          <a:p>
            <a:r>
              <a:rPr lang="en-IN" dirty="0" smtClean="0"/>
              <a:t/>
            </a:r>
            <a:br>
              <a:rPr lang="en-IN" dirty="0" smtClean="0"/>
            </a:br>
            <a:r>
              <a:rPr lang="en-IN" dirty="0" smtClean="0"/>
              <a:t>3). What will the listeners probably do next?</a:t>
            </a:r>
          </a:p>
          <a:p>
            <a:r>
              <a:rPr lang="en-IN" dirty="0" smtClean="0"/>
              <a:t> Leave</a:t>
            </a:r>
          </a:p>
          <a:p>
            <a:r>
              <a:rPr lang="en-IN" dirty="0" smtClean="0"/>
              <a:t> Applaud</a:t>
            </a:r>
          </a:p>
          <a:p>
            <a:r>
              <a:rPr lang="en-IN" dirty="0" smtClean="0"/>
              <a:t> Ask questions</a:t>
            </a:r>
          </a:p>
          <a:p>
            <a:r>
              <a:rPr lang="en-IN" dirty="0" smtClean="0"/>
              <a:t> Boo</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1052736"/>
            <a:ext cx="5336972" cy="5078313"/>
          </a:xfrm>
          <a:prstGeom prst="rect">
            <a:avLst/>
          </a:prstGeom>
          <a:noFill/>
        </p:spPr>
        <p:txBody>
          <a:bodyPr wrap="square" rtlCol="0">
            <a:spAutoFit/>
          </a:bodyPr>
          <a:lstStyle/>
          <a:p>
            <a:r>
              <a:rPr lang="en-IN" dirty="0" smtClean="0"/>
              <a:t>1). What is the main purpose of this introduction?</a:t>
            </a:r>
          </a:p>
          <a:p>
            <a:r>
              <a:rPr lang="en-IN" dirty="0" smtClean="0"/>
              <a:t> To remind people to vote</a:t>
            </a:r>
          </a:p>
          <a:p>
            <a:r>
              <a:rPr lang="en-IN" dirty="0" smtClean="0"/>
              <a:t> To tell why James </a:t>
            </a:r>
            <a:r>
              <a:rPr lang="en-IN" dirty="0" err="1" smtClean="0"/>
              <a:t>Basko</a:t>
            </a:r>
            <a:r>
              <a:rPr lang="en-IN" dirty="0" smtClean="0"/>
              <a:t> is running for city council</a:t>
            </a:r>
          </a:p>
          <a:p>
            <a:r>
              <a:rPr lang="en-IN" dirty="0" smtClean="0"/>
              <a:t> To criticize the city for ignoring young people</a:t>
            </a:r>
          </a:p>
          <a:p>
            <a:r>
              <a:rPr lang="en-IN" dirty="0" smtClean="0"/>
              <a:t> </a:t>
            </a:r>
            <a:r>
              <a:rPr lang="en-IN" b="1" dirty="0" smtClean="0"/>
              <a:t>To inform the audience about James </a:t>
            </a:r>
            <a:r>
              <a:rPr lang="en-IN" b="1" dirty="0" err="1" smtClean="0"/>
              <a:t>Basko</a:t>
            </a:r>
            <a:endParaRPr lang="en-IN" b="1" dirty="0" smtClean="0"/>
          </a:p>
          <a:p>
            <a:r>
              <a:rPr lang="en-IN" dirty="0" smtClean="0"/>
              <a:t/>
            </a:r>
            <a:br>
              <a:rPr lang="en-IN" dirty="0" smtClean="0"/>
            </a:br>
            <a:r>
              <a:rPr lang="en-IN" dirty="0" smtClean="0"/>
              <a:t>2). Where is this introduction probably taking place?</a:t>
            </a:r>
          </a:p>
          <a:p>
            <a:r>
              <a:rPr lang="en-IN" dirty="0" smtClean="0"/>
              <a:t> </a:t>
            </a:r>
            <a:r>
              <a:rPr lang="en-IN" b="1" dirty="0" smtClean="0"/>
              <a:t>At a public forum</a:t>
            </a:r>
          </a:p>
          <a:p>
            <a:r>
              <a:rPr lang="en-IN" dirty="0" smtClean="0"/>
              <a:t> At a city council meeting</a:t>
            </a:r>
          </a:p>
          <a:p>
            <a:r>
              <a:rPr lang="en-IN" dirty="0" smtClean="0"/>
              <a:t> At a speaking contest</a:t>
            </a:r>
          </a:p>
          <a:p>
            <a:r>
              <a:rPr lang="en-IN" dirty="0" smtClean="0"/>
              <a:t> At the Youth Advisory Board</a:t>
            </a:r>
          </a:p>
          <a:p>
            <a:r>
              <a:rPr lang="en-IN" dirty="0" smtClean="0"/>
              <a:t/>
            </a:r>
            <a:br>
              <a:rPr lang="en-IN" dirty="0" smtClean="0"/>
            </a:br>
            <a:r>
              <a:rPr lang="en-IN" dirty="0" smtClean="0"/>
              <a:t>3). What will the listeners probably do next?</a:t>
            </a:r>
          </a:p>
          <a:p>
            <a:r>
              <a:rPr lang="en-IN" dirty="0" smtClean="0"/>
              <a:t> Leave</a:t>
            </a:r>
          </a:p>
          <a:p>
            <a:r>
              <a:rPr lang="en-IN" b="1" dirty="0" smtClean="0"/>
              <a:t> Applaud</a:t>
            </a:r>
          </a:p>
          <a:p>
            <a:r>
              <a:rPr lang="en-IN" dirty="0" smtClean="0"/>
              <a:t> Ask questions</a:t>
            </a:r>
          </a:p>
          <a:p>
            <a:r>
              <a:rPr lang="en-IN" dirty="0" smtClean="0"/>
              <a:t> Boo</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5688632" cy="5078313"/>
          </a:xfrm>
          <a:prstGeom prst="rect">
            <a:avLst/>
          </a:prstGeom>
          <a:noFill/>
        </p:spPr>
        <p:txBody>
          <a:bodyPr wrap="square" rtlCol="0">
            <a:spAutoFit/>
          </a:bodyPr>
          <a:lstStyle/>
          <a:p>
            <a:r>
              <a:rPr lang="en-IN" dirty="0" smtClean="0"/>
              <a:t>1). What is being advertised?</a:t>
            </a:r>
          </a:p>
          <a:p>
            <a:r>
              <a:rPr lang="en-IN" dirty="0" smtClean="0"/>
              <a:t> A higher interest rate</a:t>
            </a:r>
          </a:p>
          <a:p>
            <a:r>
              <a:rPr lang="en-IN" dirty="0" smtClean="0"/>
              <a:t> Cheap homes</a:t>
            </a:r>
          </a:p>
          <a:p>
            <a:r>
              <a:rPr lang="en-IN" dirty="0" smtClean="0"/>
              <a:t> Mortgage refinancing</a:t>
            </a:r>
          </a:p>
          <a:p>
            <a:r>
              <a:rPr lang="en-IN" dirty="0" smtClean="0"/>
              <a:t> A volatile market </a:t>
            </a:r>
          </a:p>
          <a:p>
            <a:endParaRPr lang="en-IN" dirty="0"/>
          </a:p>
          <a:p>
            <a:r>
              <a:rPr lang="en-IN" dirty="0" smtClean="0"/>
              <a:t>2). Who is the intended audience?</a:t>
            </a:r>
          </a:p>
          <a:p>
            <a:r>
              <a:rPr lang="en-IN" dirty="0" smtClean="0"/>
              <a:t> Housewives</a:t>
            </a:r>
          </a:p>
          <a:p>
            <a:r>
              <a:rPr lang="en-IN" dirty="0" smtClean="0"/>
              <a:t> Homeowners</a:t>
            </a:r>
          </a:p>
          <a:p>
            <a:r>
              <a:rPr lang="en-IN" dirty="0" smtClean="0"/>
              <a:t> University students</a:t>
            </a:r>
          </a:p>
          <a:p>
            <a:r>
              <a:rPr lang="en-IN" dirty="0" smtClean="0"/>
              <a:t> Government employees</a:t>
            </a:r>
          </a:p>
          <a:p>
            <a:r>
              <a:rPr lang="en-IN" dirty="0" smtClean="0"/>
              <a:t/>
            </a:r>
            <a:br>
              <a:rPr lang="en-IN" dirty="0" smtClean="0"/>
            </a:br>
            <a:r>
              <a:rPr lang="en-IN" dirty="0" smtClean="0"/>
              <a:t>3). What does the speaker suggest listeners do?</a:t>
            </a:r>
          </a:p>
          <a:p>
            <a:r>
              <a:rPr lang="en-IN" dirty="0" smtClean="0"/>
              <a:t> Wait for rates to drop</a:t>
            </a:r>
          </a:p>
          <a:p>
            <a:r>
              <a:rPr lang="en-IN" dirty="0" smtClean="0"/>
              <a:t> Mention his name</a:t>
            </a:r>
          </a:p>
          <a:p>
            <a:r>
              <a:rPr lang="en-IN" dirty="0" smtClean="0"/>
              <a:t> Visit US Mortgage</a:t>
            </a:r>
          </a:p>
          <a:p>
            <a:r>
              <a:rPr lang="en-IN" dirty="0" smtClean="0"/>
              <a:t> Pay closing costs</a:t>
            </a:r>
          </a:p>
          <a:p>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4846707" cy="5355312"/>
          </a:xfrm>
          <a:prstGeom prst="rect">
            <a:avLst/>
          </a:prstGeom>
          <a:noFill/>
        </p:spPr>
        <p:txBody>
          <a:bodyPr wrap="square" rtlCol="0">
            <a:spAutoFit/>
          </a:bodyPr>
          <a:lstStyle/>
          <a:p>
            <a:r>
              <a:rPr lang="en-IN" dirty="0" smtClean="0"/>
              <a:t>1). What is being advertised?</a:t>
            </a:r>
          </a:p>
          <a:p>
            <a:r>
              <a:rPr lang="en-IN" dirty="0" smtClean="0"/>
              <a:t> A higher interest rate</a:t>
            </a:r>
          </a:p>
          <a:p>
            <a:r>
              <a:rPr lang="en-IN" dirty="0" smtClean="0"/>
              <a:t> Cheap homes</a:t>
            </a:r>
          </a:p>
          <a:p>
            <a:r>
              <a:rPr lang="en-IN" dirty="0" smtClean="0"/>
              <a:t> </a:t>
            </a:r>
            <a:r>
              <a:rPr lang="en-IN" b="1" dirty="0" smtClean="0"/>
              <a:t>Mortgage refinancing</a:t>
            </a:r>
          </a:p>
          <a:p>
            <a:r>
              <a:rPr lang="en-IN" dirty="0" smtClean="0"/>
              <a:t> A volatile market</a:t>
            </a:r>
          </a:p>
          <a:p>
            <a:r>
              <a:rPr lang="en-IN" dirty="0" smtClean="0"/>
              <a:t/>
            </a:r>
            <a:br>
              <a:rPr lang="en-IN" dirty="0" smtClean="0"/>
            </a:br>
            <a:r>
              <a:rPr lang="en-IN" dirty="0" smtClean="0"/>
              <a:t>2). Who is the intended audience?</a:t>
            </a:r>
          </a:p>
          <a:p>
            <a:r>
              <a:rPr lang="en-IN" dirty="0" smtClean="0"/>
              <a:t> Housewives</a:t>
            </a:r>
          </a:p>
          <a:p>
            <a:r>
              <a:rPr lang="en-IN" b="1" dirty="0" smtClean="0"/>
              <a:t> Homeowners</a:t>
            </a:r>
          </a:p>
          <a:p>
            <a:r>
              <a:rPr lang="en-IN" dirty="0" smtClean="0"/>
              <a:t> University students</a:t>
            </a:r>
          </a:p>
          <a:p>
            <a:r>
              <a:rPr lang="en-IN" dirty="0" smtClean="0"/>
              <a:t> Government employees</a:t>
            </a:r>
          </a:p>
          <a:p>
            <a:r>
              <a:rPr lang="en-IN" dirty="0" smtClean="0"/>
              <a:t/>
            </a:r>
            <a:br>
              <a:rPr lang="en-IN" dirty="0" smtClean="0"/>
            </a:br>
            <a:r>
              <a:rPr lang="en-IN" dirty="0" smtClean="0"/>
              <a:t>3). What does the speaker suggest listeners do?</a:t>
            </a:r>
          </a:p>
          <a:p>
            <a:r>
              <a:rPr lang="en-IN" dirty="0" smtClean="0"/>
              <a:t> Wait for rates to drop</a:t>
            </a:r>
          </a:p>
          <a:p>
            <a:r>
              <a:rPr lang="en-IN" b="1" dirty="0" smtClean="0"/>
              <a:t> Mention his name</a:t>
            </a:r>
          </a:p>
          <a:p>
            <a:r>
              <a:rPr lang="en-IN" dirty="0" smtClean="0"/>
              <a:t> Visit US Mortgage</a:t>
            </a:r>
          </a:p>
          <a:p>
            <a:r>
              <a:rPr lang="en-IN" dirty="0" smtClean="0"/>
              <a:t> Pay closing costs</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80728"/>
            <a:ext cx="6048672" cy="5078313"/>
          </a:xfrm>
          <a:prstGeom prst="rect">
            <a:avLst/>
          </a:prstGeom>
          <a:noFill/>
        </p:spPr>
        <p:txBody>
          <a:bodyPr wrap="square" rtlCol="0">
            <a:spAutoFit/>
          </a:bodyPr>
          <a:lstStyle/>
          <a:p>
            <a:r>
              <a:rPr lang="en-IN" dirty="0" smtClean="0"/>
              <a:t>1). Who is the intended audience?</a:t>
            </a:r>
          </a:p>
          <a:p>
            <a:r>
              <a:rPr lang="en-IN" dirty="0" smtClean="0"/>
              <a:t> Business persons</a:t>
            </a:r>
          </a:p>
          <a:p>
            <a:r>
              <a:rPr lang="en-IN" dirty="0" smtClean="0"/>
              <a:t> Students</a:t>
            </a:r>
          </a:p>
          <a:p>
            <a:r>
              <a:rPr lang="en-IN" dirty="0" smtClean="0"/>
              <a:t> Construction workers</a:t>
            </a:r>
          </a:p>
          <a:p>
            <a:r>
              <a:rPr lang="en-IN" dirty="0" smtClean="0"/>
              <a:t> Librarians</a:t>
            </a:r>
          </a:p>
          <a:p>
            <a:endParaRPr lang="en-IN" dirty="0"/>
          </a:p>
          <a:p>
            <a:r>
              <a:rPr lang="en-IN" dirty="0" smtClean="0"/>
              <a:t>2). What is the main purpose of the announcement?</a:t>
            </a:r>
          </a:p>
          <a:p>
            <a:r>
              <a:rPr lang="en-IN" dirty="0" smtClean="0"/>
              <a:t> To persuade</a:t>
            </a:r>
          </a:p>
          <a:p>
            <a:r>
              <a:rPr lang="en-IN" dirty="0" smtClean="0"/>
              <a:t> To correct</a:t>
            </a:r>
          </a:p>
          <a:p>
            <a:r>
              <a:rPr lang="en-IN" dirty="0" smtClean="0"/>
              <a:t> To instruct</a:t>
            </a:r>
          </a:p>
          <a:p>
            <a:r>
              <a:rPr lang="en-IN" dirty="0" smtClean="0"/>
              <a:t> To incite</a:t>
            </a:r>
          </a:p>
          <a:p>
            <a:r>
              <a:rPr lang="en-IN" dirty="0" smtClean="0"/>
              <a:t/>
            </a:r>
            <a:br>
              <a:rPr lang="en-IN" dirty="0" smtClean="0"/>
            </a:br>
            <a:r>
              <a:rPr lang="en-IN" dirty="0" smtClean="0"/>
              <a:t>3). What should people do if they have questions?</a:t>
            </a:r>
          </a:p>
          <a:p>
            <a:r>
              <a:rPr lang="en-IN" dirty="0" smtClean="0"/>
              <a:t> Get an information packet</a:t>
            </a:r>
          </a:p>
          <a:p>
            <a:r>
              <a:rPr lang="en-IN" dirty="0" smtClean="0"/>
              <a:t> Go to tables at the back of the room</a:t>
            </a:r>
          </a:p>
          <a:p>
            <a:r>
              <a:rPr lang="en-IN" dirty="0" smtClean="0"/>
              <a:t> Go to the blue ballroom</a:t>
            </a:r>
          </a:p>
          <a:p>
            <a:r>
              <a:rPr lang="en-IN" dirty="0" smtClean="0"/>
              <a:t> Look for the blue sign</a:t>
            </a:r>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5709836" cy="5078313"/>
          </a:xfrm>
          <a:prstGeom prst="rect">
            <a:avLst/>
          </a:prstGeom>
          <a:noFill/>
        </p:spPr>
        <p:txBody>
          <a:bodyPr wrap="square" rtlCol="0">
            <a:spAutoFit/>
          </a:bodyPr>
          <a:lstStyle/>
          <a:p>
            <a:r>
              <a:rPr lang="en-IN" dirty="0" smtClean="0"/>
              <a:t>1). Who is the intended audience?</a:t>
            </a:r>
          </a:p>
          <a:p>
            <a:r>
              <a:rPr lang="en-IN" dirty="0" smtClean="0"/>
              <a:t> </a:t>
            </a:r>
            <a:r>
              <a:rPr lang="en-IN" b="1" dirty="0" smtClean="0"/>
              <a:t>Business persons</a:t>
            </a:r>
          </a:p>
          <a:p>
            <a:r>
              <a:rPr lang="en-IN" dirty="0" smtClean="0"/>
              <a:t> Students</a:t>
            </a:r>
          </a:p>
          <a:p>
            <a:r>
              <a:rPr lang="en-IN" dirty="0" smtClean="0"/>
              <a:t> Construction workers</a:t>
            </a:r>
          </a:p>
          <a:p>
            <a:r>
              <a:rPr lang="en-IN" dirty="0" smtClean="0"/>
              <a:t> Librarians</a:t>
            </a:r>
          </a:p>
          <a:p>
            <a:r>
              <a:rPr lang="en-IN" dirty="0" smtClean="0"/>
              <a:t/>
            </a:r>
            <a:br>
              <a:rPr lang="en-IN" dirty="0" smtClean="0"/>
            </a:br>
            <a:r>
              <a:rPr lang="en-IN" dirty="0" smtClean="0"/>
              <a:t>2). What is the main purpose of the announcement?</a:t>
            </a:r>
          </a:p>
          <a:p>
            <a:r>
              <a:rPr lang="en-IN" dirty="0" smtClean="0"/>
              <a:t> To persuade</a:t>
            </a:r>
          </a:p>
          <a:p>
            <a:r>
              <a:rPr lang="en-IN" dirty="0" smtClean="0"/>
              <a:t> To correct</a:t>
            </a:r>
          </a:p>
          <a:p>
            <a:r>
              <a:rPr lang="en-IN" b="1" dirty="0" smtClean="0"/>
              <a:t> To instruct</a:t>
            </a:r>
          </a:p>
          <a:p>
            <a:r>
              <a:rPr lang="en-IN" dirty="0" smtClean="0"/>
              <a:t> To incite</a:t>
            </a:r>
          </a:p>
          <a:p>
            <a:r>
              <a:rPr lang="en-IN" dirty="0" smtClean="0"/>
              <a:t/>
            </a:r>
            <a:br>
              <a:rPr lang="en-IN" dirty="0" smtClean="0"/>
            </a:br>
            <a:r>
              <a:rPr lang="en-IN" dirty="0" smtClean="0"/>
              <a:t>3). What should people do if they have questions?</a:t>
            </a:r>
          </a:p>
          <a:p>
            <a:r>
              <a:rPr lang="en-IN" dirty="0" smtClean="0"/>
              <a:t> Get an information packet</a:t>
            </a:r>
          </a:p>
          <a:p>
            <a:r>
              <a:rPr lang="en-IN" dirty="0" smtClean="0"/>
              <a:t> Go to tables at the back of the room</a:t>
            </a:r>
          </a:p>
          <a:p>
            <a:r>
              <a:rPr lang="en-IN" dirty="0" smtClean="0"/>
              <a:t> Go to the blue ballroom</a:t>
            </a:r>
          </a:p>
          <a:p>
            <a:r>
              <a:rPr lang="en-IN" dirty="0" smtClean="0"/>
              <a:t> </a:t>
            </a:r>
            <a:r>
              <a:rPr lang="en-IN" b="1" dirty="0" smtClean="0"/>
              <a:t>Look for the blue sign</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80728"/>
            <a:ext cx="5400600" cy="5078313"/>
          </a:xfrm>
          <a:prstGeom prst="rect">
            <a:avLst/>
          </a:prstGeom>
          <a:noFill/>
        </p:spPr>
        <p:txBody>
          <a:bodyPr wrap="square" rtlCol="0">
            <a:spAutoFit/>
          </a:bodyPr>
          <a:lstStyle/>
          <a:p>
            <a:r>
              <a:rPr lang="en-IN" dirty="0" smtClean="0"/>
              <a:t>1). Who is most likely listening to the message?</a:t>
            </a:r>
          </a:p>
          <a:p>
            <a:r>
              <a:rPr lang="en-IN" dirty="0" smtClean="0"/>
              <a:t> A wife</a:t>
            </a:r>
          </a:p>
          <a:p>
            <a:r>
              <a:rPr lang="en-IN" dirty="0" smtClean="0"/>
              <a:t> A CEO</a:t>
            </a:r>
          </a:p>
          <a:p>
            <a:r>
              <a:rPr lang="en-IN" dirty="0" smtClean="0"/>
              <a:t> A secretary</a:t>
            </a:r>
          </a:p>
          <a:p>
            <a:r>
              <a:rPr lang="en-IN" dirty="0" smtClean="0"/>
              <a:t> A child</a:t>
            </a:r>
          </a:p>
          <a:p>
            <a:r>
              <a:rPr lang="en-IN" dirty="0" smtClean="0"/>
              <a:t/>
            </a:r>
            <a:br>
              <a:rPr lang="en-IN" dirty="0" smtClean="0"/>
            </a:br>
            <a:r>
              <a:rPr lang="en-IN" dirty="0" smtClean="0"/>
              <a:t>2). Where is the speaker now?</a:t>
            </a:r>
          </a:p>
          <a:p>
            <a:r>
              <a:rPr lang="en-IN" dirty="0" smtClean="0"/>
              <a:t> In his office</a:t>
            </a:r>
          </a:p>
          <a:p>
            <a:r>
              <a:rPr lang="en-IN" dirty="0" smtClean="0"/>
              <a:t> In his car</a:t>
            </a:r>
          </a:p>
          <a:p>
            <a:r>
              <a:rPr lang="en-IN" dirty="0" smtClean="0"/>
              <a:t> At his home</a:t>
            </a:r>
          </a:p>
          <a:p>
            <a:r>
              <a:rPr lang="en-IN" dirty="0" smtClean="0"/>
              <a:t> At the Steakhouse</a:t>
            </a:r>
          </a:p>
          <a:p>
            <a:r>
              <a:rPr lang="en-IN" dirty="0" smtClean="0"/>
              <a:t/>
            </a:r>
            <a:br>
              <a:rPr lang="en-IN" dirty="0" smtClean="0"/>
            </a:br>
            <a:r>
              <a:rPr lang="en-IN" dirty="0" smtClean="0"/>
              <a:t>3). What does the speaker ask the listener to do?</a:t>
            </a:r>
          </a:p>
          <a:p>
            <a:r>
              <a:rPr lang="en-IN" dirty="0" smtClean="0"/>
              <a:t> Telephone his wife</a:t>
            </a:r>
          </a:p>
          <a:p>
            <a:r>
              <a:rPr lang="en-IN" dirty="0" smtClean="0"/>
              <a:t> Have lunch with him</a:t>
            </a:r>
          </a:p>
          <a:p>
            <a:r>
              <a:rPr lang="en-IN" dirty="0" smtClean="0"/>
              <a:t> Make dinner reservations</a:t>
            </a:r>
          </a:p>
          <a:p>
            <a:r>
              <a:rPr lang="en-IN" dirty="0" smtClean="0"/>
              <a:t> Adjust his schedule</a:t>
            </a:r>
          </a:p>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08720"/>
            <a:ext cx="5760640" cy="5150321"/>
          </a:xfrm>
          <a:prstGeom prst="rect">
            <a:avLst/>
          </a:prstGeom>
          <a:noFill/>
        </p:spPr>
        <p:txBody>
          <a:bodyPr wrap="square" rtlCol="0">
            <a:spAutoFit/>
          </a:bodyPr>
          <a:lstStyle/>
          <a:p>
            <a:r>
              <a:rPr lang="en-IN" dirty="0" smtClean="0"/>
              <a:t>1). Who is most likely listening to the message?</a:t>
            </a:r>
          </a:p>
          <a:p>
            <a:r>
              <a:rPr lang="en-IN" dirty="0" smtClean="0"/>
              <a:t> A wife</a:t>
            </a:r>
          </a:p>
          <a:p>
            <a:r>
              <a:rPr lang="en-IN" dirty="0" smtClean="0"/>
              <a:t> A CEO</a:t>
            </a:r>
          </a:p>
          <a:p>
            <a:r>
              <a:rPr lang="en-IN" b="1" dirty="0" smtClean="0"/>
              <a:t> A secretary</a:t>
            </a:r>
          </a:p>
          <a:p>
            <a:r>
              <a:rPr lang="en-IN" dirty="0" smtClean="0"/>
              <a:t> A child</a:t>
            </a:r>
          </a:p>
          <a:p>
            <a:r>
              <a:rPr lang="en-IN" dirty="0" smtClean="0"/>
              <a:t/>
            </a:r>
            <a:br>
              <a:rPr lang="en-IN" dirty="0" smtClean="0"/>
            </a:br>
            <a:r>
              <a:rPr lang="en-IN" dirty="0" smtClean="0"/>
              <a:t>2). Where is the speaker now?</a:t>
            </a:r>
          </a:p>
          <a:p>
            <a:r>
              <a:rPr lang="en-IN" dirty="0" smtClean="0"/>
              <a:t> In his office</a:t>
            </a:r>
          </a:p>
          <a:p>
            <a:r>
              <a:rPr lang="en-IN" dirty="0" smtClean="0"/>
              <a:t> </a:t>
            </a:r>
            <a:r>
              <a:rPr lang="en-IN" b="1" dirty="0" smtClean="0"/>
              <a:t>In his car</a:t>
            </a:r>
          </a:p>
          <a:p>
            <a:r>
              <a:rPr lang="en-IN" dirty="0" smtClean="0"/>
              <a:t> At his home</a:t>
            </a:r>
          </a:p>
          <a:p>
            <a:r>
              <a:rPr lang="en-IN" dirty="0" smtClean="0"/>
              <a:t> At the Steakhouse</a:t>
            </a:r>
          </a:p>
          <a:p>
            <a:r>
              <a:rPr lang="en-IN" dirty="0" smtClean="0"/>
              <a:t/>
            </a:r>
            <a:br>
              <a:rPr lang="en-IN" dirty="0" smtClean="0"/>
            </a:br>
            <a:r>
              <a:rPr lang="en-IN" dirty="0" smtClean="0"/>
              <a:t>3). What does the speaker ask the listener to do?</a:t>
            </a:r>
          </a:p>
          <a:p>
            <a:r>
              <a:rPr lang="en-IN" dirty="0" smtClean="0"/>
              <a:t> Telephone his wife</a:t>
            </a:r>
          </a:p>
          <a:p>
            <a:r>
              <a:rPr lang="en-IN" dirty="0" smtClean="0"/>
              <a:t> Have lunch with him</a:t>
            </a:r>
          </a:p>
          <a:p>
            <a:r>
              <a:rPr lang="en-IN" dirty="0" smtClean="0"/>
              <a:t> Make dinner reservations</a:t>
            </a:r>
          </a:p>
          <a:p>
            <a:r>
              <a:rPr lang="en-IN" dirty="0" smtClean="0"/>
              <a:t> </a:t>
            </a:r>
            <a:r>
              <a:rPr lang="en-IN" b="1" dirty="0" smtClean="0"/>
              <a:t>Adjust his schedule</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764704"/>
            <a:ext cx="6048672" cy="5078313"/>
          </a:xfrm>
          <a:prstGeom prst="rect">
            <a:avLst/>
          </a:prstGeom>
          <a:noFill/>
        </p:spPr>
        <p:txBody>
          <a:bodyPr wrap="square" rtlCol="0">
            <a:spAutoFit/>
          </a:bodyPr>
          <a:lstStyle/>
          <a:p>
            <a:r>
              <a:rPr lang="en-IN" dirty="0" smtClean="0"/>
              <a:t>1). Where is this speech probably taking place?</a:t>
            </a:r>
          </a:p>
          <a:p>
            <a:r>
              <a:rPr lang="en-IN" dirty="0" smtClean="0"/>
              <a:t> At a convention</a:t>
            </a:r>
          </a:p>
          <a:p>
            <a:r>
              <a:rPr lang="en-IN" dirty="0" smtClean="0"/>
              <a:t> In a lunchroom</a:t>
            </a:r>
          </a:p>
          <a:p>
            <a:r>
              <a:rPr lang="en-IN" dirty="0" smtClean="0"/>
              <a:t> At a university</a:t>
            </a:r>
          </a:p>
          <a:p>
            <a:r>
              <a:rPr lang="en-IN" dirty="0" smtClean="0"/>
              <a:t> In a boardroom</a:t>
            </a:r>
          </a:p>
          <a:p>
            <a:r>
              <a:rPr lang="en-IN" dirty="0" smtClean="0"/>
              <a:t/>
            </a:r>
            <a:br>
              <a:rPr lang="en-IN" dirty="0" smtClean="0"/>
            </a:br>
            <a:r>
              <a:rPr lang="en-IN" dirty="0" smtClean="0"/>
              <a:t>2). Who is probably speaking?</a:t>
            </a:r>
          </a:p>
          <a:p>
            <a:r>
              <a:rPr lang="en-IN" dirty="0" smtClean="0"/>
              <a:t> A CEO</a:t>
            </a:r>
          </a:p>
          <a:p>
            <a:r>
              <a:rPr lang="en-IN" dirty="0" smtClean="0"/>
              <a:t> A researching</a:t>
            </a:r>
          </a:p>
          <a:p>
            <a:r>
              <a:rPr lang="en-IN" dirty="0" smtClean="0"/>
              <a:t> A professor</a:t>
            </a:r>
          </a:p>
          <a:p>
            <a:r>
              <a:rPr lang="en-IN" dirty="0" smtClean="0"/>
              <a:t> A marketing expert</a:t>
            </a:r>
          </a:p>
          <a:p>
            <a:r>
              <a:rPr lang="en-IN" dirty="0" smtClean="0"/>
              <a:t/>
            </a:r>
            <a:br>
              <a:rPr lang="en-IN" dirty="0" smtClean="0"/>
            </a:br>
            <a:r>
              <a:rPr lang="en-IN" dirty="0" smtClean="0"/>
              <a:t>3). What will listeners probably do next?</a:t>
            </a:r>
          </a:p>
          <a:p>
            <a:r>
              <a:rPr lang="en-IN" dirty="0" smtClean="0"/>
              <a:t> Take a short break</a:t>
            </a:r>
          </a:p>
          <a:p>
            <a:r>
              <a:rPr lang="en-IN" dirty="0" smtClean="0"/>
              <a:t> Talk about budgeting</a:t>
            </a:r>
          </a:p>
          <a:p>
            <a:r>
              <a:rPr lang="en-IN" dirty="0" smtClean="0"/>
              <a:t> Brainstorm marketing ideas</a:t>
            </a:r>
          </a:p>
          <a:p>
            <a:r>
              <a:rPr lang="en-IN" dirty="0" smtClean="0"/>
              <a:t> Discuss research trends</a:t>
            </a:r>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80728"/>
            <a:ext cx="4816123" cy="5355312"/>
          </a:xfrm>
          <a:prstGeom prst="rect">
            <a:avLst/>
          </a:prstGeom>
          <a:noFill/>
        </p:spPr>
        <p:txBody>
          <a:bodyPr wrap="square" rtlCol="0">
            <a:spAutoFit/>
          </a:bodyPr>
          <a:lstStyle/>
          <a:p>
            <a:r>
              <a:rPr lang="en-IN" dirty="0" smtClean="0"/>
              <a:t>1). Where is this speech probably taking place?</a:t>
            </a:r>
          </a:p>
          <a:p>
            <a:r>
              <a:rPr lang="en-IN" dirty="0" smtClean="0"/>
              <a:t> At a convention</a:t>
            </a:r>
          </a:p>
          <a:p>
            <a:r>
              <a:rPr lang="en-IN" dirty="0" smtClean="0"/>
              <a:t> In a lunchroom</a:t>
            </a:r>
          </a:p>
          <a:p>
            <a:r>
              <a:rPr lang="en-IN" dirty="0" smtClean="0"/>
              <a:t> At a university</a:t>
            </a:r>
          </a:p>
          <a:p>
            <a:r>
              <a:rPr lang="en-IN" b="1" dirty="0" smtClean="0"/>
              <a:t> In a boardroom</a:t>
            </a:r>
          </a:p>
          <a:p>
            <a:r>
              <a:rPr lang="en-IN" dirty="0" smtClean="0"/>
              <a:t/>
            </a:r>
            <a:br>
              <a:rPr lang="en-IN" dirty="0" smtClean="0"/>
            </a:br>
            <a:r>
              <a:rPr lang="en-IN" dirty="0" smtClean="0"/>
              <a:t>2). Who is probably speaking?</a:t>
            </a:r>
          </a:p>
          <a:p>
            <a:r>
              <a:rPr lang="en-IN" dirty="0" smtClean="0"/>
              <a:t> </a:t>
            </a:r>
            <a:r>
              <a:rPr lang="en-IN" b="1" dirty="0" smtClean="0"/>
              <a:t>A CEO</a:t>
            </a:r>
          </a:p>
          <a:p>
            <a:r>
              <a:rPr lang="en-IN" dirty="0" smtClean="0"/>
              <a:t> A researching</a:t>
            </a:r>
          </a:p>
          <a:p>
            <a:r>
              <a:rPr lang="en-IN" dirty="0" smtClean="0"/>
              <a:t> A professor</a:t>
            </a:r>
          </a:p>
          <a:p>
            <a:r>
              <a:rPr lang="en-IN" dirty="0" smtClean="0"/>
              <a:t> A marketing expert</a:t>
            </a:r>
          </a:p>
          <a:p>
            <a:r>
              <a:rPr lang="en-IN" dirty="0" smtClean="0"/>
              <a:t/>
            </a:r>
            <a:br>
              <a:rPr lang="en-IN" dirty="0" smtClean="0"/>
            </a:br>
            <a:r>
              <a:rPr lang="en-IN" dirty="0" smtClean="0"/>
              <a:t>3). What will listeners probably do next?</a:t>
            </a:r>
          </a:p>
          <a:p>
            <a:r>
              <a:rPr lang="en-IN" dirty="0" smtClean="0"/>
              <a:t> Take a short break</a:t>
            </a:r>
          </a:p>
          <a:p>
            <a:r>
              <a:rPr lang="en-IN" dirty="0" smtClean="0"/>
              <a:t> </a:t>
            </a:r>
            <a:r>
              <a:rPr lang="en-IN" b="1" dirty="0" smtClean="0"/>
              <a:t>Talk about budgeting</a:t>
            </a:r>
          </a:p>
          <a:p>
            <a:r>
              <a:rPr lang="en-IN" dirty="0" smtClean="0"/>
              <a:t> Brainstorm marketing ideas</a:t>
            </a:r>
          </a:p>
          <a:p>
            <a:r>
              <a:rPr lang="en-IN" dirty="0" smtClean="0"/>
              <a:t> Discuss research trends</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15616" y="980728"/>
            <a:ext cx="4995659" cy="4555093"/>
          </a:xfrm>
          <a:prstGeom prst="rect">
            <a:avLst/>
          </a:prstGeom>
          <a:noFill/>
        </p:spPr>
        <p:txBody>
          <a:bodyPr wrap="square" rtlCol="0">
            <a:spAutoFit/>
          </a:bodyPr>
          <a:lstStyle/>
          <a:p>
            <a:r>
              <a:rPr lang="en-IN" sz="1600" dirty="0" smtClean="0"/>
              <a:t>1). Who is the message for?</a:t>
            </a:r>
          </a:p>
          <a:p>
            <a:r>
              <a:rPr lang="en-IN" sz="1600" dirty="0" smtClean="0"/>
              <a:t> Wanda Carlson</a:t>
            </a:r>
          </a:p>
          <a:p>
            <a:r>
              <a:rPr lang="en-IN" sz="1600" dirty="0" smtClean="0"/>
              <a:t> James Yamaguchi</a:t>
            </a:r>
          </a:p>
          <a:p>
            <a:r>
              <a:rPr lang="en-IN" sz="1600" dirty="0" smtClean="0"/>
              <a:t> Kathleen Christenson</a:t>
            </a:r>
          </a:p>
          <a:p>
            <a:r>
              <a:rPr lang="en-IN" sz="1600" dirty="0" smtClean="0"/>
              <a:t> The Local Business Journal</a:t>
            </a:r>
          </a:p>
          <a:p>
            <a:endParaRPr lang="en-IN" sz="1600" dirty="0"/>
          </a:p>
          <a:p>
            <a:r>
              <a:rPr lang="en-IN" sz="1600" dirty="0" smtClean="0"/>
              <a:t>2). What is the main purpose of the message?</a:t>
            </a:r>
          </a:p>
          <a:p>
            <a:r>
              <a:rPr lang="en-IN" sz="1600" dirty="0" smtClean="0"/>
              <a:t> To arrange a meeting</a:t>
            </a:r>
          </a:p>
          <a:p>
            <a:r>
              <a:rPr lang="en-IN" sz="1600" dirty="0" smtClean="0"/>
              <a:t> To discuss development</a:t>
            </a:r>
          </a:p>
          <a:p>
            <a:r>
              <a:rPr lang="en-IN" sz="1600" dirty="0" smtClean="0"/>
              <a:t> To learn about the Twin Towers</a:t>
            </a:r>
          </a:p>
          <a:p>
            <a:r>
              <a:rPr lang="en-IN" sz="1600" dirty="0" smtClean="0"/>
              <a:t> To solicit money</a:t>
            </a:r>
          </a:p>
          <a:p>
            <a:r>
              <a:rPr lang="en-IN" sz="1600" dirty="0" smtClean="0"/>
              <a:t/>
            </a:r>
            <a:br>
              <a:rPr lang="en-IN" sz="1600" dirty="0" smtClean="0"/>
            </a:br>
            <a:r>
              <a:rPr lang="en-IN" sz="1600" dirty="0" smtClean="0"/>
              <a:t>3). What does the speaker ask the listener to do?</a:t>
            </a:r>
          </a:p>
          <a:p>
            <a:r>
              <a:rPr lang="en-IN" sz="1600" dirty="0" smtClean="0"/>
              <a:t> Meet her downtown</a:t>
            </a:r>
          </a:p>
          <a:p>
            <a:r>
              <a:rPr lang="en-IN" sz="1600" dirty="0" smtClean="0"/>
              <a:t> Return her phone call</a:t>
            </a:r>
          </a:p>
          <a:p>
            <a:r>
              <a:rPr lang="en-IN" sz="1600" dirty="0" smtClean="0"/>
              <a:t> Write a newspaper article</a:t>
            </a:r>
          </a:p>
          <a:p>
            <a:r>
              <a:rPr lang="en-IN" sz="1600" dirty="0" smtClean="0"/>
              <a:t> Talk with </a:t>
            </a:r>
            <a:r>
              <a:rPr lang="en-IN" sz="1600" dirty="0" err="1" smtClean="0"/>
              <a:t>Kareen</a:t>
            </a:r>
            <a:r>
              <a:rPr lang="en-IN" sz="1600" dirty="0" smtClean="0"/>
              <a:t> Christenson</a:t>
            </a:r>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764704"/>
            <a:ext cx="6192688" cy="5355312"/>
          </a:xfrm>
          <a:prstGeom prst="rect">
            <a:avLst/>
          </a:prstGeom>
          <a:noFill/>
        </p:spPr>
        <p:txBody>
          <a:bodyPr wrap="square" rtlCol="0">
            <a:spAutoFit/>
          </a:bodyPr>
          <a:lstStyle/>
          <a:p>
            <a:r>
              <a:rPr lang="en-IN" dirty="0" smtClean="0"/>
              <a:t>1). Where is this report most likely being broadcast?</a:t>
            </a:r>
          </a:p>
          <a:p>
            <a:r>
              <a:rPr lang="en-IN" dirty="0" smtClean="0"/>
              <a:t> On radio</a:t>
            </a:r>
          </a:p>
          <a:p>
            <a:r>
              <a:rPr lang="en-IN" dirty="0" smtClean="0"/>
              <a:t> On television</a:t>
            </a:r>
          </a:p>
          <a:p>
            <a:r>
              <a:rPr lang="en-IN" dirty="0" smtClean="0"/>
              <a:t> On the Internet</a:t>
            </a:r>
          </a:p>
          <a:p>
            <a:r>
              <a:rPr lang="en-IN" dirty="0" smtClean="0"/>
              <a:t> On DVD</a:t>
            </a:r>
          </a:p>
          <a:p>
            <a:endParaRPr lang="en-IN" dirty="0" smtClean="0"/>
          </a:p>
          <a:p>
            <a:r>
              <a:rPr lang="en-IN" dirty="0" smtClean="0"/>
              <a:t>2). How long will the weather be sunny?</a:t>
            </a:r>
          </a:p>
          <a:p>
            <a:r>
              <a:rPr lang="en-IN" dirty="0" smtClean="0"/>
              <a:t> All afternoon</a:t>
            </a:r>
          </a:p>
          <a:p>
            <a:r>
              <a:rPr lang="en-IN" dirty="0" smtClean="0"/>
              <a:t> Through the next weekend</a:t>
            </a:r>
          </a:p>
          <a:p>
            <a:r>
              <a:rPr lang="en-IN" dirty="0" smtClean="0"/>
              <a:t> For the next five days</a:t>
            </a:r>
          </a:p>
          <a:p>
            <a:r>
              <a:rPr lang="en-IN" dirty="0" smtClean="0"/>
              <a:t> For one more month</a:t>
            </a:r>
          </a:p>
          <a:p>
            <a:r>
              <a:rPr lang="en-IN" dirty="0" smtClean="0"/>
              <a:t/>
            </a:r>
            <a:br>
              <a:rPr lang="en-IN" dirty="0" smtClean="0"/>
            </a:br>
            <a:r>
              <a:rPr lang="en-IN" dirty="0" smtClean="0"/>
              <a:t>3). What does the speaker suggest listeners do?</a:t>
            </a:r>
          </a:p>
          <a:p>
            <a:r>
              <a:rPr lang="en-IN" dirty="0" smtClean="0"/>
              <a:t> Raise their umbrellas</a:t>
            </a:r>
          </a:p>
          <a:p>
            <a:r>
              <a:rPr lang="en-IN" dirty="0" smtClean="0"/>
              <a:t> Go outside</a:t>
            </a:r>
          </a:p>
          <a:p>
            <a:r>
              <a:rPr lang="en-IN" dirty="0" smtClean="0"/>
              <a:t> Put away their suntan lotion</a:t>
            </a:r>
          </a:p>
          <a:p>
            <a:r>
              <a:rPr lang="en-IN" dirty="0" smtClean="0"/>
              <a:t> Swim in the ocean</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692696"/>
            <a:ext cx="6408712" cy="5078313"/>
          </a:xfrm>
          <a:prstGeom prst="rect">
            <a:avLst/>
          </a:prstGeom>
          <a:noFill/>
        </p:spPr>
        <p:txBody>
          <a:bodyPr wrap="square" rtlCol="0">
            <a:spAutoFit/>
          </a:bodyPr>
          <a:lstStyle/>
          <a:p>
            <a:r>
              <a:rPr lang="en-IN" dirty="0" smtClean="0"/>
              <a:t>1). Where is this report most likely being broadcast?</a:t>
            </a:r>
          </a:p>
          <a:p>
            <a:r>
              <a:rPr lang="en-IN" dirty="0" smtClean="0"/>
              <a:t> On radio</a:t>
            </a:r>
          </a:p>
          <a:p>
            <a:r>
              <a:rPr lang="en-IN" dirty="0" smtClean="0"/>
              <a:t> </a:t>
            </a:r>
            <a:r>
              <a:rPr lang="en-IN" b="1" dirty="0" smtClean="0"/>
              <a:t>On television</a:t>
            </a:r>
          </a:p>
          <a:p>
            <a:r>
              <a:rPr lang="en-IN" dirty="0" smtClean="0"/>
              <a:t> On the Internet</a:t>
            </a:r>
          </a:p>
          <a:p>
            <a:r>
              <a:rPr lang="en-IN" dirty="0" smtClean="0"/>
              <a:t> On DVD</a:t>
            </a:r>
          </a:p>
          <a:p>
            <a:r>
              <a:rPr lang="en-IN" dirty="0" smtClean="0"/>
              <a:t/>
            </a:r>
            <a:br>
              <a:rPr lang="en-IN" dirty="0" smtClean="0"/>
            </a:br>
            <a:r>
              <a:rPr lang="en-IN" dirty="0" smtClean="0"/>
              <a:t>2). How long will the weather be sunny?</a:t>
            </a:r>
          </a:p>
          <a:p>
            <a:r>
              <a:rPr lang="en-IN" dirty="0" smtClean="0"/>
              <a:t> All afternoon</a:t>
            </a:r>
          </a:p>
          <a:p>
            <a:r>
              <a:rPr lang="en-IN" dirty="0" smtClean="0"/>
              <a:t> Through the next weekend</a:t>
            </a:r>
          </a:p>
          <a:p>
            <a:r>
              <a:rPr lang="en-IN" dirty="0" smtClean="0"/>
              <a:t> </a:t>
            </a:r>
            <a:r>
              <a:rPr lang="en-IN" b="1" dirty="0" smtClean="0"/>
              <a:t>For the next five days</a:t>
            </a:r>
          </a:p>
          <a:p>
            <a:r>
              <a:rPr lang="en-IN" dirty="0" smtClean="0"/>
              <a:t> For one more month</a:t>
            </a:r>
          </a:p>
          <a:p>
            <a:r>
              <a:rPr lang="en-IN" dirty="0" smtClean="0"/>
              <a:t/>
            </a:r>
            <a:br>
              <a:rPr lang="en-IN" dirty="0" smtClean="0"/>
            </a:br>
            <a:r>
              <a:rPr lang="en-IN" dirty="0" smtClean="0"/>
              <a:t>3). What does the speaker suggest listeners do?</a:t>
            </a:r>
          </a:p>
          <a:p>
            <a:r>
              <a:rPr lang="en-IN" dirty="0" smtClean="0"/>
              <a:t> Raise their umbrellas</a:t>
            </a:r>
          </a:p>
          <a:p>
            <a:r>
              <a:rPr lang="en-IN" b="1" dirty="0" smtClean="0"/>
              <a:t> Go outside</a:t>
            </a:r>
          </a:p>
          <a:p>
            <a:r>
              <a:rPr lang="en-IN" dirty="0" smtClean="0"/>
              <a:t> Put away their suntan lotion</a:t>
            </a:r>
          </a:p>
          <a:p>
            <a:r>
              <a:rPr lang="en-IN" dirty="0" smtClean="0"/>
              <a:t> Swim in the ocean</a:t>
            </a:r>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60" cy="2585323"/>
          </a:xfrm>
          <a:prstGeom prst="rect">
            <a:avLst/>
          </a:prstGeom>
        </p:spPr>
        <p:txBody>
          <a:bodyPr wrap="square">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p:txBody>
      </p:sp>
      <p:sp>
        <p:nvSpPr>
          <p:cNvPr id="4" name="TextBox 3"/>
          <p:cNvSpPr txBox="1"/>
          <p:nvPr/>
        </p:nvSpPr>
        <p:spPr>
          <a:xfrm>
            <a:off x="1043608" y="1124744"/>
            <a:ext cx="5211683" cy="5078313"/>
          </a:xfrm>
          <a:prstGeom prst="rect">
            <a:avLst/>
          </a:prstGeom>
          <a:noFill/>
        </p:spPr>
        <p:txBody>
          <a:bodyPr wrap="square" rtlCol="0">
            <a:spAutoFit/>
          </a:bodyPr>
          <a:lstStyle/>
          <a:p>
            <a:r>
              <a:rPr lang="en-IN" dirty="0" smtClean="0"/>
              <a:t>1). Who is the message for?</a:t>
            </a:r>
          </a:p>
          <a:p>
            <a:r>
              <a:rPr lang="en-IN" dirty="0" smtClean="0"/>
              <a:t> Wanda Carlson</a:t>
            </a:r>
          </a:p>
          <a:p>
            <a:r>
              <a:rPr lang="en-IN" dirty="0" smtClean="0"/>
              <a:t> </a:t>
            </a:r>
            <a:r>
              <a:rPr lang="en-IN" b="1" dirty="0" smtClean="0"/>
              <a:t>James Yamaguchi</a:t>
            </a:r>
          </a:p>
          <a:p>
            <a:r>
              <a:rPr lang="en-IN" dirty="0" smtClean="0"/>
              <a:t> Kathleen Christenson</a:t>
            </a:r>
          </a:p>
          <a:p>
            <a:r>
              <a:rPr lang="en-IN" dirty="0" smtClean="0"/>
              <a:t> The Local Business Journal</a:t>
            </a:r>
          </a:p>
          <a:p>
            <a:r>
              <a:rPr lang="en-IN" dirty="0" smtClean="0"/>
              <a:t/>
            </a:r>
            <a:br>
              <a:rPr lang="en-IN" dirty="0" smtClean="0"/>
            </a:br>
            <a:r>
              <a:rPr lang="en-IN" dirty="0" smtClean="0"/>
              <a:t>2). What is the main purpose of the message?</a:t>
            </a:r>
          </a:p>
          <a:p>
            <a:r>
              <a:rPr lang="en-IN" dirty="0" smtClean="0"/>
              <a:t> </a:t>
            </a:r>
            <a:r>
              <a:rPr lang="en-IN" b="1" dirty="0" smtClean="0"/>
              <a:t>To arrange a meeting</a:t>
            </a:r>
          </a:p>
          <a:p>
            <a:r>
              <a:rPr lang="en-IN" dirty="0" smtClean="0"/>
              <a:t> To discuss development</a:t>
            </a:r>
          </a:p>
          <a:p>
            <a:r>
              <a:rPr lang="en-IN" dirty="0" smtClean="0"/>
              <a:t> To learn about the Twin Towers</a:t>
            </a:r>
          </a:p>
          <a:p>
            <a:r>
              <a:rPr lang="en-IN" dirty="0" smtClean="0"/>
              <a:t> To solicit money</a:t>
            </a:r>
          </a:p>
          <a:p>
            <a:r>
              <a:rPr lang="en-IN" dirty="0" smtClean="0"/>
              <a:t/>
            </a:r>
            <a:br>
              <a:rPr lang="en-IN" dirty="0" smtClean="0"/>
            </a:br>
            <a:r>
              <a:rPr lang="en-IN" dirty="0" smtClean="0"/>
              <a:t>3). What does the speaker ask the listener to do?</a:t>
            </a:r>
          </a:p>
          <a:p>
            <a:r>
              <a:rPr lang="en-IN" dirty="0" smtClean="0"/>
              <a:t> Meet her downtown</a:t>
            </a:r>
          </a:p>
          <a:p>
            <a:r>
              <a:rPr lang="en-IN" dirty="0" smtClean="0"/>
              <a:t> </a:t>
            </a:r>
            <a:r>
              <a:rPr lang="en-IN" b="1" dirty="0" smtClean="0"/>
              <a:t>Return her phone call</a:t>
            </a:r>
          </a:p>
          <a:p>
            <a:r>
              <a:rPr lang="en-IN" dirty="0" smtClean="0"/>
              <a:t> Write a newspaper article</a:t>
            </a:r>
          </a:p>
          <a:p>
            <a:r>
              <a:rPr lang="en-IN" dirty="0" smtClean="0"/>
              <a:t> Talk with </a:t>
            </a:r>
            <a:r>
              <a:rPr lang="en-IN" dirty="0" err="1" smtClean="0"/>
              <a:t>Kareen</a:t>
            </a:r>
            <a:r>
              <a:rPr lang="en-IN" dirty="0" smtClean="0"/>
              <a:t> Christenson</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15616" y="908720"/>
            <a:ext cx="5801588" cy="5355312"/>
          </a:xfrm>
          <a:prstGeom prst="rect">
            <a:avLst/>
          </a:prstGeom>
          <a:noFill/>
        </p:spPr>
        <p:txBody>
          <a:bodyPr wrap="none" rtlCol="0">
            <a:spAutoFit/>
          </a:bodyPr>
          <a:lstStyle/>
          <a:p>
            <a:r>
              <a:rPr lang="en-IN" dirty="0" smtClean="0"/>
              <a:t>1). Where is this announcement probably being heard?</a:t>
            </a:r>
          </a:p>
          <a:p>
            <a:r>
              <a:rPr lang="en-IN" dirty="0" smtClean="0"/>
              <a:t> On a train</a:t>
            </a:r>
          </a:p>
          <a:p>
            <a:r>
              <a:rPr lang="en-IN" dirty="0" smtClean="0"/>
              <a:t> On a cruise ship</a:t>
            </a:r>
          </a:p>
          <a:p>
            <a:r>
              <a:rPr lang="en-IN" dirty="0" smtClean="0"/>
              <a:t> On a bus</a:t>
            </a:r>
          </a:p>
          <a:p>
            <a:r>
              <a:rPr lang="en-IN" dirty="0" smtClean="0"/>
              <a:t> On an airplane</a:t>
            </a:r>
          </a:p>
          <a:p>
            <a:r>
              <a:rPr lang="en-IN" dirty="0" smtClean="0"/>
              <a:t/>
            </a:r>
            <a:br>
              <a:rPr lang="en-IN" dirty="0" smtClean="0"/>
            </a:br>
            <a:r>
              <a:rPr lang="en-IN" dirty="0" smtClean="0"/>
              <a:t>2). What is the main purpose of the announcement?</a:t>
            </a:r>
          </a:p>
          <a:p>
            <a:r>
              <a:rPr lang="en-IN" dirty="0" smtClean="0"/>
              <a:t> To provide information</a:t>
            </a:r>
          </a:p>
          <a:p>
            <a:r>
              <a:rPr lang="en-IN" dirty="0" smtClean="0"/>
              <a:t> To update changes</a:t>
            </a:r>
          </a:p>
          <a:p>
            <a:r>
              <a:rPr lang="en-IN" dirty="0" smtClean="0"/>
              <a:t> To entertain passengers</a:t>
            </a:r>
          </a:p>
          <a:p>
            <a:r>
              <a:rPr lang="en-IN" dirty="0" smtClean="0"/>
              <a:t> To calm down smokers</a:t>
            </a:r>
          </a:p>
          <a:p>
            <a:r>
              <a:rPr lang="en-IN" dirty="0" smtClean="0"/>
              <a:t/>
            </a:r>
            <a:br>
              <a:rPr lang="en-IN" dirty="0" smtClean="0"/>
            </a:br>
            <a:r>
              <a:rPr lang="en-IN" dirty="0" smtClean="0"/>
              <a:t>3). Who is making the announcement?</a:t>
            </a:r>
          </a:p>
          <a:p>
            <a:r>
              <a:rPr lang="en-IN" dirty="0" smtClean="0"/>
              <a:t> A flight attendant</a:t>
            </a:r>
          </a:p>
          <a:p>
            <a:r>
              <a:rPr lang="en-IN" dirty="0" smtClean="0"/>
              <a:t> An engineer</a:t>
            </a:r>
          </a:p>
          <a:p>
            <a:r>
              <a:rPr lang="en-IN" dirty="0" smtClean="0"/>
              <a:t> A pilot</a:t>
            </a:r>
          </a:p>
          <a:p>
            <a:r>
              <a:rPr lang="en-IN" dirty="0" smtClean="0"/>
              <a:t> A passenger</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9592" y="764704"/>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5" name="TextBox 4"/>
          <p:cNvSpPr txBox="1"/>
          <p:nvPr/>
        </p:nvSpPr>
        <p:spPr>
          <a:xfrm>
            <a:off x="1124000" y="917104"/>
            <a:ext cx="184731" cy="369332"/>
          </a:xfrm>
          <a:prstGeom prst="rect">
            <a:avLst/>
          </a:prstGeom>
          <a:noFill/>
        </p:spPr>
        <p:txBody>
          <a:bodyPr wrap="none" rtlCol="0">
            <a:spAutoFit/>
          </a:bodyPr>
          <a:lstStyle/>
          <a:p>
            <a:endParaRPr lang="en-IN" dirty="0"/>
          </a:p>
        </p:txBody>
      </p:sp>
      <p:sp>
        <p:nvSpPr>
          <p:cNvPr id="6" name="TextBox 5"/>
          <p:cNvSpPr txBox="1"/>
          <p:nvPr/>
        </p:nvSpPr>
        <p:spPr>
          <a:xfrm>
            <a:off x="1276400" y="1069504"/>
            <a:ext cx="184731" cy="369332"/>
          </a:xfrm>
          <a:prstGeom prst="rect">
            <a:avLst/>
          </a:prstGeom>
          <a:noFill/>
        </p:spPr>
        <p:txBody>
          <a:bodyPr wrap="none" rtlCol="0">
            <a:spAutoFit/>
          </a:bodyPr>
          <a:lstStyle/>
          <a:p>
            <a:endParaRPr lang="en-IN" dirty="0"/>
          </a:p>
        </p:txBody>
      </p:sp>
      <p:sp>
        <p:nvSpPr>
          <p:cNvPr id="7" name="TextBox 6"/>
          <p:cNvSpPr txBox="1"/>
          <p:nvPr/>
        </p:nvSpPr>
        <p:spPr>
          <a:xfrm>
            <a:off x="1428800" y="1221904"/>
            <a:ext cx="184731" cy="369332"/>
          </a:xfrm>
          <a:prstGeom prst="rect">
            <a:avLst/>
          </a:prstGeom>
          <a:noFill/>
        </p:spPr>
        <p:txBody>
          <a:bodyPr wrap="none" rtlCol="0">
            <a:spAutoFit/>
          </a:bodyPr>
          <a:lstStyle/>
          <a:p>
            <a:endParaRPr lang="en-IN" dirty="0"/>
          </a:p>
        </p:txBody>
      </p:sp>
      <p:sp>
        <p:nvSpPr>
          <p:cNvPr id="8" name="TextBox 7"/>
          <p:cNvSpPr txBox="1"/>
          <p:nvPr/>
        </p:nvSpPr>
        <p:spPr>
          <a:xfrm>
            <a:off x="1043608" y="692696"/>
            <a:ext cx="5585564" cy="5355312"/>
          </a:xfrm>
          <a:prstGeom prst="rect">
            <a:avLst/>
          </a:prstGeom>
          <a:noFill/>
        </p:spPr>
        <p:txBody>
          <a:bodyPr wrap="square" rtlCol="0">
            <a:spAutoFit/>
          </a:bodyPr>
          <a:lstStyle/>
          <a:p>
            <a:r>
              <a:rPr lang="en-IN" dirty="0" smtClean="0"/>
              <a:t>1). Where is this announcement probably being heard?</a:t>
            </a:r>
          </a:p>
          <a:p>
            <a:r>
              <a:rPr lang="en-IN" dirty="0" smtClean="0"/>
              <a:t> On a train</a:t>
            </a:r>
          </a:p>
          <a:p>
            <a:r>
              <a:rPr lang="en-IN" dirty="0" smtClean="0"/>
              <a:t> On a cruise ship</a:t>
            </a:r>
          </a:p>
          <a:p>
            <a:r>
              <a:rPr lang="en-IN" dirty="0" smtClean="0"/>
              <a:t> On a bus</a:t>
            </a:r>
          </a:p>
          <a:p>
            <a:r>
              <a:rPr lang="en-IN" dirty="0" smtClean="0"/>
              <a:t> </a:t>
            </a:r>
            <a:r>
              <a:rPr lang="en-IN" b="1" dirty="0" smtClean="0"/>
              <a:t>On an airplane</a:t>
            </a:r>
          </a:p>
          <a:p>
            <a:r>
              <a:rPr lang="en-IN" dirty="0" smtClean="0"/>
              <a:t/>
            </a:r>
            <a:br>
              <a:rPr lang="en-IN" dirty="0" smtClean="0"/>
            </a:br>
            <a:r>
              <a:rPr lang="en-IN" dirty="0" smtClean="0"/>
              <a:t>2). What is the main purpose of the announcement?</a:t>
            </a:r>
          </a:p>
          <a:p>
            <a:r>
              <a:rPr lang="en-IN" dirty="0" smtClean="0"/>
              <a:t> </a:t>
            </a:r>
            <a:r>
              <a:rPr lang="en-IN" b="1" dirty="0" smtClean="0"/>
              <a:t>To provide information</a:t>
            </a:r>
          </a:p>
          <a:p>
            <a:r>
              <a:rPr lang="en-IN" dirty="0" smtClean="0"/>
              <a:t> To update changes</a:t>
            </a:r>
          </a:p>
          <a:p>
            <a:r>
              <a:rPr lang="en-IN" dirty="0" smtClean="0"/>
              <a:t> To entertain passengers</a:t>
            </a:r>
          </a:p>
          <a:p>
            <a:r>
              <a:rPr lang="en-IN" dirty="0" smtClean="0"/>
              <a:t> To calm down smokers</a:t>
            </a:r>
          </a:p>
          <a:p>
            <a:r>
              <a:rPr lang="en-IN" dirty="0" smtClean="0"/>
              <a:t/>
            </a:r>
            <a:br>
              <a:rPr lang="en-IN" dirty="0" smtClean="0"/>
            </a:br>
            <a:r>
              <a:rPr lang="en-IN" dirty="0" smtClean="0"/>
              <a:t>3). Who is making the announcement?</a:t>
            </a:r>
          </a:p>
          <a:p>
            <a:r>
              <a:rPr lang="en-IN" dirty="0" smtClean="0"/>
              <a:t> A flight attendant</a:t>
            </a:r>
          </a:p>
          <a:p>
            <a:r>
              <a:rPr lang="en-IN" dirty="0" smtClean="0"/>
              <a:t> An engineer</a:t>
            </a:r>
          </a:p>
          <a:p>
            <a:r>
              <a:rPr lang="en-IN" b="1" dirty="0" smtClean="0"/>
              <a:t> A pilot</a:t>
            </a:r>
          </a:p>
          <a:p>
            <a:r>
              <a:rPr lang="en-IN" dirty="0" smtClean="0"/>
              <a:t> A passenger</a:t>
            </a: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4" name="TextBox 3"/>
          <p:cNvSpPr txBox="1"/>
          <p:nvPr/>
        </p:nvSpPr>
        <p:spPr>
          <a:xfrm>
            <a:off x="1187624" y="1052736"/>
            <a:ext cx="5616624" cy="5355312"/>
          </a:xfrm>
          <a:prstGeom prst="rect">
            <a:avLst/>
          </a:prstGeom>
          <a:noFill/>
        </p:spPr>
        <p:txBody>
          <a:bodyPr wrap="square" rtlCol="0">
            <a:spAutoFit/>
          </a:bodyPr>
          <a:lstStyle/>
          <a:p>
            <a:r>
              <a:rPr lang="en-IN" dirty="0" smtClean="0"/>
              <a:t>1). Where is this report most likely being broadcast?</a:t>
            </a:r>
          </a:p>
          <a:p>
            <a:r>
              <a:rPr lang="en-IN" dirty="0" smtClean="0"/>
              <a:t> On television</a:t>
            </a:r>
          </a:p>
          <a:p>
            <a:r>
              <a:rPr lang="en-IN" dirty="0" smtClean="0"/>
              <a:t> On the Internet</a:t>
            </a:r>
          </a:p>
          <a:p>
            <a:r>
              <a:rPr lang="en-IN" dirty="0" smtClean="0"/>
              <a:t> On radio</a:t>
            </a:r>
          </a:p>
          <a:p>
            <a:r>
              <a:rPr lang="en-IN" dirty="0" smtClean="0"/>
              <a:t> On an MP 3.</a:t>
            </a:r>
            <a:r>
              <a:rPr lang="en-US" u="sng" dirty="0" smtClean="0">
                <a:hlinkClick r:id="rId3"/>
              </a:rPr>
              <a:t> </a:t>
            </a:r>
          </a:p>
          <a:p>
            <a:r>
              <a:rPr lang="en-IN" dirty="0" smtClean="0"/>
              <a:t/>
            </a:r>
            <a:br>
              <a:rPr lang="en-IN" dirty="0" smtClean="0"/>
            </a:br>
            <a:r>
              <a:rPr lang="en-IN" dirty="0" smtClean="0"/>
              <a:t>2). What does the speaker say about traffic?</a:t>
            </a:r>
          </a:p>
          <a:p>
            <a:r>
              <a:rPr lang="en-IN" dirty="0" smtClean="0"/>
              <a:t> It is flowing smoothly.</a:t>
            </a:r>
          </a:p>
          <a:p>
            <a:r>
              <a:rPr lang="en-IN" dirty="0" smtClean="0"/>
              <a:t> It is very heavy.</a:t>
            </a:r>
          </a:p>
          <a:p>
            <a:r>
              <a:rPr lang="en-IN" dirty="0" smtClean="0"/>
              <a:t> It is lighter than usual.</a:t>
            </a:r>
          </a:p>
          <a:p>
            <a:r>
              <a:rPr lang="en-IN" dirty="0" smtClean="0"/>
              <a:t> It is a commute.</a:t>
            </a:r>
          </a:p>
          <a:p>
            <a:r>
              <a:rPr lang="en-IN" dirty="0" smtClean="0"/>
              <a:t/>
            </a:r>
            <a:br>
              <a:rPr lang="en-IN" dirty="0" smtClean="0"/>
            </a:br>
            <a:r>
              <a:rPr lang="en-IN" dirty="0" smtClean="0"/>
              <a:t>3). Who is sponsoring this report?</a:t>
            </a:r>
          </a:p>
          <a:p>
            <a:r>
              <a:rPr lang="en-IN" dirty="0" smtClean="0"/>
              <a:t> Patricia Prentice</a:t>
            </a:r>
          </a:p>
          <a:p>
            <a:r>
              <a:rPr lang="en-IN" dirty="0" smtClean="0"/>
              <a:t> WRAP-FM</a:t>
            </a:r>
          </a:p>
          <a:p>
            <a:r>
              <a:rPr lang="en-IN" dirty="0" smtClean="0"/>
              <a:t> The convention </a:t>
            </a:r>
            <a:r>
              <a:rPr lang="en-IN" dirty="0" err="1" smtClean="0"/>
              <a:t>center</a:t>
            </a:r>
            <a:endParaRPr lang="en-IN" dirty="0" smtClean="0"/>
          </a:p>
          <a:p>
            <a:r>
              <a:rPr lang="en-IN" dirty="0" smtClean="0"/>
              <a:t> Koala Cola</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052736"/>
            <a:ext cx="5493812" cy="5078313"/>
          </a:xfrm>
          <a:prstGeom prst="rect">
            <a:avLst/>
          </a:prstGeom>
          <a:noFill/>
        </p:spPr>
        <p:txBody>
          <a:bodyPr wrap="none" rtlCol="0">
            <a:spAutoFit/>
          </a:bodyPr>
          <a:lstStyle/>
          <a:p>
            <a:r>
              <a:rPr lang="en-IN" dirty="0" smtClean="0"/>
              <a:t>1). Where is this report most likely being broadcast?</a:t>
            </a:r>
          </a:p>
          <a:p>
            <a:r>
              <a:rPr lang="en-IN" dirty="0" smtClean="0"/>
              <a:t> On television</a:t>
            </a:r>
          </a:p>
          <a:p>
            <a:r>
              <a:rPr lang="en-IN" dirty="0" smtClean="0"/>
              <a:t> On the Internet</a:t>
            </a:r>
          </a:p>
          <a:p>
            <a:r>
              <a:rPr lang="en-IN" dirty="0" smtClean="0"/>
              <a:t> </a:t>
            </a:r>
            <a:r>
              <a:rPr lang="en-IN" b="1" dirty="0" smtClean="0"/>
              <a:t>On radio</a:t>
            </a:r>
          </a:p>
          <a:p>
            <a:r>
              <a:rPr lang="en-IN" dirty="0" smtClean="0"/>
              <a:t> On an MP 3.</a:t>
            </a:r>
          </a:p>
          <a:p>
            <a:r>
              <a:rPr lang="en-IN" dirty="0" smtClean="0"/>
              <a:t/>
            </a:r>
            <a:br>
              <a:rPr lang="en-IN" dirty="0" smtClean="0"/>
            </a:br>
            <a:r>
              <a:rPr lang="en-IN" dirty="0" smtClean="0"/>
              <a:t>2). What does the speaker say about traffic?</a:t>
            </a:r>
          </a:p>
          <a:p>
            <a:r>
              <a:rPr lang="en-IN" dirty="0" smtClean="0"/>
              <a:t> It is flowing smoothly.</a:t>
            </a:r>
          </a:p>
          <a:p>
            <a:r>
              <a:rPr lang="en-IN" dirty="0" smtClean="0"/>
              <a:t> </a:t>
            </a:r>
            <a:r>
              <a:rPr lang="en-IN" b="1" dirty="0" smtClean="0"/>
              <a:t>It is very heavy.</a:t>
            </a:r>
          </a:p>
          <a:p>
            <a:r>
              <a:rPr lang="en-IN" dirty="0" smtClean="0"/>
              <a:t> It is lighter than usual.</a:t>
            </a:r>
          </a:p>
          <a:p>
            <a:r>
              <a:rPr lang="en-IN" dirty="0" smtClean="0"/>
              <a:t> It is a commute.</a:t>
            </a:r>
          </a:p>
          <a:p>
            <a:r>
              <a:rPr lang="en-IN" dirty="0" smtClean="0"/>
              <a:t/>
            </a:r>
            <a:br>
              <a:rPr lang="en-IN" dirty="0" smtClean="0"/>
            </a:br>
            <a:r>
              <a:rPr lang="en-IN" dirty="0" smtClean="0"/>
              <a:t>3). Who is sponsoring this report?</a:t>
            </a:r>
          </a:p>
          <a:p>
            <a:r>
              <a:rPr lang="en-IN" dirty="0" smtClean="0"/>
              <a:t> Patricia Prentice</a:t>
            </a:r>
          </a:p>
          <a:p>
            <a:r>
              <a:rPr lang="en-IN" dirty="0" smtClean="0"/>
              <a:t> WRAP-FM</a:t>
            </a:r>
          </a:p>
          <a:p>
            <a:r>
              <a:rPr lang="en-IN" dirty="0" smtClean="0"/>
              <a:t> The convention </a:t>
            </a:r>
            <a:r>
              <a:rPr lang="en-IN" dirty="0" err="1" smtClean="0"/>
              <a:t>center</a:t>
            </a:r>
            <a:endParaRPr lang="en-IN" dirty="0" smtClean="0"/>
          </a:p>
          <a:p>
            <a:r>
              <a:rPr lang="en-IN" b="1" dirty="0" smtClean="0"/>
              <a:t> Koala Cola</a:t>
            </a: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259632" y="980728"/>
            <a:ext cx="5184576" cy="5078313"/>
          </a:xfrm>
          <a:prstGeom prst="rect">
            <a:avLst/>
          </a:prstGeom>
          <a:noFill/>
        </p:spPr>
        <p:txBody>
          <a:bodyPr wrap="square" rtlCol="0">
            <a:spAutoFit/>
          </a:bodyPr>
          <a:lstStyle/>
          <a:p>
            <a:r>
              <a:rPr lang="en-IN" dirty="0" smtClean="0"/>
              <a:t>1). Where is the speaker now?</a:t>
            </a:r>
          </a:p>
          <a:p>
            <a:r>
              <a:rPr lang="en-IN" dirty="0" smtClean="0"/>
              <a:t> At an awards ceremony</a:t>
            </a:r>
          </a:p>
          <a:p>
            <a:r>
              <a:rPr lang="en-IN" dirty="0" smtClean="0"/>
              <a:t> At a job interview</a:t>
            </a:r>
          </a:p>
          <a:p>
            <a:r>
              <a:rPr lang="en-IN" dirty="0" smtClean="0"/>
              <a:t> At a business meeting</a:t>
            </a:r>
          </a:p>
          <a:p>
            <a:r>
              <a:rPr lang="en-IN" dirty="0" smtClean="0"/>
              <a:t> At a banquet</a:t>
            </a:r>
          </a:p>
          <a:p>
            <a:endParaRPr lang="en-IN" dirty="0" smtClean="0"/>
          </a:p>
          <a:p>
            <a:r>
              <a:rPr lang="en-IN" dirty="0" smtClean="0"/>
              <a:t>2). What is the speaker's main purpose?</a:t>
            </a:r>
          </a:p>
          <a:p>
            <a:r>
              <a:rPr lang="en-IN" dirty="0" smtClean="0"/>
              <a:t> To promote himself</a:t>
            </a:r>
          </a:p>
          <a:p>
            <a:r>
              <a:rPr lang="en-IN" dirty="0" smtClean="0"/>
              <a:t> To deceive his listeners</a:t>
            </a:r>
          </a:p>
          <a:p>
            <a:r>
              <a:rPr lang="en-IN" dirty="0" smtClean="0"/>
              <a:t> To boast of his achievements</a:t>
            </a:r>
          </a:p>
          <a:p>
            <a:r>
              <a:rPr lang="en-IN" dirty="0" smtClean="0"/>
              <a:t> To defend his position</a:t>
            </a:r>
          </a:p>
          <a:p>
            <a:r>
              <a:rPr lang="en-IN" dirty="0" smtClean="0"/>
              <a:t/>
            </a:r>
            <a:br>
              <a:rPr lang="en-IN" dirty="0" smtClean="0"/>
            </a:br>
            <a:r>
              <a:rPr lang="en-IN" dirty="0" smtClean="0"/>
              <a:t>3). What is suggested about the speaker?</a:t>
            </a:r>
          </a:p>
          <a:p>
            <a:r>
              <a:rPr lang="en-IN" dirty="0" smtClean="0"/>
              <a:t> He is not a very hard worker</a:t>
            </a:r>
          </a:p>
          <a:p>
            <a:r>
              <a:rPr lang="en-IN" dirty="0" smtClean="0"/>
              <a:t> He does not care about making money</a:t>
            </a:r>
          </a:p>
          <a:p>
            <a:r>
              <a:rPr lang="en-IN" dirty="0" smtClean="0"/>
              <a:t> He wants to leave his current company</a:t>
            </a:r>
          </a:p>
          <a:p>
            <a:r>
              <a:rPr lang="en-IN" dirty="0" smtClean="0"/>
              <a:t> He has won several awards</a:t>
            </a:r>
          </a:p>
          <a:p>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4383058" cy="5632311"/>
          </a:xfrm>
          <a:prstGeom prst="rect">
            <a:avLst/>
          </a:prstGeom>
          <a:noFill/>
        </p:spPr>
        <p:txBody>
          <a:bodyPr wrap="square" rtlCol="0">
            <a:spAutoFit/>
          </a:bodyPr>
          <a:lstStyle/>
          <a:p>
            <a:r>
              <a:rPr lang="en-IN" dirty="0" smtClean="0"/>
              <a:t>1). Where is the speaker now?</a:t>
            </a:r>
          </a:p>
          <a:p>
            <a:r>
              <a:rPr lang="en-IN" dirty="0" smtClean="0"/>
              <a:t> At an awards ceremony</a:t>
            </a:r>
          </a:p>
          <a:p>
            <a:r>
              <a:rPr lang="en-IN" dirty="0" smtClean="0"/>
              <a:t> </a:t>
            </a:r>
            <a:r>
              <a:rPr lang="en-IN" b="1" dirty="0" smtClean="0"/>
              <a:t>At a job interview</a:t>
            </a:r>
          </a:p>
          <a:p>
            <a:r>
              <a:rPr lang="en-IN" dirty="0" smtClean="0"/>
              <a:t> At a business meeting</a:t>
            </a:r>
          </a:p>
          <a:p>
            <a:r>
              <a:rPr lang="en-IN" dirty="0" smtClean="0"/>
              <a:t> At a banquet</a:t>
            </a:r>
          </a:p>
          <a:p>
            <a:r>
              <a:rPr lang="en-IN" dirty="0" smtClean="0"/>
              <a:t/>
            </a:r>
            <a:br>
              <a:rPr lang="en-IN" dirty="0" smtClean="0"/>
            </a:br>
            <a:r>
              <a:rPr lang="en-IN" dirty="0" smtClean="0"/>
              <a:t>2). What is the speaker's main purpose?</a:t>
            </a:r>
          </a:p>
          <a:p>
            <a:r>
              <a:rPr lang="en-IN" dirty="0" smtClean="0"/>
              <a:t> </a:t>
            </a:r>
            <a:r>
              <a:rPr lang="en-IN" b="1" dirty="0" smtClean="0"/>
              <a:t>To promote himself</a:t>
            </a:r>
          </a:p>
          <a:p>
            <a:r>
              <a:rPr lang="en-IN" dirty="0" smtClean="0"/>
              <a:t> To deceive his listeners</a:t>
            </a:r>
          </a:p>
          <a:p>
            <a:r>
              <a:rPr lang="en-IN" dirty="0" smtClean="0"/>
              <a:t> To boast of his achievements</a:t>
            </a:r>
          </a:p>
          <a:p>
            <a:r>
              <a:rPr lang="en-IN" dirty="0" smtClean="0"/>
              <a:t> To defend his position</a:t>
            </a:r>
          </a:p>
          <a:p>
            <a:r>
              <a:rPr lang="en-IN" dirty="0" smtClean="0"/>
              <a:t/>
            </a:r>
            <a:br>
              <a:rPr lang="en-IN" dirty="0" smtClean="0"/>
            </a:br>
            <a:r>
              <a:rPr lang="en-IN" dirty="0" smtClean="0"/>
              <a:t>3). What is suggested about the speaker?</a:t>
            </a:r>
          </a:p>
          <a:p>
            <a:r>
              <a:rPr lang="en-IN" dirty="0" smtClean="0"/>
              <a:t> He is not a very hard worker</a:t>
            </a:r>
          </a:p>
          <a:p>
            <a:r>
              <a:rPr lang="en-IN" dirty="0" smtClean="0"/>
              <a:t> He does not care about making money</a:t>
            </a:r>
          </a:p>
          <a:p>
            <a:r>
              <a:rPr lang="en-IN" dirty="0" smtClean="0"/>
              <a:t> </a:t>
            </a:r>
            <a:r>
              <a:rPr lang="en-IN" b="1" dirty="0" smtClean="0"/>
              <a:t>He wants to leave his current company</a:t>
            </a:r>
          </a:p>
          <a:p>
            <a:r>
              <a:rPr lang="en-IN" dirty="0" smtClean="0"/>
              <a:t> He has won several awards</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805</TotalTime>
  <Words>291</Words>
  <Application>Microsoft Office PowerPoint</Application>
  <PresentationFormat>On-screen Show (4:3)</PresentationFormat>
  <Paragraphs>358</Paragraphs>
  <Slides>21</Slides>
  <Notes>13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82</cp:revision>
  <dcterms:created xsi:type="dcterms:W3CDTF">2011-12-01T13:28:45Z</dcterms:created>
  <dcterms:modified xsi:type="dcterms:W3CDTF">2016-01-20T07:06:28Z</dcterms:modified>
</cp:coreProperties>
</file>