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3"/>
  </p:notesMasterIdLst>
  <p:sldIdLst>
    <p:sldId id="276" r:id="rId2"/>
    <p:sldId id="261" r:id="rId3"/>
    <p:sldId id="256" r:id="rId4"/>
    <p:sldId id="257" r:id="rId5"/>
    <p:sldId id="262" r:id="rId6"/>
    <p:sldId id="258" r:id="rId7"/>
    <p:sldId id="263" r:id="rId8"/>
    <p:sldId id="259" r:id="rId9"/>
    <p:sldId id="260"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5" autoAdjust="0"/>
    <p:restoredTop sz="94660"/>
  </p:normalViewPr>
  <p:slideViewPr>
    <p:cSldViewPr>
      <p:cViewPr>
        <p:scale>
          <a:sx n="75" d="100"/>
          <a:sy n="75" d="100"/>
        </p:scale>
        <p:origin x="-12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E7F440-0B46-454E-8395-0E85DC8F5261}" type="datetimeFigureOut">
              <a:rPr lang="en-US" smtClean="0"/>
              <a:pPr/>
              <a:t>1/20/2016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4C1CDD-C211-4E1B-9985-AEA13845824C}" type="slidenum">
              <a:rPr lang="en-IN" smtClean="0"/>
              <a:pPr/>
              <a:t>‹#›</a:t>
            </a:fld>
            <a:endParaRPr lang="en-IN"/>
          </a:p>
        </p:txBody>
      </p:sp>
    </p:spTree>
    <p:extLst>
      <p:ext uri="{BB962C8B-B14F-4D97-AF65-F5344CB8AC3E}">
        <p14:creationId xmlns:p14="http://schemas.microsoft.com/office/powerpoint/2010/main" val="4142904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Looking at our county-wide </a:t>
            </a:r>
            <a:r>
              <a:rPr lang="en-IN" sz="1200" b="0" i="0" u="sng" kern="1200" dirty="0" smtClean="0">
                <a:solidFill>
                  <a:schemeClr val="tx1"/>
                </a:solidFill>
                <a:latin typeface="+mn-lt"/>
                <a:ea typeface="+mn-ea"/>
                <a:cs typeface="+mn-cs"/>
              </a:rPr>
              <a:t>traffic map</a:t>
            </a:r>
            <a:r>
              <a:rPr lang="en-IN" sz="1200" b="0" i="0" kern="1200" dirty="0" smtClean="0">
                <a:solidFill>
                  <a:schemeClr val="tx1"/>
                </a:solidFill>
                <a:latin typeface="+mn-lt"/>
                <a:ea typeface="+mn-ea"/>
                <a:cs typeface="+mn-cs"/>
              </a:rPr>
              <a:t>, we see that traffic is crawling along the valley freeway right now, as well as the southbound lanes of Interstate 6. Elsewhere it looks pretty good, with volumes on northbound Interstate 6 beginning to build up here, near </a:t>
            </a:r>
            <a:r>
              <a:rPr lang="en-IN" sz="1200" b="0" i="0" kern="1200" dirty="0" err="1" smtClean="0">
                <a:solidFill>
                  <a:schemeClr val="tx1"/>
                </a:solidFill>
                <a:latin typeface="+mn-lt"/>
                <a:ea typeface="+mn-ea"/>
                <a:cs typeface="+mn-cs"/>
              </a:rPr>
              <a:t>Headport</a:t>
            </a:r>
            <a:r>
              <a:rPr lang="en-IN" sz="1200" b="0" i="0" kern="1200" dirty="0" smtClean="0">
                <a:solidFill>
                  <a:schemeClr val="tx1"/>
                </a:solidFill>
                <a:latin typeface="+mn-lt"/>
                <a:ea typeface="+mn-ea"/>
                <a:cs typeface="+mn-cs"/>
              </a:rPr>
              <a:t>, and again here south of the </a:t>
            </a:r>
            <a:r>
              <a:rPr lang="en-IN" sz="1200" b="0" i="0" u="sng" kern="1200" dirty="0" smtClean="0">
                <a:solidFill>
                  <a:schemeClr val="tx1"/>
                </a:solidFill>
                <a:latin typeface="+mn-lt"/>
                <a:ea typeface="+mn-ea"/>
                <a:cs typeface="+mn-cs"/>
              </a:rPr>
              <a:t>city near</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Duwamps</a:t>
            </a:r>
            <a:r>
              <a:rPr lang="en-IN" sz="1200" b="0" i="0" kern="1200" dirty="0" smtClean="0">
                <a:solidFill>
                  <a:schemeClr val="tx1"/>
                </a:solidFill>
                <a:latin typeface="+mn-lt"/>
                <a:ea typeface="+mn-ea"/>
                <a:cs typeface="+mn-cs"/>
              </a:rPr>
              <a:t>. A check of the KAPE real-time camera shows a smooth commute at this hour through downtown Floss. Now, switching to the eastside camera, we can see a stalled vehicle backing up traffic on State Route 7. But I see </a:t>
            </a:r>
            <a:r>
              <a:rPr lang="en-IN" sz="1200" b="0" i="0" u="sng" kern="1200" dirty="0" smtClean="0">
                <a:solidFill>
                  <a:schemeClr val="tx1"/>
                </a:solidFill>
                <a:latin typeface="+mn-lt"/>
                <a:ea typeface="+mn-ea"/>
                <a:cs typeface="+mn-cs"/>
              </a:rPr>
              <a:t>flashing lights</a:t>
            </a:r>
            <a:r>
              <a:rPr lang="en-IN" sz="1200" b="0" i="0" kern="1200" dirty="0" smtClean="0">
                <a:solidFill>
                  <a:schemeClr val="tx1"/>
                </a:solidFill>
                <a:latin typeface="+mn-lt"/>
                <a:ea typeface="+mn-ea"/>
                <a:cs typeface="+mn-cs"/>
              </a:rPr>
              <a:t>, so help is on the scene. That's traffic at this hour, still pretty light but starting to build. I'm Ross </a:t>
            </a:r>
            <a:r>
              <a:rPr lang="en-IN" sz="1200" b="0" i="0" kern="1200" dirty="0" err="1" smtClean="0">
                <a:solidFill>
                  <a:schemeClr val="tx1"/>
                </a:solidFill>
                <a:latin typeface="+mn-lt"/>
                <a:ea typeface="+mn-ea"/>
                <a:cs typeface="+mn-cs"/>
              </a:rPr>
              <a:t>Dinsmore</a:t>
            </a:r>
            <a:r>
              <a:rPr lang="en-IN" sz="1200" b="0" i="0" kern="1200" dirty="0" smtClean="0">
                <a:solidFill>
                  <a:schemeClr val="tx1"/>
                </a:solidFill>
                <a:latin typeface="+mn-lt"/>
                <a:ea typeface="+mn-ea"/>
                <a:cs typeface="+mn-cs"/>
              </a:rPr>
              <a:t> for KAPE news.</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11</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Let's begin by getting to know each other. My name's Lucy </a:t>
            </a:r>
            <a:r>
              <a:rPr lang="en-IN" sz="1200" b="0" i="0" u="sng" kern="1200" dirty="0" smtClean="0">
                <a:solidFill>
                  <a:schemeClr val="tx1"/>
                </a:solidFill>
                <a:latin typeface="+mn-lt"/>
                <a:ea typeface="+mn-ea"/>
                <a:cs typeface="+mn-cs"/>
              </a:rPr>
              <a:t>Miranda</a:t>
            </a:r>
            <a:r>
              <a:rPr lang="en-IN" sz="1200" b="0" i="0" kern="1200" dirty="0" smtClean="0">
                <a:solidFill>
                  <a:schemeClr val="tx1"/>
                </a:solidFill>
                <a:latin typeface="+mn-lt"/>
                <a:ea typeface="+mn-ea"/>
                <a:cs typeface="+mn-cs"/>
              </a:rPr>
              <a:t>, and this is my fifth year </a:t>
            </a:r>
            <a:r>
              <a:rPr lang="en-IN" sz="1200" b="0" i="0" u="sng" kern="1200" dirty="0" smtClean="0">
                <a:solidFill>
                  <a:schemeClr val="tx1"/>
                </a:solidFill>
                <a:latin typeface="+mn-lt"/>
                <a:ea typeface="+mn-ea"/>
                <a:cs typeface="+mn-cs"/>
              </a:rPr>
              <a:t>teaching literature</a:t>
            </a:r>
            <a:r>
              <a:rPr lang="en-IN" sz="1200" b="0" i="0" kern="1200" dirty="0" smtClean="0">
                <a:solidFill>
                  <a:schemeClr val="tx1"/>
                </a:solidFill>
                <a:latin typeface="+mn-lt"/>
                <a:ea typeface="+mn-ea"/>
                <a:cs typeface="+mn-cs"/>
              </a:rPr>
              <a:t> at State College. I grew up in the Los Angeles area, and got my BA degree at Cal Poly-Pomona. I then earned a master's in literature from UCLA. I worked as a journalist for a few years, and tried my hand at writing poetry and a couple of novels. My second novel, "LA Life," was published by a small firm, but I had decided by that time that I wanted to teach writing. I taught in high schools in Southern California for six years, then at a junior college. Finally, I was hired at San Diego State University, and was there for four years before coming here. I was married four years ago, and I have a three-year-old daughter, Theresa, and a six-month-old son, Antonio. OK, now I'd like to know a little about each of you.</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12</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13</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Good evening, and welcome to Claude's </a:t>
            </a:r>
            <a:r>
              <a:rPr lang="en-IN" sz="1200" b="0" i="0" u="sng" kern="1200" dirty="0" smtClean="0">
                <a:solidFill>
                  <a:schemeClr val="tx1"/>
                </a:solidFill>
                <a:latin typeface="+mn-lt"/>
                <a:ea typeface="+mn-ea"/>
                <a:cs typeface="+mn-cs"/>
              </a:rPr>
              <a:t>Chowder House</a:t>
            </a:r>
            <a:r>
              <a:rPr lang="en-IN" sz="1200" b="0" i="0" kern="1200" dirty="0" smtClean="0">
                <a:solidFill>
                  <a:schemeClr val="tx1"/>
                </a:solidFill>
                <a:latin typeface="+mn-lt"/>
                <a:ea typeface="+mn-ea"/>
                <a:cs typeface="+mn-cs"/>
              </a:rPr>
              <a:t>. Here's some bread and water to get you started. My name's Chad, and I'll be your waiter tonight. Our specials tonight are lobster Newburg with clam chowder, and swordfish with red potatoes. The drink list is at the back of the menu, appetizers are at the front, and entrees are listed on page three. I'll be back in a few moments to take your order. In the meantime, feel free to help yourself to our all-you-can-eat salad bar. Do you have any questions I can answer for you right now? No. OK, if you have any after you've looked over the menu, feel free to ask. Now then, can I bring you something to drink while you decide?</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14</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15</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his is Kendra </a:t>
            </a:r>
            <a:r>
              <a:rPr lang="en-IN" sz="1200" b="0" i="0" u="sng" kern="1200" dirty="0" smtClean="0">
                <a:solidFill>
                  <a:schemeClr val="tx1"/>
                </a:solidFill>
                <a:latin typeface="+mn-lt"/>
                <a:ea typeface="+mn-ea"/>
                <a:cs typeface="+mn-cs"/>
              </a:rPr>
              <a:t>Walker</a:t>
            </a:r>
            <a:r>
              <a:rPr lang="en-IN" sz="1200" b="0" i="0" kern="1200" dirty="0" smtClean="0">
                <a:solidFill>
                  <a:schemeClr val="tx1"/>
                </a:solidFill>
                <a:latin typeface="+mn-lt"/>
                <a:ea typeface="+mn-ea"/>
                <a:cs typeface="+mn-cs"/>
              </a:rPr>
              <a:t> with this hour's WOK AM headlines, sponsored by </a:t>
            </a:r>
            <a:r>
              <a:rPr lang="en-IN" sz="1200" b="0" i="0" kern="1200" dirty="0" err="1" smtClean="0">
                <a:solidFill>
                  <a:schemeClr val="tx1"/>
                </a:solidFill>
                <a:latin typeface="+mn-lt"/>
                <a:ea typeface="+mn-ea"/>
                <a:cs typeface="+mn-cs"/>
              </a:rPr>
              <a:t>Fiber</a:t>
            </a:r>
            <a:r>
              <a:rPr lang="en-IN" sz="1200" b="0" i="0" kern="1200" dirty="0" smtClean="0">
                <a:solidFill>
                  <a:schemeClr val="tx1"/>
                </a:solidFill>
                <a:latin typeface="+mn-lt"/>
                <a:ea typeface="+mn-ea"/>
                <a:cs typeface="+mn-cs"/>
              </a:rPr>
              <a:t> Bread. Our </a:t>
            </a:r>
            <a:r>
              <a:rPr lang="en-IN" sz="1200" b="0" i="0" u="sng" kern="1200" dirty="0" smtClean="0">
                <a:solidFill>
                  <a:schemeClr val="tx1"/>
                </a:solidFill>
                <a:latin typeface="+mn-lt"/>
                <a:ea typeface="+mn-ea"/>
                <a:cs typeface="+mn-cs"/>
              </a:rPr>
              <a:t>top story</a:t>
            </a:r>
            <a:r>
              <a:rPr lang="en-IN" sz="1200" b="0" i="0" kern="1200" dirty="0" smtClean="0">
                <a:solidFill>
                  <a:schemeClr val="tx1"/>
                </a:solidFill>
                <a:latin typeface="+mn-lt"/>
                <a:ea typeface="+mn-ea"/>
                <a:cs typeface="+mn-cs"/>
              </a:rPr>
              <a:t> is the visit of President Lincoln today. The president's plane, Air Force One, is scheduled to arrive at 3 p.m. at Boring Field. President Lincoln will speak at a 6 p.m. rally at the civic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before attending a private fund-raising dinner. Also, we're keeping an eye on the approaching winter storm which is headed toward our way. Forecasters predict it will hit the city late Saturday night, bringing snow and wind gusts up to 70 mph. In sports, the Thunderbirds need a victory at </a:t>
            </a:r>
            <a:r>
              <a:rPr lang="en-IN" sz="1200" b="0" i="0" u="sng" kern="1200" dirty="0" smtClean="0">
                <a:solidFill>
                  <a:schemeClr val="tx1"/>
                </a:solidFill>
                <a:latin typeface="+mn-lt"/>
                <a:ea typeface="+mn-ea"/>
                <a:cs typeface="+mn-cs"/>
              </a:rPr>
              <a:t>New </a:t>
            </a:r>
            <a:r>
              <a:rPr lang="en-IN" sz="1200" b="0" i="0" u="sng" kern="1200" dirty="0" err="1" smtClean="0">
                <a:solidFill>
                  <a:schemeClr val="tx1"/>
                </a:solidFill>
                <a:latin typeface="+mn-lt"/>
                <a:ea typeface="+mn-ea"/>
                <a:cs typeface="+mn-cs"/>
              </a:rPr>
              <a:t>England</a:t>
            </a:r>
            <a:r>
              <a:rPr lang="en-IN" sz="1200" b="0" i="0" kern="1200" dirty="0" err="1" smtClean="0">
                <a:solidFill>
                  <a:schemeClr val="tx1"/>
                </a:solidFill>
                <a:latin typeface="+mn-lt"/>
                <a:ea typeface="+mn-ea"/>
                <a:cs typeface="+mn-cs"/>
              </a:rPr>
              <a:t>on</a:t>
            </a:r>
            <a:r>
              <a:rPr lang="en-IN" sz="1200" b="0" i="0" kern="1200" dirty="0" smtClean="0">
                <a:solidFill>
                  <a:schemeClr val="tx1"/>
                </a:solidFill>
                <a:latin typeface="+mn-lt"/>
                <a:ea typeface="+mn-ea"/>
                <a:cs typeface="+mn-cs"/>
              </a:rPr>
              <a:t> Sunday to reach the play-offs. Kick-off is at 1 p.m. right here on WOK 770 AM </a:t>
            </a:r>
            <a:r>
              <a:rPr lang="en-IN" sz="1200" b="0" i="0" u="sng" kern="1200" dirty="0" smtClean="0">
                <a:solidFill>
                  <a:schemeClr val="tx1"/>
                </a:solidFill>
                <a:latin typeface="+mn-lt"/>
                <a:ea typeface="+mn-ea"/>
                <a:cs typeface="+mn-cs"/>
              </a:rPr>
              <a:t>sports radio</a:t>
            </a:r>
            <a:r>
              <a:rPr lang="en-IN" sz="1200" b="0" i="0" kern="1200" dirty="0" smtClean="0">
                <a:solidFill>
                  <a:schemeClr val="tx1"/>
                </a:solidFill>
                <a:latin typeface="+mn-lt"/>
                <a:ea typeface="+mn-ea"/>
                <a:cs typeface="+mn-cs"/>
              </a:rPr>
              <a:t>. I'm Kendra Walker, reminding you to add </a:t>
            </a:r>
            <a:r>
              <a:rPr lang="en-IN" sz="1200" b="0" i="0" kern="1200" dirty="0" err="1" smtClean="0">
                <a:solidFill>
                  <a:schemeClr val="tx1"/>
                </a:solidFill>
                <a:latin typeface="+mn-lt"/>
                <a:ea typeface="+mn-ea"/>
                <a:cs typeface="+mn-cs"/>
              </a:rPr>
              <a:t>fiber</a:t>
            </a:r>
            <a:r>
              <a:rPr lang="en-IN" sz="1200" b="0" i="0" kern="1200" dirty="0" smtClean="0">
                <a:solidFill>
                  <a:schemeClr val="tx1"/>
                </a:solidFill>
                <a:latin typeface="+mn-lt"/>
                <a:ea typeface="+mn-ea"/>
                <a:cs typeface="+mn-cs"/>
              </a:rPr>
              <a:t> to your diet with </a:t>
            </a:r>
            <a:r>
              <a:rPr lang="en-IN" sz="1200" b="0" i="0" kern="1200" dirty="0" err="1" smtClean="0">
                <a:solidFill>
                  <a:schemeClr val="tx1"/>
                </a:solidFill>
                <a:latin typeface="+mn-lt"/>
                <a:ea typeface="+mn-ea"/>
                <a:cs typeface="+mn-cs"/>
              </a:rPr>
              <a:t>Fiber</a:t>
            </a:r>
            <a:r>
              <a:rPr lang="en-IN" sz="1200" b="0" i="0" kern="1200" dirty="0" smtClean="0">
                <a:solidFill>
                  <a:schemeClr val="tx1"/>
                </a:solidFill>
                <a:latin typeface="+mn-lt"/>
                <a:ea typeface="+mn-ea"/>
                <a:cs typeface="+mn-cs"/>
              </a:rPr>
              <a:t> Bread, available at all area Green Grocer stores.</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16</a:t>
            </a:fld>
            <a:endParaRPr lang="en-I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May I have your </a:t>
            </a:r>
            <a:r>
              <a:rPr lang="en-IN" sz="1200" b="0" i="0" u="sng" kern="1200" dirty="0" smtClean="0">
                <a:solidFill>
                  <a:schemeClr val="tx1"/>
                </a:solidFill>
                <a:latin typeface="+mn-lt"/>
                <a:ea typeface="+mn-ea"/>
                <a:cs typeface="+mn-cs"/>
              </a:rPr>
              <a:t>attention please</a:t>
            </a:r>
            <a:r>
              <a:rPr lang="en-IN" sz="1200" b="0" i="0" kern="1200" dirty="0" smtClean="0">
                <a:solidFill>
                  <a:schemeClr val="tx1"/>
                </a:solidFill>
                <a:latin typeface="+mn-lt"/>
                <a:ea typeface="+mn-ea"/>
                <a:cs typeface="+mn-cs"/>
              </a:rPr>
              <a:t>. There is a car in the east </a:t>
            </a:r>
            <a:r>
              <a:rPr lang="en-IN" sz="1200" b="0" i="0" u="sng" kern="1200" dirty="0" smtClean="0">
                <a:solidFill>
                  <a:schemeClr val="tx1"/>
                </a:solidFill>
                <a:latin typeface="+mn-lt"/>
                <a:ea typeface="+mn-ea"/>
                <a:cs typeface="+mn-cs"/>
              </a:rPr>
              <a:t>parking </a:t>
            </a:r>
            <a:r>
              <a:rPr lang="en-IN" sz="1200" b="0" i="0" u="sng" kern="1200" dirty="0" err="1" smtClean="0">
                <a:solidFill>
                  <a:schemeClr val="tx1"/>
                </a:solidFill>
                <a:latin typeface="+mn-lt"/>
                <a:ea typeface="+mn-ea"/>
                <a:cs typeface="+mn-cs"/>
              </a:rPr>
              <a:t>lot</a:t>
            </a:r>
            <a:r>
              <a:rPr lang="en-IN" sz="1200" b="0" i="0" kern="1200" dirty="0" err="1" smtClean="0">
                <a:solidFill>
                  <a:schemeClr val="tx1"/>
                </a:solidFill>
                <a:latin typeface="+mn-lt"/>
                <a:ea typeface="+mn-ea"/>
                <a:cs typeface="+mn-cs"/>
              </a:rPr>
              <a:t>that's</a:t>
            </a:r>
            <a:r>
              <a:rPr lang="en-IN" sz="1200" b="0" i="0" kern="1200" dirty="0" smtClean="0">
                <a:solidFill>
                  <a:schemeClr val="tx1"/>
                </a:solidFill>
                <a:latin typeface="+mn-lt"/>
                <a:ea typeface="+mn-ea"/>
                <a:cs typeface="+mn-cs"/>
              </a:rPr>
              <a:t> blocking a stadium </a:t>
            </a:r>
            <a:r>
              <a:rPr lang="en-IN" sz="1200" b="0" i="0" u="sng" kern="1200" dirty="0" smtClean="0">
                <a:solidFill>
                  <a:schemeClr val="tx1"/>
                </a:solidFill>
                <a:latin typeface="+mn-lt"/>
                <a:ea typeface="+mn-ea"/>
                <a:cs typeface="+mn-cs"/>
              </a:rPr>
              <a:t>emergency exit</a:t>
            </a:r>
            <a:r>
              <a:rPr lang="en-IN" sz="1200" b="0" i="0" kern="1200" dirty="0" smtClean="0">
                <a:solidFill>
                  <a:schemeClr val="tx1"/>
                </a:solidFill>
                <a:latin typeface="+mn-lt"/>
                <a:ea typeface="+mn-ea"/>
                <a:cs typeface="+mn-cs"/>
              </a:rPr>
              <a:t>. The car is a blue </a:t>
            </a:r>
            <a:r>
              <a:rPr lang="en-IN" sz="1200" b="0" i="0" kern="1200" dirty="0" err="1" smtClean="0">
                <a:solidFill>
                  <a:schemeClr val="tx1"/>
                </a:solidFill>
                <a:latin typeface="+mn-lt"/>
                <a:ea typeface="+mn-ea"/>
                <a:cs typeface="+mn-cs"/>
              </a:rPr>
              <a:t>Toyonka</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coupe,</a:t>
            </a:r>
            <a:r>
              <a:rPr lang="en-IN" sz="1200" b="0" i="0" u="sng" kern="1200" dirty="0" err="1" smtClean="0">
                <a:solidFill>
                  <a:schemeClr val="tx1"/>
                </a:solidFill>
                <a:latin typeface="+mn-lt"/>
                <a:ea typeface="+mn-ea"/>
                <a:cs typeface="+mn-cs"/>
              </a:rPr>
              <a:t>license</a:t>
            </a:r>
            <a:r>
              <a:rPr lang="en-IN" sz="1200" b="0" i="0" u="sng" kern="1200" dirty="0" smtClean="0">
                <a:solidFill>
                  <a:schemeClr val="tx1"/>
                </a:solidFill>
                <a:latin typeface="+mn-lt"/>
                <a:ea typeface="+mn-ea"/>
                <a:cs typeface="+mn-cs"/>
              </a:rPr>
              <a:t> plate number</a:t>
            </a:r>
            <a:r>
              <a:rPr lang="en-IN" sz="1200" b="0" i="0" kern="1200" dirty="0" smtClean="0">
                <a:solidFill>
                  <a:schemeClr val="tx1"/>
                </a:solidFill>
                <a:latin typeface="+mn-lt"/>
                <a:ea typeface="+mn-ea"/>
                <a:cs typeface="+mn-cs"/>
              </a:rPr>
              <a:t> YFG643. We need the owner to move the car immediately, or else it will be towed. Fans, we remind you to please respect the no-parking signs posted in emergency zones. These zones are marked with yellow stripes, and they are to be kept open at all times for emergency trucks and personnel. In an actual emergency situation, anyone parked in an emergency zone at the stadium is subject not only to a $200 fine, but can also be held liable for the condition of a person who needs emergency help, and could face up to 90 days in jail. We thank you for your cooperation in this matter, and hope you enjoy the rest of the game.</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18</a:t>
            </a:fld>
            <a:endParaRPr lang="en-I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Hey </a:t>
            </a:r>
            <a:r>
              <a:rPr lang="en-IN" sz="1200" b="0" i="0" u="sng" kern="1200" dirty="0" smtClean="0">
                <a:solidFill>
                  <a:schemeClr val="tx1"/>
                </a:solidFill>
                <a:latin typeface="+mn-lt"/>
                <a:ea typeface="+mn-ea"/>
                <a:cs typeface="+mn-cs"/>
              </a:rPr>
              <a:t>Maria</a:t>
            </a:r>
            <a:r>
              <a:rPr lang="en-IN" sz="1200" b="0" i="0" kern="1200" dirty="0" smtClean="0">
                <a:solidFill>
                  <a:schemeClr val="tx1"/>
                </a:solidFill>
                <a:latin typeface="+mn-lt"/>
                <a:ea typeface="+mn-ea"/>
                <a:cs typeface="+mn-cs"/>
              </a:rPr>
              <a:t>, where are </a:t>
            </a:r>
            <a:r>
              <a:rPr lang="en-IN" sz="1200" b="0" i="0" kern="1200" dirty="0" err="1" smtClean="0">
                <a:solidFill>
                  <a:schemeClr val="tx1"/>
                </a:solidFill>
                <a:latin typeface="+mn-lt"/>
                <a:ea typeface="+mn-ea"/>
                <a:cs typeface="+mn-cs"/>
              </a:rPr>
              <a:t>ya</a:t>
            </a:r>
            <a:r>
              <a:rPr lang="en-IN" sz="1200" b="0" i="0" kern="1200" dirty="0" smtClean="0">
                <a:solidFill>
                  <a:schemeClr val="tx1"/>
                </a:solidFill>
                <a:latin typeface="+mn-lt"/>
                <a:ea typeface="+mn-ea"/>
                <a:cs typeface="+mn-cs"/>
              </a:rPr>
              <a:t>? Hello. This is Fiona. I hope you're on your way, because you know, it's like, 2:30, and you said you'd meet us at 2 so we'd have time for lunch and to get to the movie on time. So we're wondering where you are. Hope everything's OK, and I'll try you on your cell phone too. If you get this, remember that I have a new </a:t>
            </a:r>
            <a:r>
              <a:rPr lang="en-IN" sz="1200" b="0" i="0" u="sng" kern="1200" dirty="0" smtClean="0">
                <a:solidFill>
                  <a:schemeClr val="tx1"/>
                </a:solidFill>
                <a:latin typeface="+mn-lt"/>
                <a:ea typeface="+mn-ea"/>
                <a:cs typeface="+mn-cs"/>
              </a:rPr>
              <a:t>cell phone number</a:t>
            </a:r>
            <a:r>
              <a:rPr lang="en-IN" sz="1200" b="0" i="0" kern="1200" dirty="0" smtClean="0">
                <a:solidFill>
                  <a:schemeClr val="tx1"/>
                </a:solidFill>
                <a:latin typeface="+mn-lt"/>
                <a:ea typeface="+mn-ea"/>
                <a:cs typeface="+mn-cs"/>
              </a:rPr>
              <a:t>. It's 554-8448. You could also try Ronni on her cell: 555-6509. Me, Ronni and Chris are here at the restaurant, and we're waiting on you before we order. But if we don't hear from you in about five minutes, we're going to go ahead and order something, because we don't want to miss the start of the movie. OK, Maria, hope to hear from you soon. Bye!</a:t>
            </a:r>
            <a:r>
              <a:rPr lang="en-IN" dirty="0" smtClean="0"/>
              <a:t/>
            </a:r>
            <a:br>
              <a:rPr lang="en-IN" dirty="0" smtClean="0"/>
            </a:br>
            <a:r>
              <a:rPr lang="en-IN" dirty="0" smtClean="0"/>
              <a:t/>
            </a:r>
            <a:br>
              <a:rPr lang="en-IN" dirty="0" smtClean="0"/>
            </a:br>
            <a:r>
              <a:rPr lang="en-IN" sz="1200" b="0" i="0" kern="1200" dirty="0" smtClean="0">
                <a:solidFill>
                  <a:schemeClr val="tx1"/>
                </a:solidFill>
                <a:latin typeface="+mn-lt"/>
                <a:ea typeface="+mn-ea"/>
                <a:cs typeface="+mn-cs"/>
              </a:rPr>
              <a:t>Hey </a:t>
            </a:r>
            <a:r>
              <a:rPr lang="en-IN" sz="1200" b="0" i="0" u="sng" kern="1200" dirty="0" smtClean="0">
                <a:solidFill>
                  <a:schemeClr val="tx1"/>
                </a:solidFill>
                <a:latin typeface="+mn-lt"/>
                <a:ea typeface="+mn-ea"/>
                <a:cs typeface="+mn-cs"/>
              </a:rPr>
              <a:t>Maria</a:t>
            </a:r>
            <a:r>
              <a:rPr lang="en-IN" sz="1200" b="0" i="0" kern="1200" dirty="0" smtClean="0">
                <a:solidFill>
                  <a:schemeClr val="tx1"/>
                </a:solidFill>
                <a:latin typeface="+mn-lt"/>
                <a:ea typeface="+mn-ea"/>
                <a:cs typeface="+mn-cs"/>
              </a:rPr>
              <a:t>, where are </a:t>
            </a:r>
            <a:r>
              <a:rPr lang="en-IN" sz="1200" b="0" i="0" kern="1200" dirty="0" err="1" smtClean="0">
                <a:solidFill>
                  <a:schemeClr val="tx1"/>
                </a:solidFill>
                <a:latin typeface="+mn-lt"/>
                <a:ea typeface="+mn-ea"/>
                <a:cs typeface="+mn-cs"/>
              </a:rPr>
              <a:t>ya</a:t>
            </a:r>
            <a:r>
              <a:rPr lang="en-IN" sz="1200" b="0" i="0" kern="1200" dirty="0" smtClean="0">
                <a:solidFill>
                  <a:schemeClr val="tx1"/>
                </a:solidFill>
                <a:latin typeface="+mn-lt"/>
                <a:ea typeface="+mn-ea"/>
                <a:cs typeface="+mn-cs"/>
              </a:rPr>
              <a:t>? Hello. This is Fiona. I hope you're on your way, because you know, it's like, 2:30, and you said you'd meet us at 2 so we'd have time for lunch and to get to the movie on time. So we're wondering where you are. Hope everything's OK, and I'll try you on your cell phone too. If you get this, remember that I have a new </a:t>
            </a:r>
            <a:r>
              <a:rPr lang="en-IN" sz="1200" b="0" i="0" u="sng" kern="1200" dirty="0" smtClean="0">
                <a:solidFill>
                  <a:schemeClr val="tx1"/>
                </a:solidFill>
                <a:latin typeface="+mn-lt"/>
                <a:ea typeface="+mn-ea"/>
                <a:cs typeface="+mn-cs"/>
              </a:rPr>
              <a:t>cell phone number</a:t>
            </a:r>
            <a:r>
              <a:rPr lang="en-IN" sz="1200" b="0" i="0" kern="1200" dirty="0" smtClean="0">
                <a:solidFill>
                  <a:schemeClr val="tx1"/>
                </a:solidFill>
                <a:latin typeface="+mn-lt"/>
                <a:ea typeface="+mn-ea"/>
                <a:cs typeface="+mn-cs"/>
              </a:rPr>
              <a:t>. It's 554-8448. You could also try Ronni on her cell: 555-6509. Me, Ronni and Chris are here at the restaurant, and we're waiting on you before we order. But if we don't hear from you in about five minutes, we're going to go ahead and order something, because we don't want to miss the start of the movie. OK, Maria, hope to hear from you soon. Bye!</a:t>
            </a:r>
            <a:r>
              <a:rPr lang="en-IN" dirty="0" smtClean="0"/>
              <a:t/>
            </a:r>
            <a:br>
              <a:rPr lang="en-IN" dirty="0" smtClean="0"/>
            </a:b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20</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3</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Good morning, </a:t>
            </a:r>
            <a:r>
              <a:rPr lang="en-IN" sz="1200" b="0" i="0" u="sng" kern="1200" dirty="0" smtClean="0">
                <a:solidFill>
                  <a:schemeClr val="tx1"/>
                </a:solidFill>
                <a:latin typeface="+mn-lt"/>
                <a:ea typeface="+mn-ea"/>
                <a:cs typeface="+mn-cs"/>
              </a:rPr>
              <a:t>shoppers</a:t>
            </a:r>
            <a:r>
              <a:rPr lang="en-IN" sz="1200" b="0" i="0" kern="1200" dirty="0" smtClean="0">
                <a:solidFill>
                  <a:schemeClr val="tx1"/>
                </a:solidFill>
                <a:latin typeface="+mn-lt"/>
                <a:ea typeface="+mn-ea"/>
                <a:cs typeface="+mn-cs"/>
              </a:rPr>
              <a:t>. Welcome to Mega-Mart. We have several super specials today only in the grocery department. All items with orange tags are an additional 20 percent off our already low </a:t>
            </a:r>
            <a:r>
              <a:rPr lang="en-IN" sz="1200" b="0" i="0" u="sng" kern="1200" dirty="0" smtClean="0">
                <a:solidFill>
                  <a:schemeClr val="tx1"/>
                </a:solidFill>
                <a:latin typeface="+mn-lt"/>
                <a:ea typeface="+mn-ea"/>
                <a:cs typeface="+mn-cs"/>
              </a:rPr>
              <a:t>regular price</a:t>
            </a:r>
            <a:r>
              <a:rPr lang="en-IN" sz="1200" b="0" i="0" kern="1200" dirty="0" smtClean="0">
                <a:solidFill>
                  <a:schemeClr val="tx1"/>
                </a:solidFill>
                <a:latin typeface="+mn-lt"/>
                <a:ea typeface="+mn-ea"/>
                <a:cs typeface="+mn-cs"/>
              </a:rPr>
              <a:t>. Be sure to look for the orange tags throughout our meat, dairy, cereals and snacks aisles. Also, don't forget that this is the last of our "bargain days" in </a:t>
            </a:r>
            <a:r>
              <a:rPr lang="en-IN" sz="1200" b="0" i="0" kern="1200" dirty="0" err="1" smtClean="0">
                <a:solidFill>
                  <a:schemeClr val="tx1"/>
                </a:solidFill>
                <a:latin typeface="+mn-lt"/>
                <a:ea typeface="+mn-ea"/>
                <a:cs typeface="+mn-cs"/>
              </a:rPr>
              <a:t>the</a:t>
            </a:r>
            <a:r>
              <a:rPr lang="en-IN" sz="1200" b="0" i="0" u="sng" kern="1200" dirty="0" err="1" smtClean="0">
                <a:solidFill>
                  <a:schemeClr val="tx1"/>
                </a:solidFill>
                <a:latin typeface="+mn-lt"/>
                <a:ea typeface="+mn-ea"/>
                <a:cs typeface="+mn-cs"/>
              </a:rPr>
              <a:t>household</a:t>
            </a:r>
            <a:r>
              <a:rPr lang="en-IN" sz="1200" b="0" i="0" u="sng" kern="1200" dirty="0" smtClean="0">
                <a:solidFill>
                  <a:schemeClr val="tx1"/>
                </a:solidFill>
                <a:latin typeface="+mn-lt"/>
                <a:ea typeface="+mn-ea"/>
                <a:cs typeface="+mn-cs"/>
              </a:rPr>
              <a:t> goods</a:t>
            </a:r>
            <a:r>
              <a:rPr lang="en-IN" sz="1200" b="0" i="0" kern="1200" dirty="0" smtClean="0">
                <a:solidFill>
                  <a:schemeClr val="tx1"/>
                </a:solidFill>
                <a:latin typeface="+mn-lt"/>
                <a:ea typeface="+mn-ea"/>
                <a:cs typeface="+mn-cs"/>
              </a:rPr>
              <a:t> department. All household goods are 10 percent off the sticker price until 5 p.m. Get mega-discounts at Mega-Mart. If you can't find what you're looking for, push the red button located at the end of every aisle, and a customer service representative will be there in a jiffy to help you out. Happy shopping!</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4</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5</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Hello, this message is for Stephen. Stephen, my name is Ted Wilcox, and I'm calling about the 2006 </a:t>
            </a:r>
            <a:r>
              <a:rPr lang="en-IN" sz="1200" b="0" i="0" kern="1200" dirty="0" err="1" smtClean="0">
                <a:solidFill>
                  <a:schemeClr val="tx1"/>
                </a:solidFill>
                <a:latin typeface="+mn-lt"/>
                <a:ea typeface="+mn-ea"/>
                <a:cs typeface="+mn-cs"/>
              </a:rPr>
              <a:t>Hyashi</a:t>
            </a:r>
            <a:r>
              <a:rPr lang="en-IN" sz="1200" b="0" i="0" kern="1200" dirty="0" smtClean="0">
                <a:solidFill>
                  <a:schemeClr val="tx1"/>
                </a:solidFill>
                <a:latin typeface="+mn-lt"/>
                <a:ea typeface="+mn-ea"/>
                <a:cs typeface="+mn-cs"/>
              </a:rPr>
              <a:t> four-</a:t>
            </a:r>
            <a:r>
              <a:rPr lang="en-IN" sz="1200" b="0" i="0" u="sng" kern="1200" dirty="0" smtClean="0">
                <a:solidFill>
                  <a:schemeClr val="tx1"/>
                </a:solidFill>
                <a:latin typeface="+mn-lt"/>
                <a:ea typeface="+mn-ea"/>
                <a:cs typeface="+mn-cs"/>
              </a:rPr>
              <a:t>door sedan</a:t>
            </a:r>
            <a:r>
              <a:rPr lang="en-IN" sz="1200" b="0" i="0" kern="1200" dirty="0" smtClean="0">
                <a:solidFill>
                  <a:schemeClr val="tx1"/>
                </a:solidFill>
                <a:latin typeface="+mn-lt"/>
                <a:ea typeface="+mn-ea"/>
                <a:cs typeface="+mn-cs"/>
              </a:rPr>
              <a:t> that you have advertised on the </a:t>
            </a:r>
            <a:r>
              <a:rPr lang="en-IN" sz="1200" b="0" i="0" u="sng" kern="1200" dirty="0" smtClean="0">
                <a:solidFill>
                  <a:schemeClr val="tx1"/>
                </a:solidFill>
                <a:latin typeface="+mn-lt"/>
                <a:ea typeface="+mn-ea"/>
                <a:cs typeface="+mn-cs"/>
              </a:rPr>
              <a:t>Auto Deals</a:t>
            </a:r>
            <a:r>
              <a:rPr lang="en-IN" sz="1200" b="0" i="0" kern="1200" dirty="0" smtClean="0">
                <a:solidFill>
                  <a:schemeClr val="tx1"/>
                </a:solidFill>
                <a:latin typeface="+mn-lt"/>
                <a:ea typeface="+mn-ea"/>
                <a:cs typeface="+mn-cs"/>
              </a:rPr>
              <a:t> website. You said your </a:t>
            </a:r>
            <a:r>
              <a:rPr lang="en-IN" sz="1200" b="0" i="0" kern="1200" dirty="0" err="1" smtClean="0">
                <a:solidFill>
                  <a:schemeClr val="tx1"/>
                </a:solidFill>
                <a:latin typeface="+mn-lt"/>
                <a:ea typeface="+mn-ea"/>
                <a:cs typeface="+mn-cs"/>
              </a:rPr>
              <a:t>Hyashi</a:t>
            </a:r>
            <a:r>
              <a:rPr lang="en-IN" sz="1200" b="0" i="0" kern="1200" dirty="0" smtClean="0">
                <a:solidFill>
                  <a:schemeClr val="tx1"/>
                </a:solidFill>
                <a:latin typeface="+mn-lt"/>
                <a:ea typeface="+mn-ea"/>
                <a:cs typeface="+mn-cs"/>
              </a:rPr>
              <a:t> has only 20,000 miles on it. I'm wondering if you're the original owner, and also if those are mostly highway miles or city miles? I'd also like to know if it's been in any accidents. I'm very interested in looking at it and taking a test drive. I'm available tonight and all day tomorrow, and I live in the north part of town, not far from you. If it's still available, could you please call me at 555-8448? That's my home number. My cell phone is 555-4884. Again, my name's Ted, and I hope to hear from you soon. Thanks. Goodbye.</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6</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7</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Want something free? Come to Coleman Brothers "free </a:t>
            </a:r>
            <a:r>
              <a:rPr lang="en-IN" sz="1200" b="0" i="0" kern="1200" dirty="0" err="1" smtClean="0">
                <a:solidFill>
                  <a:schemeClr val="tx1"/>
                </a:solidFill>
                <a:latin typeface="+mn-lt"/>
                <a:ea typeface="+mn-ea"/>
                <a:cs typeface="+mn-cs"/>
              </a:rPr>
              <a:t>free</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free</a:t>
            </a:r>
            <a:r>
              <a:rPr lang="en-IN" sz="1200" b="0" i="0" kern="1200" dirty="0" smtClean="0">
                <a:solidFill>
                  <a:schemeClr val="tx1"/>
                </a:solidFill>
                <a:latin typeface="+mn-lt"/>
                <a:ea typeface="+mn-ea"/>
                <a:cs typeface="+mn-cs"/>
              </a:rPr>
              <a:t>" event this weekend. We have </a:t>
            </a:r>
            <a:r>
              <a:rPr lang="en-IN" sz="1200" b="0" i="0" u="sng" kern="1200" dirty="0" smtClean="0">
                <a:solidFill>
                  <a:schemeClr val="tx1"/>
                </a:solidFill>
                <a:latin typeface="+mn-lt"/>
                <a:ea typeface="+mn-ea"/>
                <a:cs typeface="+mn-cs"/>
              </a:rPr>
              <a:t>free credit</a:t>
            </a:r>
            <a:r>
              <a:rPr lang="en-IN" sz="1200" b="0" i="0" kern="1200" dirty="0" smtClean="0">
                <a:solidFill>
                  <a:schemeClr val="tx1"/>
                </a:solidFill>
                <a:latin typeface="+mn-lt"/>
                <a:ea typeface="+mn-ea"/>
                <a:cs typeface="+mn-cs"/>
              </a:rPr>
              <a:t>. Free accessories like sheets, pillow cases and sofa cushions on selected purchases. We even have free delivery on any order over $100. Know what else is free? Coffee and snacks. You won't want to miss Coleman Brothers "free </a:t>
            </a:r>
            <a:r>
              <a:rPr lang="en-IN" sz="1200" b="0" i="0" kern="1200" dirty="0" err="1" smtClean="0">
                <a:solidFill>
                  <a:schemeClr val="tx1"/>
                </a:solidFill>
                <a:latin typeface="+mn-lt"/>
                <a:ea typeface="+mn-ea"/>
                <a:cs typeface="+mn-cs"/>
              </a:rPr>
              <a:t>free</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free</a:t>
            </a:r>
            <a:r>
              <a:rPr lang="en-IN" sz="1200" b="0" i="0" kern="1200" dirty="0" smtClean="0">
                <a:solidFill>
                  <a:schemeClr val="tx1"/>
                </a:solidFill>
                <a:latin typeface="+mn-lt"/>
                <a:ea typeface="+mn-ea"/>
                <a:cs typeface="+mn-cs"/>
              </a:rPr>
              <a:t>" event, this weekend only. Free up some time to come to Coleman Brothers, and check out our wide selection of beds, sofas, carpets, curtains, and living room and kitchen sets. We're located at 123 Mall Parkway, across the street from Mammoth Mall. We're open 9-6 on Friday, and 8-7 on Saturday and Sunday. Coleman Brothers' "free </a:t>
            </a:r>
            <a:r>
              <a:rPr lang="en-IN" sz="1200" b="0" i="0" kern="1200" dirty="0" err="1" smtClean="0">
                <a:solidFill>
                  <a:schemeClr val="tx1"/>
                </a:solidFill>
                <a:latin typeface="+mn-lt"/>
                <a:ea typeface="+mn-ea"/>
                <a:cs typeface="+mn-cs"/>
              </a:rPr>
              <a:t>free</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free</a:t>
            </a:r>
            <a:r>
              <a:rPr lang="en-IN" sz="1200" b="0" i="0" kern="1200" dirty="0" smtClean="0">
                <a:solidFill>
                  <a:schemeClr val="tx1"/>
                </a:solidFill>
                <a:latin typeface="+mn-lt"/>
                <a:ea typeface="+mn-ea"/>
                <a:cs typeface="+mn-cs"/>
              </a:rPr>
              <a:t>" event! See you there!</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8</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9</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You've been with us 10 years now, and we appreciate your </a:t>
            </a:r>
            <a:r>
              <a:rPr lang="en-IN" sz="1200" b="0" i="0" u="sng" kern="1200" dirty="0" smtClean="0">
                <a:solidFill>
                  <a:schemeClr val="tx1"/>
                </a:solidFill>
                <a:latin typeface="+mn-lt"/>
                <a:ea typeface="+mn-ea"/>
                <a:cs typeface="+mn-cs"/>
              </a:rPr>
              <a:t>loyalty</a:t>
            </a:r>
            <a:r>
              <a:rPr lang="en-IN" sz="1200" b="0" i="0" kern="1200" dirty="0" smtClean="0">
                <a:solidFill>
                  <a:schemeClr val="tx1"/>
                </a:solidFill>
                <a:latin typeface="+mn-lt"/>
                <a:ea typeface="+mn-ea"/>
                <a:cs typeface="+mn-cs"/>
              </a:rPr>
              <a:t> and dedication. You've always put forth tremendous effort, and your work has always been of exceptional quality. Unfortunately, as you know, the economy has been tough lately, and management has had to make some very difficult decisions. It's never easy letting someone go, especially someone as talented and loyal as you are. But the hard truth is, we've got to cut 3,000 jobs to stay solvent, and yours is one of them. We'll pay your salary through the end of the month, and of course you're eligible for unemployment. You also get to keep all your </a:t>
            </a:r>
            <a:r>
              <a:rPr lang="en-IN" sz="1200" b="0" i="0" u="sng" kern="1200" dirty="0" smtClean="0">
                <a:solidFill>
                  <a:schemeClr val="tx1"/>
                </a:solidFill>
                <a:latin typeface="+mn-lt"/>
                <a:ea typeface="+mn-ea"/>
                <a:cs typeface="+mn-cs"/>
              </a:rPr>
              <a:t>company stock options</a:t>
            </a:r>
            <a:r>
              <a:rPr lang="en-IN" sz="1200" b="0" i="0" kern="1200" dirty="0" smtClean="0">
                <a:solidFill>
                  <a:schemeClr val="tx1"/>
                </a:solidFill>
                <a:latin typeface="+mn-lt"/>
                <a:ea typeface="+mn-ea"/>
                <a:cs typeface="+mn-cs"/>
              </a:rPr>
              <a:t>, and I'll personally write you a letter of recommendation. I'm awfully sorry. I know you have a wife and kids, and believe me, this isn't easy for any of us. All I can say is keep your head up. I'm sure you'll land on your feet once the economy recovers again.</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10</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6321" y="44624"/>
            <a:ext cx="2381934" cy="646331"/>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dirty="0" smtClean="0">
                <a:solidFill>
                  <a:schemeClr val="bg1"/>
                </a:solidFill>
              </a:rPr>
              <a:t>TOEIC Short Talks 8</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3568" y="1052736"/>
            <a:ext cx="7009163" cy="1015663"/>
          </a:xfrm>
          <a:prstGeom prst="rect">
            <a:avLst/>
          </a:prstGeom>
          <a:noFill/>
        </p:spPr>
        <p:txBody>
          <a:bodyPr wrap="none" rtlCol="0">
            <a:spAutoFit/>
          </a:bodyPr>
          <a:lstStyle/>
          <a:p>
            <a:r>
              <a:rPr lang="en-IN" sz="6000" dirty="0" smtClean="0"/>
              <a:t>TOEIC Short talks 8</a:t>
            </a:r>
            <a:endParaRPr lang="en-IN"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764704"/>
            <a:ext cx="5544616" cy="4801314"/>
          </a:xfrm>
          <a:prstGeom prst="rect">
            <a:avLst/>
          </a:prstGeom>
          <a:noFill/>
        </p:spPr>
        <p:txBody>
          <a:bodyPr wrap="square" rtlCol="0">
            <a:spAutoFit/>
          </a:bodyPr>
          <a:lstStyle/>
          <a:p>
            <a:r>
              <a:rPr lang="en-IN" sz="1600" dirty="0" smtClean="0"/>
              <a:t>1). Who is the speaker?</a:t>
            </a:r>
          </a:p>
          <a:p>
            <a:r>
              <a:rPr lang="en-IN" sz="1600" dirty="0" smtClean="0"/>
              <a:t> A university professor</a:t>
            </a:r>
          </a:p>
          <a:p>
            <a:r>
              <a:rPr lang="en-IN" sz="1600" dirty="0" smtClean="0"/>
              <a:t> A business employee</a:t>
            </a:r>
          </a:p>
          <a:p>
            <a:r>
              <a:rPr lang="en-IN" sz="1600" dirty="0" smtClean="0"/>
              <a:t> An economist</a:t>
            </a:r>
          </a:p>
          <a:p>
            <a:r>
              <a:rPr lang="en-IN" sz="1600" dirty="0" smtClean="0"/>
              <a:t> A company manager</a:t>
            </a:r>
          </a:p>
          <a:p>
            <a:endParaRPr lang="en-IN" sz="1600" dirty="0" smtClean="0"/>
          </a:p>
          <a:p>
            <a:r>
              <a:rPr lang="en-IN" sz="1600" dirty="0" smtClean="0"/>
              <a:t/>
            </a:r>
            <a:br>
              <a:rPr lang="en-IN" sz="1600" dirty="0" smtClean="0"/>
            </a:br>
            <a:r>
              <a:rPr lang="en-IN" sz="1600" dirty="0" smtClean="0"/>
              <a:t>2). What is the main purpose of the message?</a:t>
            </a:r>
          </a:p>
          <a:p>
            <a:r>
              <a:rPr lang="en-IN" sz="1600" dirty="0" smtClean="0"/>
              <a:t> To deliver bad news</a:t>
            </a:r>
          </a:p>
          <a:p>
            <a:r>
              <a:rPr lang="en-IN" sz="1600" dirty="0" smtClean="0"/>
              <a:t> To remind about stock options</a:t>
            </a:r>
          </a:p>
          <a:p>
            <a:r>
              <a:rPr lang="en-IN" sz="1600" dirty="0" smtClean="0"/>
              <a:t> To offer encouragement</a:t>
            </a:r>
          </a:p>
          <a:p>
            <a:r>
              <a:rPr lang="en-IN" sz="1600" dirty="0" smtClean="0"/>
              <a:t> To give recommendation</a:t>
            </a:r>
          </a:p>
          <a:p>
            <a:r>
              <a:rPr lang="en-IN" sz="1600" dirty="0" smtClean="0"/>
              <a:t/>
            </a:r>
            <a:br>
              <a:rPr lang="en-IN" sz="1600" dirty="0" smtClean="0"/>
            </a:br>
            <a:r>
              <a:rPr lang="en-IN" sz="1600" dirty="0" smtClean="0"/>
              <a:t>3). How does the speaker feel about the listener?</a:t>
            </a:r>
          </a:p>
          <a:p>
            <a:r>
              <a:rPr lang="en-IN" sz="1600" dirty="0" smtClean="0"/>
              <a:t> Condescending</a:t>
            </a:r>
          </a:p>
          <a:p>
            <a:r>
              <a:rPr lang="en-IN" sz="1600" dirty="0" smtClean="0"/>
              <a:t> Envious</a:t>
            </a:r>
          </a:p>
          <a:p>
            <a:r>
              <a:rPr lang="en-IN" sz="1600" dirty="0" smtClean="0"/>
              <a:t> Compassionate</a:t>
            </a:r>
          </a:p>
          <a:p>
            <a:r>
              <a:rPr lang="en-IN" sz="1600" dirty="0" smtClean="0"/>
              <a:t> Ecstatic</a:t>
            </a:r>
          </a:p>
          <a:p>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836712"/>
            <a:ext cx="4851643" cy="4524315"/>
          </a:xfrm>
          <a:prstGeom prst="rect">
            <a:avLst/>
          </a:prstGeom>
          <a:noFill/>
        </p:spPr>
        <p:txBody>
          <a:bodyPr wrap="square" rtlCol="0">
            <a:spAutoFit/>
          </a:bodyPr>
          <a:lstStyle/>
          <a:p>
            <a:r>
              <a:rPr lang="en-IN" sz="1600" dirty="0" smtClean="0"/>
              <a:t>1). Who is the speaker?</a:t>
            </a:r>
          </a:p>
          <a:p>
            <a:r>
              <a:rPr lang="en-IN" sz="1600" dirty="0" smtClean="0"/>
              <a:t> A university professor</a:t>
            </a:r>
          </a:p>
          <a:p>
            <a:r>
              <a:rPr lang="en-IN" sz="1600" dirty="0" smtClean="0"/>
              <a:t> A business employee</a:t>
            </a:r>
          </a:p>
          <a:p>
            <a:r>
              <a:rPr lang="en-IN" sz="1600" dirty="0" smtClean="0"/>
              <a:t> An economist</a:t>
            </a:r>
          </a:p>
          <a:p>
            <a:r>
              <a:rPr lang="en-IN" sz="1600" dirty="0" smtClean="0"/>
              <a:t> </a:t>
            </a:r>
            <a:r>
              <a:rPr lang="en-IN" sz="1600" b="1" dirty="0" smtClean="0"/>
              <a:t>A company manager</a:t>
            </a:r>
          </a:p>
          <a:p>
            <a:r>
              <a:rPr lang="en-IN" sz="1600" dirty="0" smtClean="0"/>
              <a:t/>
            </a:r>
            <a:br>
              <a:rPr lang="en-IN" sz="1600" dirty="0" smtClean="0"/>
            </a:br>
            <a:r>
              <a:rPr lang="en-IN" sz="1600" dirty="0" smtClean="0"/>
              <a:t>2). What is the main purpose of the message?</a:t>
            </a:r>
          </a:p>
          <a:p>
            <a:r>
              <a:rPr lang="en-IN" sz="1600" dirty="0" smtClean="0"/>
              <a:t> </a:t>
            </a:r>
            <a:r>
              <a:rPr lang="en-IN" sz="1600" b="1" dirty="0" smtClean="0"/>
              <a:t>To deliver bad news</a:t>
            </a:r>
          </a:p>
          <a:p>
            <a:r>
              <a:rPr lang="en-IN" sz="1600" dirty="0" smtClean="0"/>
              <a:t> To remind about stock options</a:t>
            </a:r>
          </a:p>
          <a:p>
            <a:r>
              <a:rPr lang="en-IN" sz="1600" dirty="0" smtClean="0"/>
              <a:t> To offer encouragement</a:t>
            </a:r>
          </a:p>
          <a:p>
            <a:r>
              <a:rPr lang="en-IN" sz="1600" dirty="0" smtClean="0"/>
              <a:t> To give recommendation</a:t>
            </a:r>
          </a:p>
          <a:p>
            <a:r>
              <a:rPr lang="en-IN" sz="1600" dirty="0" smtClean="0"/>
              <a:t/>
            </a:r>
            <a:br>
              <a:rPr lang="en-IN" sz="1600" dirty="0" smtClean="0"/>
            </a:br>
            <a:r>
              <a:rPr lang="en-IN" sz="1600" dirty="0" smtClean="0"/>
              <a:t>3). How does the speaker feel about the listener?</a:t>
            </a:r>
          </a:p>
          <a:p>
            <a:r>
              <a:rPr lang="en-IN" sz="1600" dirty="0" smtClean="0"/>
              <a:t> Condescending</a:t>
            </a:r>
          </a:p>
          <a:p>
            <a:r>
              <a:rPr lang="en-IN" sz="1600" dirty="0" smtClean="0"/>
              <a:t> Envious</a:t>
            </a:r>
          </a:p>
          <a:p>
            <a:r>
              <a:rPr lang="en-IN" sz="1600" b="1" dirty="0" smtClean="0"/>
              <a:t> Compassionate</a:t>
            </a:r>
          </a:p>
          <a:p>
            <a:r>
              <a:rPr lang="en-IN" sz="1600" dirty="0" smtClean="0"/>
              <a:t> Ecstatic</a:t>
            </a:r>
          </a:p>
          <a:p>
            <a:endParaRPr lang="en-IN"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836712"/>
            <a:ext cx="5058812" cy="4524315"/>
          </a:xfrm>
          <a:prstGeom prst="rect">
            <a:avLst/>
          </a:prstGeom>
          <a:noFill/>
        </p:spPr>
        <p:txBody>
          <a:bodyPr wrap="square" rtlCol="0">
            <a:spAutoFit/>
          </a:bodyPr>
          <a:lstStyle/>
          <a:p>
            <a:r>
              <a:rPr lang="en-IN" sz="1600" dirty="0" smtClean="0"/>
              <a:t>1). Where is the introduction most likely taking place?</a:t>
            </a:r>
          </a:p>
          <a:p>
            <a:r>
              <a:rPr lang="en-IN" sz="1600" dirty="0" smtClean="0"/>
              <a:t> In a company boardroom</a:t>
            </a:r>
          </a:p>
          <a:p>
            <a:r>
              <a:rPr lang="en-IN" sz="1600" dirty="0" smtClean="0"/>
              <a:t> In a university classroom</a:t>
            </a:r>
          </a:p>
          <a:p>
            <a:r>
              <a:rPr lang="en-IN" sz="1600" dirty="0" smtClean="0"/>
              <a:t> At a Christmas party</a:t>
            </a:r>
          </a:p>
          <a:p>
            <a:r>
              <a:rPr lang="en-IN" sz="1600" dirty="0" smtClean="0"/>
              <a:t> At a writers' convention</a:t>
            </a:r>
          </a:p>
          <a:p>
            <a:r>
              <a:rPr lang="en-IN" sz="1600" dirty="0" smtClean="0"/>
              <a:t/>
            </a:r>
            <a:br>
              <a:rPr lang="en-IN" sz="1600" dirty="0" smtClean="0"/>
            </a:br>
            <a:r>
              <a:rPr lang="en-IN" sz="1600" dirty="0" smtClean="0"/>
              <a:t>2). What is the speaker's main purpose?</a:t>
            </a:r>
          </a:p>
          <a:p>
            <a:r>
              <a:rPr lang="en-IN" sz="1600" dirty="0" smtClean="0"/>
              <a:t> To entertain</a:t>
            </a:r>
          </a:p>
          <a:p>
            <a:r>
              <a:rPr lang="en-IN" sz="1600" dirty="0" smtClean="0"/>
              <a:t> To inform</a:t>
            </a:r>
          </a:p>
          <a:p>
            <a:r>
              <a:rPr lang="en-IN" sz="1600" dirty="0" smtClean="0"/>
              <a:t> To inspire</a:t>
            </a:r>
          </a:p>
          <a:p>
            <a:r>
              <a:rPr lang="en-IN" sz="1600" dirty="0" smtClean="0"/>
              <a:t> To enrage</a:t>
            </a:r>
          </a:p>
          <a:p>
            <a:r>
              <a:rPr lang="en-IN" sz="1600" dirty="0" smtClean="0"/>
              <a:t/>
            </a:r>
            <a:br>
              <a:rPr lang="en-IN" sz="1600" dirty="0" smtClean="0"/>
            </a:br>
            <a:r>
              <a:rPr lang="en-IN" sz="1600" dirty="0" smtClean="0"/>
              <a:t>3). What will the listeners probably do next?</a:t>
            </a:r>
          </a:p>
          <a:p>
            <a:r>
              <a:rPr lang="en-IN" sz="1600" dirty="0" smtClean="0"/>
              <a:t> Tell about themselves</a:t>
            </a:r>
          </a:p>
          <a:p>
            <a:r>
              <a:rPr lang="en-IN" sz="1600" dirty="0" smtClean="0"/>
              <a:t> Ask questions</a:t>
            </a:r>
          </a:p>
          <a:p>
            <a:r>
              <a:rPr lang="en-IN" sz="1600" dirty="0" smtClean="0"/>
              <a:t> Take an exam</a:t>
            </a:r>
          </a:p>
          <a:p>
            <a:r>
              <a:rPr lang="en-IN" sz="1600" dirty="0" smtClean="0"/>
              <a:t> Write stories</a:t>
            </a:r>
          </a:p>
          <a:p>
            <a:endParaRPr lang="en-IN"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80728"/>
            <a:ext cx="5418852" cy="4555093"/>
          </a:xfrm>
          <a:prstGeom prst="rect">
            <a:avLst/>
          </a:prstGeom>
          <a:noFill/>
        </p:spPr>
        <p:txBody>
          <a:bodyPr wrap="square" rtlCol="0">
            <a:spAutoFit/>
          </a:bodyPr>
          <a:lstStyle/>
          <a:p>
            <a:r>
              <a:rPr lang="en-IN" sz="1600" dirty="0" smtClean="0"/>
              <a:t>1) Where is the introduction most likely taking place?</a:t>
            </a:r>
          </a:p>
          <a:p>
            <a:r>
              <a:rPr lang="en-IN" sz="1600" dirty="0" smtClean="0"/>
              <a:t> In a company boardroom</a:t>
            </a:r>
          </a:p>
          <a:p>
            <a:r>
              <a:rPr lang="en-IN" sz="1600" dirty="0" smtClean="0"/>
              <a:t> </a:t>
            </a:r>
            <a:r>
              <a:rPr lang="en-IN" sz="1600" b="1" dirty="0" smtClean="0"/>
              <a:t>In a university classroom</a:t>
            </a:r>
          </a:p>
          <a:p>
            <a:r>
              <a:rPr lang="en-IN" sz="1600" dirty="0" smtClean="0"/>
              <a:t> At a Christmas party</a:t>
            </a:r>
          </a:p>
          <a:p>
            <a:r>
              <a:rPr lang="en-IN" sz="1600" dirty="0" smtClean="0"/>
              <a:t> At a writers' convention</a:t>
            </a:r>
          </a:p>
          <a:p>
            <a:r>
              <a:rPr lang="en-IN" sz="1600" dirty="0" smtClean="0"/>
              <a:t/>
            </a:r>
            <a:br>
              <a:rPr lang="en-IN" sz="1600" dirty="0" smtClean="0"/>
            </a:br>
            <a:r>
              <a:rPr lang="en-IN" sz="1600" dirty="0" smtClean="0"/>
              <a:t>2). What is the speaker's main purpose?</a:t>
            </a:r>
          </a:p>
          <a:p>
            <a:r>
              <a:rPr lang="en-IN" sz="1600" dirty="0" smtClean="0"/>
              <a:t> To entertain</a:t>
            </a:r>
          </a:p>
          <a:p>
            <a:r>
              <a:rPr lang="en-IN" sz="1600" dirty="0" smtClean="0"/>
              <a:t> </a:t>
            </a:r>
            <a:r>
              <a:rPr lang="en-IN" sz="1600" b="1" dirty="0" smtClean="0"/>
              <a:t>To inform</a:t>
            </a:r>
          </a:p>
          <a:p>
            <a:r>
              <a:rPr lang="en-IN" sz="1600" dirty="0" smtClean="0"/>
              <a:t> To inspire</a:t>
            </a:r>
          </a:p>
          <a:p>
            <a:r>
              <a:rPr lang="en-IN" sz="1600" dirty="0" smtClean="0"/>
              <a:t> To enrage</a:t>
            </a:r>
          </a:p>
          <a:p>
            <a:r>
              <a:rPr lang="en-IN" sz="1600" dirty="0" smtClean="0"/>
              <a:t/>
            </a:r>
            <a:br>
              <a:rPr lang="en-IN" sz="1600" dirty="0" smtClean="0"/>
            </a:br>
            <a:r>
              <a:rPr lang="en-IN" sz="1600" dirty="0" smtClean="0"/>
              <a:t>3). What will the listeners probably do next?</a:t>
            </a:r>
          </a:p>
          <a:p>
            <a:r>
              <a:rPr lang="en-IN" sz="1600" b="1" dirty="0" smtClean="0"/>
              <a:t> Tell about themselves</a:t>
            </a:r>
          </a:p>
          <a:p>
            <a:r>
              <a:rPr lang="en-IN" sz="1600" dirty="0" smtClean="0"/>
              <a:t> Ask questions</a:t>
            </a:r>
          </a:p>
          <a:p>
            <a:r>
              <a:rPr lang="en-IN" sz="1600" dirty="0" smtClean="0"/>
              <a:t> Take an exam</a:t>
            </a:r>
          </a:p>
          <a:p>
            <a:r>
              <a:rPr lang="en-IN" sz="1600" dirty="0" smtClean="0"/>
              <a:t> Write stories</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764704"/>
            <a:ext cx="4359394" cy="4770537"/>
          </a:xfrm>
          <a:prstGeom prst="rect">
            <a:avLst/>
          </a:prstGeom>
          <a:noFill/>
        </p:spPr>
        <p:txBody>
          <a:bodyPr wrap="square" rtlCol="0">
            <a:spAutoFit/>
          </a:bodyPr>
          <a:lstStyle/>
          <a:p>
            <a:r>
              <a:rPr lang="en-IN" sz="1600" dirty="0" smtClean="0"/>
              <a:t>1). Where is this talk probably taking place?</a:t>
            </a:r>
          </a:p>
          <a:p>
            <a:r>
              <a:rPr lang="en-IN" sz="1600" dirty="0" smtClean="0"/>
              <a:t> In a grocery store</a:t>
            </a:r>
          </a:p>
          <a:p>
            <a:r>
              <a:rPr lang="en-IN" sz="1600" dirty="0" smtClean="0"/>
              <a:t> In a house</a:t>
            </a:r>
          </a:p>
          <a:p>
            <a:r>
              <a:rPr lang="en-IN" sz="1600" dirty="0" smtClean="0"/>
              <a:t> In a restaurant</a:t>
            </a:r>
          </a:p>
          <a:p>
            <a:r>
              <a:rPr lang="en-IN" sz="1600" dirty="0" smtClean="0"/>
              <a:t> In a school</a:t>
            </a:r>
          </a:p>
          <a:p>
            <a:endParaRPr lang="en-IN" sz="1600" dirty="0" smtClean="0"/>
          </a:p>
          <a:p>
            <a:r>
              <a:rPr lang="en-IN" sz="1600" dirty="0" smtClean="0"/>
              <a:t/>
            </a:r>
            <a:br>
              <a:rPr lang="en-IN" sz="1600" dirty="0" smtClean="0"/>
            </a:br>
            <a:r>
              <a:rPr lang="en-IN" sz="1600" dirty="0" smtClean="0"/>
              <a:t>2). What does the speaker offer to do?</a:t>
            </a:r>
          </a:p>
          <a:p>
            <a:r>
              <a:rPr lang="en-IN" sz="1600" dirty="0" smtClean="0"/>
              <a:t> Answer questions</a:t>
            </a:r>
          </a:p>
          <a:p>
            <a:r>
              <a:rPr lang="en-IN" sz="1600" dirty="0" smtClean="0"/>
              <a:t> Bring bread</a:t>
            </a:r>
          </a:p>
          <a:p>
            <a:r>
              <a:rPr lang="en-IN" sz="1600" dirty="0" smtClean="0"/>
              <a:t> Serve salad</a:t>
            </a:r>
          </a:p>
          <a:p>
            <a:r>
              <a:rPr lang="en-IN" sz="1600" dirty="0" smtClean="0"/>
              <a:t> Cook swordfish</a:t>
            </a:r>
          </a:p>
          <a:p>
            <a:r>
              <a:rPr lang="en-IN" sz="1600" dirty="0" smtClean="0"/>
              <a:t/>
            </a:r>
            <a:br>
              <a:rPr lang="en-IN" sz="1600" dirty="0" smtClean="0"/>
            </a:br>
            <a:r>
              <a:rPr lang="en-IN" sz="1600" dirty="0" smtClean="0"/>
              <a:t>3). What will the listeners probably do next?</a:t>
            </a:r>
          </a:p>
          <a:p>
            <a:r>
              <a:rPr lang="en-IN" sz="1600" dirty="0" smtClean="0"/>
              <a:t> Eat salad</a:t>
            </a:r>
          </a:p>
          <a:p>
            <a:r>
              <a:rPr lang="en-IN" sz="1600" dirty="0" smtClean="0"/>
              <a:t> Ask questions</a:t>
            </a:r>
          </a:p>
          <a:p>
            <a:r>
              <a:rPr lang="en-IN" sz="1600" dirty="0" smtClean="0"/>
              <a:t> Buy food</a:t>
            </a:r>
          </a:p>
          <a:p>
            <a:r>
              <a:rPr lang="en-IN" sz="1600" dirty="0" smtClean="0"/>
              <a:t> Order drinks</a:t>
            </a:r>
          </a:p>
          <a:p>
            <a:endParaRPr lang="en-IN"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80728"/>
            <a:ext cx="4359394" cy="4524315"/>
          </a:xfrm>
          <a:prstGeom prst="rect">
            <a:avLst/>
          </a:prstGeom>
          <a:noFill/>
        </p:spPr>
        <p:txBody>
          <a:bodyPr wrap="square" rtlCol="0">
            <a:spAutoFit/>
          </a:bodyPr>
          <a:lstStyle/>
          <a:p>
            <a:r>
              <a:rPr lang="en-IN" sz="1600" dirty="0" smtClean="0"/>
              <a:t>1). Where is this talk probably taking place?</a:t>
            </a:r>
          </a:p>
          <a:p>
            <a:r>
              <a:rPr lang="en-IN" sz="1600" dirty="0" smtClean="0"/>
              <a:t> In a grocery store</a:t>
            </a:r>
          </a:p>
          <a:p>
            <a:r>
              <a:rPr lang="en-IN" sz="1600" dirty="0" smtClean="0"/>
              <a:t> In a house</a:t>
            </a:r>
          </a:p>
          <a:p>
            <a:r>
              <a:rPr lang="en-IN" sz="1600" dirty="0" smtClean="0"/>
              <a:t> </a:t>
            </a:r>
            <a:r>
              <a:rPr lang="en-IN" sz="1600" b="1" dirty="0" smtClean="0"/>
              <a:t>In a restaurant</a:t>
            </a:r>
          </a:p>
          <a:p>
            <a:r>
              <a:rPr lang="en-IN" sz="1600" dirty="0" smtClean="0"/>
              <a:t> In a school</a:t>
            </a:r>
          </a:p>
          <a:p>
            <a:r>
              <a:rPr lang="en-IN" sz="1600" dirty="0" smtClean="0"/>
              <a:t/>
            </a:r>
            <a:br>
              <a:rPr lang="en-IN" sz="1600" dirty="0" smtClean="0"/>
            </a:br>
            <a:r>
              <a:rPr lang="en-IN" sz="1600" dirty="0" smtClean="0"/>
              <a:t>2). What does the speaker offer to do?</a:t>
            </a:r>
          </a:p>
          <a:p>
            <a:r>
              <a:rPr lang="en-IN" sz="1600" dirty="0" smtClean="0"/>
              <a:t> </a:t>
            </a:r>
            <a:r>
              <a:rPr lang="en-IN" sz="1600" b="1" dirty="0" smtClean="0"/>
              <a:t>Answer questions</a:t>
            </a:r>
          </a:p>
          <a:p>
            <a:r>
              <a:rPr lang="en-IN" sz="1600" dirty="0" smtClean="0"/>
              <a:t> Bring bread</a:t>
            </a:r>
          </a:p>
          <a:p>
            <a:r>
              <a:rPr lang="en-IN" sz="1600" dirty="0" smtClean="0"/>
              <a:t> Serve salad</a:t>
            </a:r>
          </a:p>
          <a:p>
            <a:r>
              <a:rPr lang="en-IN" sz="1600" dirty="0" smtClean="0"/>
              <a:t> Cook swordfish</a:t>
            </a:r>
          </a:p>
          <a:p>
            <a:r>
              <a:rPr lang="en-IN" sz="1600" dirty="0" smtClean="0"/>
              <a:t/>
            </a:r>
            <a:br>
              <a:rPr lang="en-IN" sz="1600" dirty="0" smtClean="0"/>
            </a:br>
            <a:r>
              <a:rPr lang="en-IN" sz="1600" dirty="0" smtClean="0"/>
              <a:t>3). What will the listeners probably do next?</a:t>
            </a:r>
          </a:p>
          <a:p>
            <a:r>
              <a:rPr lang="en-IN" sz="1600" dirty="0" smtClean="0"/>
              <a:t> Eat salad</a:t>
            </a:r>
          </a:p>
          <a:p>
            <a:r>
              <a:rPr lang="en-IN" sz="1600" dirty="0" smtClean="0"/>
              <a:t> Ask questions</a:t>
            </a:r>
          </a:p>
          <a:p>
            <a:r>
              <a:rPr lang="en-IN" sz="1600" dirty="0" smtClean="0"/>
              <a:t> Buy food</a:t>
            </a:r>
          </a:p>
          <a:p>
            <a:r>
              <a:rPr lang="en-IN" sz="1600" dirty="0" smtClean="0"/>
              <a:t> </a:t>
            </a:r>
            <a:r>
              <a:rPr lang="en-IN" sz="1600" b="1" dirty="0" smtClean="0"/>
              <a:t>Order drinks</a:t>
            </a:r>
          </a:p>
          <a:p>
            <a:endParaRPr lang="en-IN"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4496539" cy="5078313"/>
          </a:xfrm>
          <a:prstGeom prst="rect">
            <a:avLst/>
          </a:prstGeom>
          <a:noFill/>
        </p:spPr>
        <p:txBody>
          <a:bodyPr wrap="square" rtlCol="0">
            <a:spAutoFit/>
          </a:bodyPr>
          <a:lstStyle/>
          <a:p>
            <a:r>
              <a:rPr lang="en-IN" sz="1600" dirty="0" smtClean="0"/>
              <a:t>1). Where is this broadcast probably being heard?</a:t>
            </a:r>
          </a:p>
          <a:p>
            <a:r>
              <a:rPr lang="en-IN" sz="1600" dirty="0" smtClean="0"/>
              <a:t> On TV</a:t>
            </a:r>
          </a:p>
          <a:p>
            <a:r>
              <a:rPr lang="en-IN" sz="1600" dirty="0" smtClean="0"/>
              <a:t> On I-pod</a:t>
            </a:r>
          </a:p>
          <a:p>
            <a:r>
              <a:rPr lang="en-IN" sz="1600" dirty="0" smtClean="0"/>
              <a:t> On radio</a:t>
            </a:r>
          </a:p>
          <a:p>
            <a:r>
              <a:rPr lang="en-IN" sz="1600" dirty="0" smtClean="0"/>
              <a:t> On the Internet</a:t>
            </a:r>
          </a:p>
          <a:p>
            <a:r>
              <a:rPr lang="en-IN" sz="1600" dirty="0" smtClean="0"/>
              <a:t/>
            </a:r>
            <a:br>
              <a:rPr lang="en-IN" sz="1600" dirty="0" smtClean="0"/>
            </a:br>
            <a:r>
              <a:rPr lang="en-IN" sz="1600" dirty="0" smtClean="0"/>
              <a:t>2). What is the main purpose of the report?</a:t>
            </a:r>
          </a:p>
          <a:p>
            <a:r>
              <a:rPr lang="en-IN" sz="1600" dirty="0" smtClean="0"/>
              <a:t> (A)To sell </a:t>
            </a:r>
            <a:r>
              <a:rPr lang="en-IN" sz="1600" dirty="0" err="1" smtClean="0"/>
              <a:t>Fiber</a:t>
            </a:r>
            <a:r>
              <a:rPr lang="en-IN" sz="1600" dirty="0" smtClean="0"/>
              <a:t> Bread</a:t>
            </a:r>
          </a:p>
          <a:p>
            <a:r>
              <a:rPr lang="en-IN" sz="1600" dirty="0" smtClean="0"/>
              <a:t> To summarize news</a:t>
            </a:r>
          </a:p>
          <a:p>
            <a:r>
              <a:rPr lang="en-IN" sz="1600" dirty="0" smtClean="0"/>
              <a:t> To promote football</a:t>
            </a:r>
          </a:p>
          <a:p>
            <a:r>
              <a:rPr lang="en-IN" sz="1600" dirty="0" smtClean="0"/>
              <a:t> To warn of a storm</a:t>
            </a:r>
          </a:p>
          <a:p>
            <a:r>
              <a:rPr lang="en-IN" sz="1600" dirty="0" smtClean="0"/>
              <a:t/>
            </a:r>
            <a:br>
              <a:rPr lang="en-IN" sz="1600" dirty="0" smtClean="0"/>
            </a:br>
            <a:r>
              <a:rPr lang="en-IN" sz="1600" dirty="0" smtClean="0"/>
              <a:t>3). What will happen at 1 p.m. Sunday?</a:t>
            </a:r>
          </a:p>
          <a:p>
            <a:r>
              <a:rPr lang="en-IN" sz="1600" dirty="0" smtClean="0"/>
              <a:t> The president's plane will land.</a:t>
            </a:r>
          </a:p>
          <a:p>
            <a:r>
              <a:rPr lang="en-IN" sz="1600" dirty="0" smtClean="0"/>
              <a:t> The president will speak.</a:t>
            </a:r>
          </a:p>
          <a:p>
            <a:r>
              <a:rPr lang="en-IN" sz="1600" dirty="0" smtClean="0"/>
              <a:t> A football game will begin.</a:t>
            </a:r>
          </a:p>
          <a:p>
            <a:r>
              <a:rPr lang="en-IN" sz="1600" dirty="0" smtClean="0"/>
              <a:t> A winter storm will start.</a:t>
            </a:r>
          </a:p>
          <a:p>
            <a:r>
              <a:rPr lang="en-IN" dirty="0" smtClean="0"/>
              <a:t>.</a:t>
            </a:r>
          </a:p>
          <a:p>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764704"/>
            <a:ext cx="4928587" cy="4832092"/>
          </a:xfrm>
          <a:prstGeom prst="rect">
            <a:avLst/>
          </a:prstGeom>
          <a:noFill/>
        </p:spPr>
        <p:txBody>
          <a:bodyPr wrap="square" rtlCol="0">
            <a:spAutoFit/>
          </a:bodyPr>
          <a:lstStyle/>
          <a:p>
            <a:r>
              <a:rPr lang="en-IN" sz="1600" dirty="0" smtClean="0"/>
              <a:t>1). Where is this broadcast probably being heard?</a:t>
            </a:r>
          </a:p>
          <a:p>
            <a:r>
              <a:rPr lang="en-IN" sz="1600" dirty="0" smtClean="0"/>
              <a:t> On TV</a:t>
            </a:r>
          </a:p>
          <a:p>
            <a:r>
              <a:rPr lang="en-IN" sz="1600" dirty="0" smtClean="0"/>
              <a:t> On I-pod</a:t>
            </a:r>
          </a:p>
          <a:p>
            <a:r>
              <a:rPr lang="en-IN" sz="1600" dirty="0" smtClean="0"/>
              <a:t> </a:t>
            </a:r>
            <a:r>
              <a:rPr lang="en-IN" sz="1600" b="1" dirty="0" smtClean="0"/>
              <a:t>On radio</a:t>
            </a:r>
          </a:p>
          <a:p>
            <a:r>
              <a:rPr lang="en-IN" sz="1600" dirty="0" smtClean="0"/>
              <a:t> On the Internet</a:t>
            </a:r>
          </a:p>
          <a:p>
            <a:r>
              <a:rPr lang="en-IN" sz="1600" dirty="0" smtClean="0"/>
              <a:t/>
            </a:r>
            <a:br>
              <a:rPr lang="en-IN" sz="1600" dirty="0" smtClean="0"/>
            </a:br>
            <a:r>
              <a:rPr lang="en-IN" sz="1600" dirty="0" smtClean="0"/>
              <a:t>2). What is the main purpose of the report?</a:t>
            </a:r>
          </a:p>
          <a:p>
            <a:r>
              <a:rPr lang="en-IN" sz="1600" dirty="0" smtClean="0"/>
              <a:t> (A)To sell </a:t>
            </a:r>
            <a:r>
              <a:rPr lang="en-IN" sz="1600" dirty="0" err="1" smtClean="0"/>
              <a:t>Fiber</a:t>
            </a:r>
            <a:r>
              <a:rPr lang="en-IN" sz="1600" dirty="0" smtClean="0"/>
              <a:t> Bread</a:t>
            </a:r>
          </a:p>
          <a:p>
            <a:r>
              <a:rPr lang="en-IN" sz="1600" dirty="0" smtClean="0"/>
              <a:t> </a:t>
            </a:r>
            <a:r>
              <a:rPr lang="en-IN" sz="1600" b="1" dirty="0" smtClean="0"/>
              <a:t>To summarize news</a:t>
            </a:r>
          </a:p>
          <a:p>
            <a:r>
              <a:rPr lang="en-IN" sz="1600" dirty="0" smtClean="0"/>
              <a:t> To promote football</a:t>
            </a:r>
          </a:p>
          <a:p>
            <a:r>
              <a:rPr lang="en-IN" sz="1600" dirty="0" smtClean="0"/>
              <a:t> To warn of a storm</a:t>
            </a:r>
          </a:p>
          <a:p>
            <a:r>
              <a:rPr lang="en-IN" sz="1600" dirty="0" smtClean="0"/>
              <a:t/>
            </a:r>
            <a:br>
              <a:rPr lang="en-IN" sz="1600" dirty="0" smtClean="0"/>
            </a:br>
            <a:r>
              <a:rPr lang="en-IN" sz="1600" dirty="0" smtClean="0"/>
              <a:t>3). What will happen at 1 p.m. Sunday?</a:t>
            </a:r>
          </a:p>
          <a:p>
            <a:r>
              <a:rPr lang="en-IN" sz="1600" dirty="0" smtClean="0"/>
              <a:t> The president's plane will land.</a:t>
            </a:r>
          </a:p>
          <a:p>
            <a:r>
              <a:rPr lang="en-IN" sz="1600" dirty="0" smtClean="0"/>
              <a:t> The president will speak.</a:t>
            </a:r>
          </a:p>
          <a:p>
            <a:r>
              <a:rPr lang="en-IN" sz="1600" dirty="0" smtClean="0"/>
              <a:t> </a:t>
            </a:r>
            <a:r>
              <a:rPr lang="en-IN" sz="1600" b="1" dirty="0" smtClean="0"/>
              <a:t>A football game will begin.</a:t>
            </a:r>
          </a:p>
          <a:p>
            <a:r>
              <a:rPr lang="en-IN" sz="1600" dirty="0" smtClean="0"/>
              <a:t> A winter storm will start.</a:t>
            </a:r>
          </a:p>
          <a:p>
            <a:r>
              <a:rPr lang="en-IN" sz="1600" dirty="0" smtClean="0"/>
              <a:t>.</a:t>
            </a:r>
          </a:p>
          <a:p>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1052736"/>
            <a:ext cx="6117118" cy="5078313"/>
          </a:xfrm>
          <a:prstGeom prst="rect">
            <a:avLst/>
          </a:prstGeom>
          <a:noFill/>
        </p:spPr>
        <p:txBody>
          <a:bodyPr wrap="square" rtlCol="0">
            <a:spAutoFit/>
          </a:bodyPr>
          <a:lstStyle/>
          <a:p>
            <a:r>
              <a:rPr lang="en-IN" sz="1600" dirty="0" smtClean="0"/>
              <a:t>1). Who is the intended audience?</a:t>
            </a:r>
          </a:p>
          <a:p>
            <a:r>
              <a:rPr lang="en-IN" sz="1600" dirty="0" smtClean="0"/>
              <a:t> Sports fans</a:t>
            </a:r>
          </a:p>
          <a:p>
            <a:r>
              <a:rPr lang="en-IN" sz="1600" dirty="0" smtClean="0"/>
              <a:t> Movie viewers</a:t>
            </a:r>
          </a:p>
          <a:p>
            <a:r>
              <a:rPr lang="en-IN" sz="1600" dirty="0" smtClean="0"/>
              <a:t> Concert goers</a:t>
            </a:r>
          </a:p>
          <a:p>
            <a:r>
              <a:rPr lang="en-IN" sz="1600" dirty="0" smtClean="0"/>
              <a:t> Business people</a:t>
            </a:r>
          </a:p>
          <a:p>
            <a:endParaRPr lang="en-IN" sz="1600" dirty="0" smtClean="0"/>
          </a:p>
          <a:p>
            <a:r>
              <a:rPr lang="en-IN" sz="1600" dirty="0" smtClean="0"/>
              <a:t/>
            </a:r>
            <a:br>
              <a:rPr lang="en-IN" sz="1600" dirty="0" smtClean="0"/>
            </a:br>
            <a:r>
              <a:rPr lang="en-IN" sz="1600" dirty="0" smtClean="0"/>
              <a:t>2). What is the main purpose of the announcement?</a:t>
            </a:r>
          </a:p>
          <a:p>
            <a:r>
              <a:rPr lang="en-IN" sz="1600" dirty="0" smtClean="0"/>
              <a:t> To declare an emergency</a:t>
            </a:r>
          </a:p>
          <a:p>
            <a:r>
              <a:rPr lang="en-IN" sz="1600" dirty="0" smtClean="0"/>
              <a:t> To block an exit</a:t>
            </a:r>
          </a:p>
          <a:p>
            <a:r>
              <a:rPr lang="en-IN" sz="1600" dirty="0" smtClean="0"/>
              <a:t> To introduce new rules</a:t>
            </a:r>
          </a:p>
          <a:p>
            <a:r>
              <a:rPr lang="en-IN" sz="1600" dirty="0" smtClean="0"/>
              <a:t> To warn a car owner</a:t>
            </a:r>
          </a:p>
          <a:p>
            <a:r>
              <a:rPr lang="en-IN" sz="1600" dirty="0" smtClean="0"/>
              <a:t/>
            </a:r>
            <a:br>
              <a:rPr lang="en-IN" sz="1600" dirty="0" smtClean="0"/>
            </a:br>
            <a:r>
              <a:rPr lang="en-IN" sz="1600" dirty="0" smtClean="0"/>
              <a:t>3). What will the owner of the blue </a:t>
            </a:r>
            <a:r>
              <a:rPr lang="en-IN" sz="1600" dirty="0" err="1" smtClean="0"/>
              <a:t>Toyonka</a:t>
            </a:r>
            <a:r>
              <a:rPr lang="en-IN" sz="1600" dirty="0" smtClean="0"/>
              <a:t> probably do next?</a:t>
            </a:r>
          </a:p>
          <a:p>
            <a:r>
              <a:rPr lang="en-IN" sz="1600" dirty="0" smtClean="0"/>
              <a:t> Enjoy the rest of the game</a:t>
            </a:r>
          </a:p>
          <a:p>
            <a:r>
              <a:rPr lang="en-IN" sz="1600" dirty="0" smtClean="0"/>
              <a:t> Pay a $200 fine</a:t>
            </a:r>
          </a:p>
          <a:p>
            <a:r>
              <a:rPr lang="en-IN" sz="1600" dirty="0" smtClean="0"/>
              <a:t> Move the vehicle</a:t>
            </a:r>
          </a:p>
          <a:p>
            <a:r>
              <a:rPr lang="en-IN" sz="1600" dirty="0" smtClean="0"/>
              <a:t> Call a tow truck</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764704"/>
            <a:ext cx="5565495" cy="4801314"/>
          </a:xfrm>
          <a:prstGeom prst="rect">
            <a:avLst/>
          </a:prstGeom>
          <a:noFill/>
        </p:spPr>
        <p:txBody>
          <a:bodyPr wrap="square" rtlCol="0">
            <a:spAutoFit/>
          </a:bodyPr>
          <a:lstStyle/>
          <a:p>
            <a:r>
              <a:rPr lang="en-IN" sz="1600" dirty="0" smtClean="0"/>
              <a:t>1). Who is the intended audience?</a:t>
            </a:r>
          </a:p>
          <a:p>
            <a:r>
              <a:rPr lang="en-IN" sz="1600" dirty="0" smtClean="0"/>
              <a:t> </a:t>
            </a:r>
            <a:r>
              <a:rPr lang="en-IN" sz="1600" b="1" dirty="0" smtClean="0"/>
              <a:t>Sports fans</a:t>
            </a:r>
          </a:p>
          <a:p>
            <a:r>
              <a:rPr lang="en-IN" sz="1600" dirty="0" smtClean="0"/>
              <a:t> Movie viewers</a:t>
            </a:r>
          </a:p>
          <a:p>
            <a:r>
              <a:rPr lang="en-IN" sz="1600" dirty="0" smtClean="0"/>
              <a:t> Concert goers</a:t>
            </a:r>
          </a:p>
          <a:p>
            <a:r>
              <a:rPr lang="en-IN" sz="1600" dirty="0" smtClean="0"/>
              <a:t> Business people</a:t>
            </a:r>
          </a:p>
          <a:p>
            <a:r>
              <a:rPr lang="en-IN" sz="1600" dirty="0" smtClean="0"/>
              <a:t/>
            </a:r>
            <a:br>
              <a:rPr lang="en-IN" sz="1600" dirty="0" smtClean="0"/>
            </a:br>
            <a:r>
              <a:rPr lang="en-IN" sz="1600" dirty="0" smtClean="0"/>
              <a:t>2). What is the main purpose of the announcement?</a:t>
            </a:r>
          </a:p>
          <a:p>
            <a:r>
              <a:rPr lang="en-IN" sz="1600" dirty="0" smtClean="0"/>
              <a:t> To declare an emergency</a:t>
            </a:r>
          </a:p>
          <a:p>
            <a:r>
              <a:rPr lang="en-IN" sz="1600" dirty="0" smtClean="0"/>
              <a:t> To block an exit</a:t>
            </a:r>
          </a:p>
          <a:p>
            <a:r>
              <a:rPr lang="en-IN" sz="1600" dirty="0" smtClean="0"/>
              <a:t> To introduce new rules</a:t>
            </a:r>
          </a:p>
          <a:p>
            <a:r>
              <a:rPr lang="en-IN" sz="1600" b="1" dirty="0" smtClean="0"/>
              <a:t> To warn a car owner</a:t>
            </a:r>
          </a:p>
          <a:p>
            <a:r>
              <a:rPr lang="en-IN" sz="1600" dirty="0" smtClean="0"/>
              <a:t/>
            </a:r>
            <a:br>
              <a:rPr lang="en-IN" sz="1600" dirty="0" smtClean="0"/>
            </a:br>
            <a:r>
              <a:rPr lang="en-IN" sz="1600" dirty="0" smtClean="0"/>
              <a:t>3). What will the owner of the blue </a:t>
            </a:r>
            <a:r>
              <a:rPr lang="en-IN" sz="1600" dirty="0" err="1" smtClean="0"/>
              <a:t>Toyonka</a:t>
            </a:r>
            <a:r>
              <a:rPr lang="en-IN" sz="1600" dirty="0" smtClean="0"/>
              <a:t> probably do next?</a:t>
            </a:r>
          </a:p>
          <a:p>
            <a:r>
              <a:rPr lang="en-IN" sz="1600" dirty="0" smtClean="0"/>
              <a:t> Enjoy the rest of the game</a:t>
            </a:r>
          </a:p>
          <a:p>
            <a:r>
              <a:rPr lang="en-IN" sz="1600" dirty="0" smtClean="0"/>
              <a:t> Pay a $200 fine</a:t>
            </a:r>
          </a:p>
          <a:p>
            <a:r>
              <a:rPr lang="en-IN" sz="1600" b="1" dirty="0" smtClean="0"/>
              <a:t> Move the vehicle</a:t>
            </a:r>
          </a:p>
          <a:p>
            <a:r>
              <a:rPr lang="en-IN" sz="1600" dirty="0" smtClean="0"/>
              <a:t> Call a tow truck</a:t>
            </a:r>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052736"/>
            <a:ext cx="184731" cy="369332"/>
          </a:xfrm>
          <a:prstGeom prst="rect">
            <a:avLst/>
          </a:prstGeom>
          <a:noFill/>
        </p:spPr>
        <p:txBody>
          <a:bodyPr wrap="none" rtlCol="0">
            <a:spAutoFit/>
          </a:bodyPr>
          <a:lstStyle/>
          <a:p>
            <a:endParaRPr lang="en-IN" dirty="0"/>
          </a:p>
        </p:txBody>
      </p:sp>
      <p:sp>
        <p:nvSpPr>
          <p:cNvPr id="3" name="TextBox 2"/>
          <p:cNvSpPr txBox="1"/>
          <p:nvPr/>
        </p:nvSpPr>
        <p:spPr>
          <a:xfrm>
            <a:off x="1115616" y="836712"/>
            <a:ext cx="4138434" cy="4555093"/>
          </a:xfrm>
          <a:prstGeom prst="rect">
            <a:avLst/>
          </a:prstGeom>
          <a:noFill/>
        </p:spPr>
        <p:txBody>
          <a:bodyPr wrap="square" rtlCol="0">
            <a:spAutoFit/>
          </a:bodyPr>
          <a:lstStyle/>
          <a:p>
            <a:r>
              <a:rPr lang="en-IN" sz="1600" dirty="0" smtClean="0"/>
              <a:t>1). Who is the intended audience?</a:t>
            </a:r>
          </a:p>
          <a:p>
            <a:r>
              <a:rPr lang="en-IN" sz="1600" dirty="0" smtClean="0"/>
              <a:t> Radio listeners</a:t>
            </a:r>
          </a:p>
          <a:p>
            <a:r>
              <a:rPr lang="en-IN" sz="1600" dirty="0" smtClean="0"/>
              <a:t> TV viewers</a:t>
            </a:r>
          </a:p>
          <a:p>
            <a:r>
              <a:rPr lang="en-IN" sz="1600" dirty="0" smtClean="0"/>
              <a:t> Football fans</a:t>
            </a:r>
          </a:p>
          <a:p>
            <a:r>
              <a:rPr lang="en-IN" sz="1600" dirty="0" smtClean="0"/>
              <a:t> Movie patrons</a:t>
            </a:r>
          </a:p>
          <a:p>
            <a:endParaRPr lang="en-US" sz="1600" u="sng" dirty="0"/>
          </a:p>
          <a:p>
            <a:r>
              <a:rPr lang="en-IN" sz="1600" dirty="0" smtClean="0"/>
              <a:t>2). What is the main purpose of the report?</a:t>
            </a:r>
          </a:p>
          <a:p>
            <a:r>
              <a:rPr lang="en-IN" sz="1600" dirty="0" smtClean="0"/>
              <a:t> To present the news</a:t>
            </a:r>
          </a:p>
          <a:p>
            <a:r>
              <a:rPr lang="en-IN" sz="1600" dirty="0" smtClean="0"/>
              <a:t> To introduce Ross </a:t>
            </a:r>
            <a:r>
              <a:rPr lang="en-IN" sz="1600" dirty="0" err="1" smtClean="0"/>
              <a:t>Dinsmore</a:t>
            </a:r>
            <a:endParaRPr lang="en-IN" sz="1600" dirty="0" smtClean="0"/>
          </a:p>
          <a:p>
            <a:r>
              <a:rPr lang="en-IN" sz="1600" dirty="0" smtClean="0"/>
              <a:t> To update traffic</a:t>
            </a:r>
          </a:p>
          <a:p>
            <a:r>
              <a:rPr lang="en-IN" sz="1600" dirty="0" smtClean="0"/>
              <a:t> To find a stalled vehicle</a:t>
            </a:r>
          </a:p>
          <a:p>
            <a:r>
              <a:rPr lang="en-IN" sz="1600" dirty="0" smtClean="0"/>
              <a:t/>
            </a:r>
            <a:br>
              <a:rPr lang="en-IN" sz="1600" dirty="0" smtClean="0"/>
            </a:br>
            <a:r>
              <a:rPr lang="en-IN" sz="1600" dirty="0" smtClean="0"/>
              <a:t>3). Where is the speaker now?</a:t>
            </a:r>
          </a:p>
          <a:p>
            <a:r>
              <a:rPr lang="en-IN" sz="1600" dirty="0" smtClean="0"/>
              <a:t> Inside a building</a:t>
            </a:r>
          </a:p>
          <a:p>
            <a:r>
              <a:rPr lang="en-IN" sz="1600" dirty="0" smtClean="0"/>
              <a:t> Outside near a road</a:t>
            </a:r>
          </a:p>
          <a:p>
            <a:r>
              <a:rPr lang="en-IN" sz="1600" dirty="0" smtClean="0"/>
              <a:t> In a helicopter</a:t>
            </a:r>
          </a:p>
          <a:p>
            <a:r>
              <a:rPr lang="en-IN" sz="1600" dirty="0" smtClean="0"/>
              <a:t> At his home</a:t>
            </a:r>
          </a:p>
          <a:p>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836712"/>
            <a:ext cx="7709416" cy="4832092"/>
          </a:xfrm>
          <a:prstGeom prst="rect">
            <a:avLst/>
          </a:prstGeom>
          <a:noFill/>
        </p:spPr>
        <p:txBody>
          <a:bodyPr wrap="square" rtlCol="0">
            <a:spAutoFit/>
          </a:bodyPr>
          <a:lstStyle/>
          <a:p>
            <a:r>
              <a:rPr lang="en-IN" sz="1600" dirty="0" smtClean="0"/>
              <a:t>1). Who is the message for?</a:t>
            </a:r>
          </a:p>
          <a:p>
            <a:r>
              <a:rPr lang="en-IN" sz="1600" dirty="0" smtClean="0"/>
              <a:t> Fiona</a:t>
            </a:r>
          </a:p>
          <a:p>
            <a:r>
              <a:rPr lang="en-IN" sz="1600" dirty="0" smtClean="0"/>
              <a:t> Maria</a:t>
            </a:r>
          </a:p>
          <a:p>
            <a:r>
              <a:rPr lang="en-IN" sz="1600" dirty="0" smtClean="0"/>
              <a:t> Ronni</a:t>
            </a:r>
          </a:p>
          <a:p>
            <a:r>
              <a:rPr lang="en-IN" sz="1600" dirty="0" smtClean="0"/>
              <a:t> Chris</a:t>
            </a:r>
          </a:p>
          <a:p>
            <a:r>
              <a:rPr lang="en-IN" sz="1600" dirty="0" smtClean="0"/>
              <a:t/>
            </a:r>
            <a:br>
              <a:rPr lang="en-IN" sz="1600" dirty="0" smtClean="0"/>
            </a:br>
            <a:r>
              <a:rPr lang="en-IN" sz="1600" dirty="0" smtClean="0"/>
              <a:t>2). What does the speaker want to know?</a:t>
            </a:r>
          </a:p>
          <a:p>
            <a:r>
              <a:rPr lang="en-IN" sz="1600" dirty="0" smtClean="0"/>
              <a:t> What Maria wants to eat</a:t>
            </a:r>
          </a:p>
          <a:p>
            <a:r>
              <a:rPr lang="en-IN" sz="1600" dirty="0" smtClean="0"/>
              <a:t> When the movie will start</a:t>
            </a:r>
          </a:p>
          <a:p>
            <a:r>
              <a:rPr lang="en-IN" sz="1600" dirty="0" smtClean="0"/>
              <a:t> Why Maria is late</a:t>
            </a:r>
          </a:p>
          <a:p>
            <a:r>
              <a:rPr lang="en-IN" sz="1600" dirty="0" smtClean="0"/>
              <a:t> What is Maria's cell phone number</a:t>
            </a:r>
          </a:p>
          <a:p>
            <a:r>
              <a:rPr lang="en-IN" sz="1600" dirty="0" smtClean="0"/>
              <a:t/>
            </a:r>
            <a:br>
              <a:rPr lang="en-IN" sz="1600" dirty="0" smtClean="0"/>
            </a:br>
            <a:r>
              <a:rPr lang="en-IN" sz="1600" dirty="0" smtClean="0"/>
              <a:t>3). What is the probable relationship between the speaker and the listener?</a:t>
            </a:r>
          </a:p>
          <a:p>
            <a:r>
              <a:rPr lang="en-IN" sz="1600" dirty="0" smtClean="0"/>
              <a:t> Close personal friends</a:t>
            </a:r>
          </a:p>
          <a:p>
            <a:r>
              <a:rPr lang="en-IN" sz="1600" dirty="0" smtClean="0"/>
              <a:t> Business associates</a:t>
            </a:r>
          </a:p>
          <a:p>
            <a:r>
              <a:rPr lang="en-IN" sz="1600" dirty="0" smtClean="0"/>
              <a:t> Boss and employee</a:t>
            </a:r>
          </a:p>
          <a:p>
            <a:r>
              <a:rPr lang="en-IN" sz="1600" dirty="0" smtClean="0"/>
              <a:t> Teacher and student</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980728"/>
            <a:ext cx="7709416" cy="4524315"/>
          </a:xfrm>
          <a:prstGeom prst="rect">
            <a:avLst/>
          </a:prstGeom>
          <a:noFill/>
        </p:spPr>
        <p:txBody>
          <a:bodyPr wrap="square" rtlCol="0">
            <a:spAutoFit/>
          </a:bodyPr>
          <a:lstStyle/>
          <a:p>
            <a:r>
              <a:rPr lang="en-IN" sz="1600" dirty="0" smtClean="0"/>
              <a:t>1). Who is the message for?</a:t>
            </a:r>
          </a:p>
          <a:p>
            <a:r>
              <a:rPr lang="en-IN" sz="1600" dirty="0" smtClean="0"/>
              <a:t> Fiona</a:t>
            </a:r>
          </a:p>
          <a:p>
            <a:r>
              <a:rPr lang="en-IN" sz="1600" dirty="0" smtClean="0"/>
              <a:t> </a:t>
            </a:r>
            <a:r>
              <a:rPr lang="en-IN" sz="1600" b="1" dirty="0" smtClean="0"/>
              <a:t>Maria</a:t>
            </a:r>
          </a:p>
          <a:p>
            <a:r>
              <a:rPr lang="en-IN" sz="1600" dirty="0" smtClean="0"/>
              <a:t> Ronni</a:t>
            </a:r>
          </a:p>
          <a:p>
            <a:r>
              <a:rPr lang="en-IN" sz="1600" dirty="0" smtClean="0"/>
              <a:t> Chris</a:t>
            </a:r>
          </a:p>
          <a:p>
            <a:r>
              <a:rPr lang="en-IN" sz="1600" dirty="0" smtClean="0"/>
              <a:t/>
            </a:r>
            <a:br>
              <a:rPr lang="en-IN" sz="1600" dirty="0" smtClean="0"/>
            </a:br>
            <a:r>
              <a:rPr lang="en-IN" sz="1600" dirty="0" smtClean="0"/>
              <a:t>2). What does the speaker want to know?</a:t>
            </a:r>
          </a:p>
          <a:p>
            <a:r>
              <a:rPr lang="en-IN" sz="1600" dirty="0" smtClean="0"/>
              <a:t> What Maria wants to eat</a:t>
            </a:r>
          </a:p>
          <a:p>
            <a:r>
              <a:rPr lang="en-IN" sz="1600" dirty="0" smtClean="0"/>
              <a:t> When the movie will start</a:t>
            </a:r>
          </a:p>
          <a:p>
            <a:r>
              <a:rPr lang="en-IN" sz="1600" b="1" dirty="0" smtClean="0"/>
              <a:t> Why Maria is late</a:t>
            </a:r>
          </a:p>
          <a:p>
            <a:r>
              <a:rPr lang="en-IN" sz="1600" dirty="0" smtClean="0"/>
              <a:t> What is Maria's cell phone number</a:t>
            </a:r>
          </a:p>
          <a:p>
            <a:r>
              <a:rPr lang="en-IN" sz="1600" dirty="0" smtClean="0"/>
              <a:t/>
            </a:r>
            <a:br>
              <a:rPr lang="en-IN" sz="1600" dirty="0" smtClean="0"/>
            </a:br>
            <a:r>
              <a:rPr lang="en-IN" sz="1600" dirty="0" smtClean="0"/>
              <a:t>3). What is the probable relationship between the speaker and the listener?</a:t>
            </a:r>
          </a:p>
          <a:p>
            <a:r>
              <a:rPr lang="en-IN" sz="1600" dirty="0" smtClean="0"/>
              <a:t> </a:t>
            </a:r>
            <a:r>
              <a:rPr lang="en-IN" sz="1600" b="1" dirty="0" smtClean="0"/>
              <a:t>Close personal friends</a:t>
            </a:r>
          </a:p>
          <a:p>
            <a:r>
              <a:rPr lang="en-IN" sz="1600" dirty="0" smtClean="0"/>
              <a:t> Business associates</a:t>
            </a:r>
          </a:p>
          <a:p>
            <a:r>
              <a:rPr lang="en-IN" sz="1600" dirty="0" smtClean="0"/>
              <a:t> Boss and employee</a:t>
            </a:r>
          </a:p>
          <a:p>
            <a:r>
              <a:rPr lang="en-IN" sz="1600" dirty="0" smtClean="0"/>
              <a:t> Teacher and student</a:t>
            </a:r>
          </a:p>
          <a:p>
            <a:endParaRPr lang="en-IN"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5720" y="857233"/>
            <a:ext cx="8501122" cy="2031325"/>
          </a:xfrm>
          <a:prstGeom prst="rect">
            <a:avLst/>
          </a:prstGeom>
          <a:noFill/>
        </p:spPr>
        <p:txBody>
          <a:bodyPr wrap="square" rtlCol="0">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043608" y="980728"/>
            <a:ext cx="3994418" cy="4801314"/>
          </a:xfrm>
          <a:prstGeom prst="rect">
            <a:avLst/>
          </a:prstGeom>
          <a:noFill/>
        </p:spPr>
        <p:txBody>
          <a:bodyPr wrap="square" rtlCol="0">
            <a:spAutoFit/>
          </a:bodyPr>
          <a:lstStyle/>
          <a:p>
            <a:r>
              <a:rPr lang="en-IN" sz="1600" dirty="0" smtClean="0"/>
              <a:t>1). Who is the intended audience?</a:t>
            </a:r>
          </a:p>
          <a:p>
            <a:r>
              <a:rPr lang="en-IN" sz="1600" dirty="0" smtClean="0"/>
              <a:t> Radio listeners</a:t>
            </a:r>
          </a:p>
          <a:p>
            <a:r>
              <a:rPr lang="en-IN" sz="1600" b="1" dirty="0" smtClean="0"/>
              <a:t> TV viewers</a:t>
            </a:r>
          </a:p>
          <a:p>
            <a:r>
              <a:rPr lang="en-IN" sz="1600" dirty="0" smtClean="0"/>
              <a:t> Football fans</a:t>
            </a:r>
          </a:p>
          <a:p>
            <a:r>
              <a:rPr lang="en-IN" sz="1600" dirty="0" smtClean="0"/>
              <a:t> Movie patrons</a:t>
            </a:r>
          </a:p>
          <a:p>
            <a:r>
              <a:rPr lang="en-IN" sz="1600" dirty="0" smtClean="0"/>
              <a:t/>
            </a:r>
            <a:br>
              <a:rPr lang="en-IN" sz="1600" dirty="0" smtClean="0"/>
            </a:br>
            <a:r>
              <a:rPr lang="en-IN" sz="1600" dirty="0" smtClean="0"/>
              <a:t>2). What is the main purpose of the report?</a:t>
            </a:r>
          </a:p>
          <a:p>
            <a:r>
              <a:rPr lang="en-IN" sz="1600" dirty="0" smtClean="0"/>
              <a:t> To present the news</a:t>
            </a:r>
          </a:p>
          <a:p>
            <a:r>
              <a:rPr lang="en-IN" sz="1600" dirty="0" smtClean="0"/>
              <a:t> To introduce Ross </a:t>
            </a:r>
            <a:r>
              <a:rPr lang="en-IN" sz="1600" dirty="0" err="1" smtClean="0"/>
              <a:t>Dinsmore</a:t>
            </a:r>
            <a:endParaRPr lang="en-IN" sz="1600" dirty="0" smtClean="0"/>
          </a:p>
          <a:p>
            <a:r>
              <a:rPr lang="en-IN" sz="1600" dirty="0" smtClean="0"/>
              <a:t> </a:t>
            </a:r>
            <a:r>
              <a:rPr lang="en-IN" sz="1600" b="1" dirty="0" smtClean="0"/>
              <a:t>To update traffic</a:t>
            </a:r>
          </a:p>
          <a:p>
            <a:r>
              <a:rPr lang="en-IN" sz="1600" dirty="0" smtClean="0"/>
              <a:t> To find a stalled vehicle</a:t>
            </a:r>
          </a:p>
          <a:p>
            <a:r>
              <a:rPr lang="en-IN" sz="1600" dirty="0" smtClean="0"/>
              <a:t/>
            </a:r>
            <a:br>
              <a:rPr lang="en-IN" sz="1600" dirty="0" smtClean="0"/>
            </a:br>
            <a:r>
              <a:rPr lang="en-IN" sz="1600" dirty="0" smtClean="0"/>
              <a:t>3). Where is the speaker now?</a:t>
            </a:r>
          </a:p>
          <a:p>
            <a:r>
              <a:rPr lang="en-IN" sz="1600" dirty="0" smtClean="0"/>
              <a:t> </a:t>
            </a:r>
            <a:r>
              <a:rPr lang="en-IN" sz="1600" b="1" dirty="0" smtClean="0"/>
              <a:t>Inside a building</a:t>
            </a:r>
          </a:p>
          <a:p>
            <a:r>
              <a:rPr lang="en-IN" sz="1600" dirty="0" smtClean="0"/>
              <a:t> Outside near a road</a:t>
            </a:r>
          </a:p>
          <a:p>
            <a:r>
              <a:rPr lang="en-IN" sz="1600" dirty="0" smtClean="0"/>
              <a:t> In a helicopter</a:t>
            </a:r>
          </a:p>
          <a:p>
            <a:r>
              <a:rPr lang="en-IN" sz="1600" dirty="0" smtClean="0"/>
              <a:t> At his home</a:t>
            </a:r>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714356"/>
            <a:ext cx="8572560" cy="2585323"/>
          </a:xfrm>
          <a:prstGeom prst="rect">
            <a:avLst/>
          </a:prstGeom>
        </p:spPr>
        <p:txBody>
          <a:bodyPr wrap="square">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p:txBody>
      </p:sp>
      <p:sp>
        <p:nvSpPr>
          <p:cNvPr id="4" name="TextBox 3"/>
          <p:cNvSpPr txBox="1"/>
          <p:nvPr/>
        </p:nvSpPr>
        <p:spPr>
          <a:xfrm>
            <a:off x="1115616" y="692696"/>
            <a:ext cx="5561901" cy="4555093"/>
          </a:xfrm>
          <a:prstGeom prst="rect">
            <a:avLst/>
          </a:prstGeom>
          <a:noFill/>
        </p:spPr>
        <p:txBody>
          <a:bodyPr wrap="square" rtlCol="0">
            <a:spAutoFit/>
          </a:bodyPr>
          <a:lstStyle/>
          <a:p>
            <a:r>
              <a:rPr lang="en-IN" sz="1600" dirty="0" smtClean="0"/>
              <a:t>1). What is the main purpose of the announcement?</a:t>
            </a:r>
          </a:p>
          <a:p>
            <a:r>
              <a:rPr lang="en-IN" sz="1600" dirty="0" smtClean="0"/>
              <a:t> To welcome shoppers</a:t>
            </a:r>
          </a:p>
          <a:p>
            <a:r>
              <a:rPr lang="en-IN" sz="1600" dirty="0" smtClean="0"/>
              <a:t> To declare "bargain days"</a:t>
            </a:r>
          </a:p>
          <a:p>
            <a:r>
              <a:rPr lang="en-IN" sz="1600" dirty="0" smtClean="0"/>
              <a:t> To promote special discounts</a:t>
            </a:r>
          </a:p>
          <a:p>
            <a:r>
              <a:rPr lang="en-IN" sz="1600" dirty="0" smtClean="0"/>
              <a:t> To explain how to get help</a:t>
            </a:r>
          </a:p>
          <a:p>
            <a:r>
              <a:rPr lang="en-IN" sz="1600" dirty="0" smtClean="0"/>
              <a:t/>
            </a:r>
            <a:br>
              <a:rPr lang="en-IN" sz="1600" dirty="0" smtClean="0"/>
            </a:br>
            <a:r>
              <a:rPr lang="en-IN" sz="1600" dirty="0" smtClean="0"/>
              <a:t>2). What should shoppers look for?</a:t>
            </a:r>
          </a:p>
          <a:p>
            <a:r>
              <a:rPr lang="en-IN" sz="1600" dirty="0" smtClean="0"/>
              <a:t> Red buttons</a:t>
            </a:r>
          </a:p>
          <a:p>
            <a:r>
              <a:rPr lang="en-IN" sz="1600" dirty="0" smtClean="0"/>
              <a:t> Household goods</a:t>
            </a:r>
          </a:p>
          <a:p>
            <a:r>
              <a:rPr lang="en-IN" sz="1600" dirty="0" smtClean="0"/>
              <a:t> Customer service representatives</a:t>
            </a:r>
          </a:p>
          <a:p>
            <a:r>
              <a:rPr lang="en-IN" sz="1600" dirty="0" smtClean="0"/>
              <a:t> Orange tags</a:t>
            </a:r>
          </a:p>
          <a:p>
            <a:r>
              <a:rPr lang="en-IN" sz="1600" dirty="0" smtClean="0"/>
              <a:t/>
            </a:r>
            <a:br>
              <a:rPr lang="en-IN" sz="1600" dirty="0" smtClean="0"/>
            </a:br>
            <a:r>
              <a:rPr lang="en-IN" sz="1600" dirty="0" smtClean="0"/>
              <a:t>3). Where is this announcement most likely being heard?</a:t>
            </a:r>
          </a:p>
          <a:p>
            <a:r>
              <a:rPr lang="en-IN" sz="1600" dirty="0" smtClean="0"/>
              <a:t> In a pharmacy</a:t>
            </a:r>
          </a:p>
          <a:p>
            <a:r>
              <a:rPr lang="en-IN" sz="1600" dirty="0" smtClean="0"/>
              <a:t> In a grocery store</a:t>
            </a:r>
          </a:p>
          <a:p>
            <a:r>
              <a:rPr lang="en-IN" sz="1600" dirty="0" smtClean="0"/>
              <a:t> In a warehouse</a:t>
            </a:r>
          </a:p>
          <a:p>
            <a:r>
              <a:rPr lang="en-IN" sz="1600" dirty="0" smtClean="0"/>
              <a:t> In a department store</a:t>
            </a: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928670"/>
            <a:ext cx="184731" cy="1477328"/>
          </a:xfrm>
          <a:prstGeom prst="rect">
            <a:avLst/>
          </a:prstGeom>
          <a:noFill/>
        </p:spPr>
        <p:txBody>
          <a:bodyPr wrap="none" rtlCol="0">
            <a:spAutoFit/>
          </a:bodyPr>
          <a:lstStyle/>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971600" y="908720"/>
            <a:ext cx="5489893" cy="4524315"/>
          </a:xfrm>
          <a:prstGeom prst="rect">
            <a:avLst/>
          </a:prstGeom>
          <a:noFill/>
        </p:spPr>
        <p:txBody>
          <a:bodyPr wrap="square" rtlCol="0">
            <a:spAutoFit/>
          </a:bodyPr>
          <a:lstStyle/>
          <a:p>
            <a:r>
              <a:rPr lang="en-IN" sz="1600" dirty="0" smtClean="0"/>
              <a:t>1). What is the main purpose of the announcement?</a:t>
            </a:r>
          </a:p>
          <a:p>
            <a:r>
              <a:rPr lang="en-IN" sz="1600" dirty="0" smtClean="0"/>
              <a:t> To welcome shoppers</a:t>
            </a:r>
          </a:p>
          <a:p>
            <a:r>
              <a:rPr lang="en-IN" sz="1600" dirty="0" smtClean="0"/>
              <a:t> </a:t>
            </a:r>
            <a:r>
              <a:rPr lang="en-IN" sz="1600" b="1" dirty="0" smtClean="0"/>
              <a:t>To declare "bargain days"</a:t>
            </a:r>
          </a:p>
          <a:p>
            <a:r>
              <a:rPr lang="en-IN" sz="1600" dirty="0" smtClean="0"/>
              <a:t> To promote special discounts</a:t>
            </a:r>
          </a:p>
          <a:p>
            <a:r>
              <a:rPr lang="en-IN" sz="1600" dirty="0" smtClean="0"/>
              <a:t> To explain how to get help</a:t>
            </a:r>
          </a:p>
          <a:p>
            <a:r>
              <a:rPr lang="en-IN" sz="1600" dirty="0" smtClean="0"/>
              <a:t/>
            </a:r>
            <a:br>
              <a:rPr lang="en-IN" sz="1600" dirty="0" smtClean="0"/>
            </a:br>
            <a:r>
              <a:rPr lang="en-IN" sz="1600" dirty="0" smtClean="0"/>
              <a:t>2). What should shoppers look for?</a:t>
            </a:r>
          </a:p>
          <a:p>
            <a:r>
              <a:rPr lang="en-IN" sz="1600" dirty="0" smtClean="0"/>
              <a:t> Red buttons</a:t>
            </a:r>
          </a:p>
          <a:p>
            <a:r>
              <a:rPr lang="en-IN" sz="1600" dirty="0" smtClean="0"/>
              <a:t> Household goods</a:t>
            </a:r>
          </a:p>
          <a:p>
            <a:r>
              <a:rPr lang="en-IN" sz="1600" dirty="0" smtClean="0"/>
              <a:t> Customer service representatives</a:t>
            </a:r>
          </a:p>
          <a:p>
            <a:r>
              <a:rPr lang="en-IN" sz="1600" dirty="0" smtClean="0"/>
              <a:t> </a:t>
            </a:r>
            <a:r>
              <a:rPr lang="en-IN" sz="1600" b="1" dirty="0" smtClean="0"/>
              <a:t>Orange tags</a:t>
            </a:r>
          </a:p>
          <a:p>
            <a:r>
              <a:rPr lang="en-IN" sz="1600" dirty="0" smtClean="0"/>
              <a:t/>
            </a:r>
            <a:br>
              <a:rPr lang="en-IN" sz="1600" dirty="0" smtClean="0"/>
            </a:br>
            <a:r>
              <a:rPr lang="en-IN" sz="1600" dirty="0" smtClean="0"/>
              <a:t>3). Where is this announcement most likely being heard?</a:t>
            </a:r>
          </a:p>
          <a:p>
            <a:r>
              <a:rPr lang="en-IN" sz="1600" dirty="0" smtClean="0"/>
              <a:t> In a pharmacy</a:t>
            </a:r>
          </a:p>
          <a:p>
            <a:r>
              <a:rPr lang="en-IN" sz="1600" dirty="0" smtClean="0"/>
              <a:t> In a grocery store</a:t>
            </a:r>
          </a:p>
          <a:p>
            <a:r>
              <a:rPr lang="en-IN" sz="1600" dirty="0" smtClean="0"/>
              <a:t> In a warehouse</a:t>
            </a:r>
          </a:p>
          <a:p>
            <a:r>
              <a:rPr lang="en-IN" sz="1600" dirty="0" smtClean="0"/>
              <a:t> </a:t>
            </a:r>
            <a:r>
              <a:rPr lang="en-IN" sz="1600" b="1" dirty="0" smtClean="0"/>
              <a:t>In a department store</a:t>
            </a:r>
          </a:p>
          <a:p>
            <a:endParaRPr lang="en-IN"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034" y="642918"/>
            <a:ext cx="8072494" cy="3416320"/>
          </a:xfrm>
          <a:prstGeom prst="rect">
            <a:avLst/>
          </a:prstGeom>
          <a:noFill/>
        </p:spPr>
        <p:txBody>
          <a:bodyPr wrap="square" rtlCol="0">
            <a:spAutoFit/>
          </a:bodyPr>
          <a:lstStyle/>
          <a:p>
            <a:r>
              <a:rPr lang="en-IN" dirty="0" smtClean="0"/>
              <a:t/>
            </a:r>
            <a:br>
              <a:rPr lang="en-IN" dirty="0" smtClean="0"/>
            </a:br>
            <a:r>
              <a:rPr lang="en-IN" dirty="0" smtClean="0"/>
              <a:t/>
            </a:r>
            <a:br>
              <a:rPr lang="en-IN" dirty="0" smtClean="0"/>
            </a:br>
            <a:r>
              <a:rPr lang="en-IN" dirty="0" smtClean="0"/>
              <a:t/>
            </a:r>
            <a:br>
              <a:rPr lang="en-IN" dirty="0" smtClean="0"/>
            </a:br>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4" name="TextBox 3"/>
          <p:cNvSpPr txBox="1"/>
          <p:nvPr/>
        </p:nvSpPr>
        <p:spPr>
          <a:xfrm>
            <a:off x="1115616" y="908720"/>
            <a:ext cx="4707627" cy="5016758"/>
          </a:xfrm>
          <a:prstGeom prst="rect">
            <a:avLst/>
          </a:prstGeom>
          <a:noFill/>
        </p:spPr>
        <p:txBody>
          <a:bodyPr wrap="square" rtlCol="0">
            <a:spAutoFit/>
          </a:bodyPr>
          <a:lstStyle/>
          <a:p>
            <a:r>
              <a:rPr lang="en-IN" sz="1600" dirty="0" smtClean="0"/>
              <a:t>1). Why is the speaker calling?</a:t>
            </a:r>
          </a:p>
          <a:p>
            <a:r>
              <a:rPr lang="en-IN" sz="1600" dirty="0" smtClean="0"/>
              <a:t> He's responding to an advertisement.</a:t>
            </a:r>
          </a:p>
          <a:p>
            <a:r>
              <a:rPr lang="en-IN" sz="1600" dirty="0" smtClean="0"/>
              <a:t> He's soliciting donations.</a:t>
            </a:r>
          </a:p>
          <a:p>
            <a:r>
              <a:rPr lang="en-IN" sz="1600" dirty="0" smtClean="0"/>
              <a:t> He wants to sell his automobile.</a:t>
            </a:r>
          </a:p>
          <a:p>
            <a:r>
              <a:rPr lang="en-IN" sz="1600" dirty="0" smtClean="0"/>
              <a:t> He wants to introduce himself.</a:t>
            </a:r>
          </a:p>
          <a:p>
            <a:endParaRPr lang="en-IN" sz="1600" dirty="0" smtClean="0"/>
          </a:p>
          <a:p>
            <a:r>
              <a:rPr lang="en-IN" sz="1600" dirty="0" smtClean="0"/>
              <a:t/>
            </a:r>
            <a:br>
              <a:rPr lang="en-IN" sz="1600" dirty="0" smtClean="0"/>
            </a:br>
            <a:r>
              <a:rPr lang="en-IN" sz="1600" dirty="0" smtClean="0"/>
              <a:t>2). What will the listener probably do next?</a:t>
            </a:r>
          </a:p>
          <a:p>
            <a:r>
              <a:rPr lang="en-IN" sz="1600" dirty="0" smtClean="0"/>
              <a:t> Sell his </a:t>
            </a:r>
            <a:r>
              <a:rPr lang="en-IN" sz="1600" dirty="0" err="1" smtClean="0"/>
              <a:t>Hyashi</a:t>
            </a:r>
            <a:endParaRPr lang="en-IN" sz="1600" dirty="0" smtClean="0"/>
          </a:p>
          <a:p>
            <a:r>
              <a:rPr lang="en-IN" sz="1600" dirty="0" smtClean="0"/>
              <a:t> Return the phone call</a:t>
            </a:r>
          </a:p>
          <a:p>
            <a:r>
              <a:rPr lang="en-IN" sz="1600" dirty="0" smtClean="0"/>
              <a:t> Place an advertisement</a:t>
            </a:r>
          </a:p>
          <a:p>
            <a:r>
              <a:rPr lang="en-IN" sz="1600" dirty="0" smtClean="0"/>
              <a:t> Send an e-mail</a:t>
            </a:r>
          </a:p>
          <a:p>
            <a:r>
              <a:rPr lang="en-IN" sz="1600" dirty="0" smtClean="0"/>
              <a:t/>
            </a:r>
            <a:br>
              <a:rPr lang="en-IN" sz="1600" dirty="0" smtClean="0"/>
            </a:br>
            <a:r>
              <a:rPr lang="en-IN" sz="1600" dirty="0" smtClean="0"/>
              <a:t>3). What does the speaker ask the listener to do?</a:t>
            </a:r>
          </a:p>
          <a:p>
            <a:r>
              <a:rPr lang="en-IN" sz="1600" dirty="0" smtClean="0"/>
              <a:t> Sell him a car</a:t>
            </a:r>
          </a:p>
          <a:p>
            <a:r>
              <a:rPr lang="en-IN" sz="1600" dirty="0" smtClean="0"/>
              <a:t> Give him a ride</a:t>
            </a:r>
          </a:p>
          <a:p>
            <a:r>
              <a:rPr lang="en-IN" sz="1600" dirty="0" smtClean="0"/>
              <a:t> Call him back</a:t>
            </a:r>
          </a:p>
          <a:p>
            <a:r>
              <a:rPr lang="en-IN" sz="1600" dirty="0" smtClean="0"/>
              <a:t> Take a message</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7624" y="908720"/>
            <a:ext cx="4896544" cy="4524315"/>
          </a:xfrm>
          <a:prstGeom prst="rect">
            <a:avLst/>
          </a:prstGeom>
          <a:noFill/>
        </p:spPr>
        <p:txBody>
          <a:bodyPr wrap="square" rtlCol="0">
            <a:spAutoFit/>
          </a:bodyPr>
          <a:lstStyle/>
          <a:p>
            <a:r>
              <a:rPr lang="en-IN" sz="1600" dirty="0" smtClean="0"/>
              <a:t>1). Why is the speaker calling?</a:t>
            </a:r>
          </a:p>
          <a:p>
            <a:r>
              <a:rPr lang="en-IN" sz="1600" dirty="0" smtClean="0"/>
              <a:t> </a:t>
            </a:r>
            <a:r>
              <a:rPr lang="en-IN" sz="1600" b="1" dirty="0" smtClean="0"/>
              <a:t>He's responding to an advertisement.</a:t>
            </a:r>
          </a:p>
          <a:p>
            <a:r>
              <a:rPr lang="en-IN" sz="1600" dirty="0" smtClean="0"/>
              <a:t> He's soliciting donations.</a:t>
            </a:r>
          </a:p>
          <a:p>
            <a:r>
              <a:rPr lang="en-IN" sz="1600" dirty="0" smtClean="0"/>
              <a:t> He wants to sell his automobile.</a:t>
            </a:r>
          </a:p>
          <a:p>
            <a:r>
              <a:rPr lang="en-IN" sz="1600" dirty="0" smtClean="0"/>
              <a:t> He wants to introduce himself.</a:t>
            </a:r>
          </a:p>
          <a:p>
            <a:r>
              <a:rPr lang="en-IN" sz="1600" dirty="0" smtClean="0"/>
              <a:t/>
            </a:r>
            <a:br>
              <a:rPr lang="en-IN" sz="1600" dirty="0" smtClean="0"/>
            </a:br>
            <a:r>
              <a:rPr lang="en-IN" sz="1600" dirty="0" smtClean="0"/>
              <a:t>2). What will the listener probably do next?</a:t>
            </a:r>
          </a:p>
          <a:p>
            <a:r>
              <a:rPr lang="en-IN" sz="1600" dirty="0" smtClean="0"/>
              <a:t> Sell his </a:t>
            </a:r>
            <a:r>
              <a:rPr lang="en-IN" sz="1600" dirty="0" err="1" smtClean="0"/>
              <a:t>Hyashi</a:t>
            </a:r>
            <a:endParaRPr lang="en-IN" sz="1600" dirty="0" smtClean="0"/>
          </a:p>
          <a:p>
            <a:r>
              <a:rPr lang="en-IN" sz="1600" dirty="0" smtClean="0"/>
              <a:t> </a:t>
            </a:r>
            <a:r>
              <a:rPr lang="en-IN" sz="1600" b="1" dirty="0" smtClean="0"/>
              <a:t>Return the phone call</a:t>
            </a:r>
          </a:p>
          <a:p>
            <a:r>
              <a:rPr lang="en-IN" sz="1600" dirty="0" smtClean="0"/>
              <a:t> Place an advertisement</a:t>
            </a:r>
          </a:p>
          <a:p>
            <a:r>
              <a:rPr lang="en-IN" sz="1600" dirty="0" smtClean="0"/>
              <a:t> Send an e-mail</a:t>
            </a:r>
          </a:p>
          <a:p>
            <a:r>
              <a:rPr lang="en-IN" sz="1600" dirty="0" smtClean="0"/>
              <a:t/>
            </a:r>
            <a:br>
              <a:rPr lang="en-IN" sz="1600" dirty="0" smtClean="0"/>
            </a:br>
            <a:r>
              <a:rPr lang="en-IN" sz="1600" dirty="0" smtClean="0"/>
              <a:t>3). What does the speaker ask the listener to do?</a:t>
            </a:r>
          </a:p>
          <a:p>
            <a:r>
              <a:rPr lang="en-IN" sz="1600" dirty="0" smtClean="0"/>
              <a:t> Sell him a car</a:t>
            </a:r>
          </a:p>
          <a:p>
            <a:r>
              <a:rPr lang="en-IN" sz="1600" dirty="0" smtClean="0"/>
              <a:t> Give him a ride</a:t>
            </a:r>
          </a:p>
          <a:p>
            <a:r>
              <a:rPr lang="en-IN" sz="1600" b="1" dirty="0" smtClean="0"/>
              <a:t> Call him back</a:t>
            </a:r>
          </a:p>
          <a:p>
            <a:r>
              <a:rPr lang="en-IN" sz="1600" dirty="0" smtClean="0"/>
              <a:t> Take a message</a:t>
            </a:r>
          </a:p>
          <a:p>
            <a:endParaRPr lang="en-IN"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980728"/>
            <a:ext cx="5184576" cy="4801314"/>
          </a:xfrm>
          <a:prstGeom prst="rect">
            <a:avLst/>
          </a:prstGeom>
          <a:noFill/>
        </p:spPr>
        <p:txBody>
          <a:bodyPr wrap="square" rtlCol="0">
            <a:spAutoFit/>
          </a:bodyPr>
          <a:lstStyle/>
          <a:p>
            <a:r>
              <a:rPr lang="en-IN" sz="1600" dirty="0" smtClean="0"/>
              <a:t>1). What is mainly being advertised?</a:t>
            </a:r>
          </a:p>
          <a:p>
            <a:r>
              <a:rPr lang="en-IN" sz="1600" dirty="0" smtClean="0"/>
              <a:t> Free food</a:t>
            </a:r>
          </a:p>
          <a:p>
            <a:r>
              <a:rPr lang="en-IN" sz="1600" dirty="0" smtClean="0"/>
              <a:t> $100 delivery</a:t>
            </a:r>
          </a:p>
          <a:p>
            <a:r>
              <a:rPr lang="en-IN" sz="1600" dirty="0" smtClean="0"/>
              <a:t> A wide selection</a:t>
            </a:r>
          </a:p>
          <a:p>
            <a:r>
              <a:rPr lang="en-IN" sz="1600" dirty="0" smtClean="0"/>
              <a:t> A furniture store</a:t>
            </a:r>
          </a:p>
          <a:p>
            <a:endParaRPr lang="en-IN" sz="1600" dirty="0" smtClean="0"/>
          </a:p>
          <a:p>
            <a:r>
              <a:rPr lang="en-IN" sz="1600" dirty="0" smtClean="0"/>
              <a:t/>
            </a:r>
            <a:br>
              <a:rPr lang="en-IN" sz="1600" dirty="0" smtClean="0"/>
            </a:br>
            <a:r>
              <a:rPr lang="en-IN" sz="1600" dirty="0" smtClean="0"/>
              <a:t>2). When is the advertised event taking place?</a:t>
            </a:r>
          </a:p>
          <a:p>
            <a:r>
              <a:rPr lang="en-IN" sz="1600" dirty="0" smtClean="0"/>
              <a:t> From 9-6 Friday</a:t>
            </a:r>
          </a:p>
          <a:p>
            <a:r>
              <a:rPr lang="en-IN" sz="1600" dirty="0" smtClean="0"/>
              <a:t> From 8-7 Sunday</a:t>
            </a:r>
          </a:p>
          <a:p>
            <a:r>
              <a:rPr lang="en-IN" sz="1600" dirty="0" smtClean="0"/>
              <a:t> This weekend</a:t>
            </a:r>
          </a:p>
          <a:p>
            <a:r>
              <a:rPr lang="en-IN" sz="1600" dirty="0" smtClean="0"/>
              <a:t> Next week</a:t>
            </a:r>
          </a:p>
          <a:p>
            <a:r>
              <a:rPr lang="en-IN" sz="1600" dirty="0" smtClean="0"/>
              <a:t/>
            </a:r>
            <a:br>
              <a:rPr lang="en-IN" sz="1600" dirty="0" smtClean="0"/>
            </a:br>
            <a:r>
              <a:rPr lang="en-IN" sz="1600" dirty="0" smtClean="0"/>
              <a:t>3). What does the speaker suggest?</a:t>
            </a:r>
          </a:p>
          <a:p>
            <a:r>
              <a:rPr lang="en-IN" sz="1600" dirty="0" smtClean="0"/>
              <a:t> Coming to Coleman Brothers</a:t>
            </a:r>
          </a:p>
          <a:p>
            <a:r>
              <a:rPr lang="en-IN" sz="1600" dirty="0" smtClean="0"/>
              <a:t> Calling for more information</a:t>
            </a:r>
          </a:p>
          <a:p>
            <a:r>
              <a:rPr lang="en-IN" sz="1600" dirty="0" smtClean="0"/>
              <a:t> Getting free credit</a:t>
            </a:r>
          </a:p>
          <a:p>
            <a:r>
              <a:rPr lang="en-IN" sz="1600" dirty="0" smtClean="0"/>
              <a:t> Visiting the website</a:t>
            </a:r>
          </a:p>
          <a:p>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1331640" y="980728"/>
            <a:ext cx="5256584" cy="4524315"/>
          </a:xfrm>
          <a:prstGeom prst="rect">
            <a:avLst/>
          </a:prstGeom>
          <a:noFill/>
        </p:spPr>
        <p:txBody>
          <a:bodyPr wrap="square" rtlCol="0">
            <a:spAutoFit/>
          </a:bodyPr>
          <a:lstStyle/>
          <a:p>
            <a:r>
              <a:rPr lang="en-IN" sz="1600" dirty="0" smtClean="0"/>
              <a:t>1). What is mainly being advertised?</a:t>
            </a:r>
          </a:p>
          <a:p>
            <a:r>
              <a:rPr lang="en-IN" sz="1600" dirty="0" smtClean="0"/>
              <a:t> Free food</a:t>
            </a:r>
          </a:p>
          <a:p>
            <a:r>
              <a:rPr lang="en-IN" sz="1600" dirty="0" smtClean="0"/>
              <a:t> $100 delivery</a:t>
            </a:r>
          </a:p>
          <a:p>
            <a:r>
              <a:rPr lang="en-IN" sz="1600" dirty="0" smtClean="0"/>
              <a:t> A wide selection</a:t>
            </a:r>
          </a:p>
          <a:p>
            <a:r>
              <a:rPr lang="en-IN" sz="1600" b="1" dirty="0" smtClean="0"/>
              <a:t> A furniture store</a:t>
            </a:r>
          </a:p>
          <a:p>
            <a:r>
              <a:rPr lang="en-IN" sz="1600" dirty="0" smtClean="0"/>
              <a:t/>
            </a:r>
            <a:br>
              <a:rPr lang="en-IN" sz="1600" dirty="0" smtClean="0"/>
            </a:br>
            <a:r>
              <a:rPr lang="en-IN" sz="1600" dirty="0" smtClean="0"/>
              <a:t>2). When is the advertised event taking place?</a:t>
            </a:r>
          </a:p>
          <a:p>
            <a:r>
              <a:rPr lang="en-IN" sz="1600" dirty="0" smtClean="0"/>
              <a:t> From 9-6 Friday</a:t>
            </a:r>
          </a:p>
          <a:p>
            <a:r>
              <a:rPr lang="en-IN" sz="1600" dirty="0" smtClean="0"/>
              <a:t> From 8-7 Sunday</a:t>
            </a:r>
          </a:p>
          <a:p>
            <a:r>
              <a:rPr lang="en-IN" sz="1600" b="1" dirty="0" smtClean="0"/>
              <a:t> This weekend</a:t>
            </a:r>
          </a:p>
          <a:p>
            <a:r>
              <a:rPr lang="en-IN" sz="1600" dirty="0" smtClean="0"/>
              <a:t> Next week</a:t>
            </a:r>
          </a:p>
          <a:p>
            <a:r>
              <a:rPr lang="en-IN" sz="1600" dirty="0" smtClean="0"/>
              <a:t/>
            </a:r>
            <a:br>
              <a:rPr lang="en-IN" sz="1600" dirty="0" smtClean="0"/>
            </a:br>
            <a:r>
              <a:rPr lang="en-IN" sz="1600" dirty="0" smtClean="0"/>
              <a:t>3). What does the speaker suggest?</a:t>
            </a:r>
          </a:p>
          <a:p>
            <a:r>
              <a:rPr lang="en-IN" sz="1600" dirty="0" smtClean="0"/>
              <a:t> </a:t>
            </a:r>
            <a:r>
              <a:rPr lang="en-IN" sz="1600" b="1" dirty="0" smtClean="0"/>
              <a:t>Coming to Coleman Brothers</a:t>
            </a:r>
          </a:p>
          <a:p>
            <a:r>
              <a:rPr lang="en-IN" sz="1600" dirty="0" smtClean="0"/>
              <a:t> Calling for more information</a:t>
            </a:r>
          </a:p>
          <a:p>
            <a:r>
              <a:rPr lang="en-IN" sz="1600" dirty="0" smtClean="0"/>
              <a:t> Getting free credit</a:t>
            </a:r>
          </a:p>
          <a:p>
            <a:r>
              <a:rPr lang="en-IN" sz="1600" dirty="0" smtClean="0"/>
              <a:t> Visiting the website</a:t>
            </a:r>
          </a:p>
          <a:p>
            <a:endParaRPr lang="en-IN"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1001</TotalTime>
  <Words>289</Words>
  <Application>Microsoft Office PowerPoint</Application>
  <PresentationFormat>On-screen Show (4:3)</PresentationFormat>
  <Paragraphs>361</Paragraphs>
  <Slides>21</Slides>
  <Notes>17</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New</cp:lastModifiedBy>
  <cp:revision>86</cp:revision>
  <dcterms:created xsi:type="dcterms:W3CDTF">2011-12-01T13:28:45Z</dcterms:created>
  <dcterms:modified xsi:type="dcterms:W3CDTF">2016-01-20T07:07:16Z</dcterms:modified>
</cp:coreProperties>
</file>