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3"/>
  </p:notesMasterIdLst>
  <p:sldIdLst>
    <p:sldId id="261" r:id="rId2"/>
    <p:sldId id="256" r:id="rId3"/>
    <p:sldId id="257" r:id="rId4"/>
    <p:sldId id="262" r:id="rId5"/>
    <p:sldId id="258" r:id="rId6"/>
    <p:sldId id="263" r:id="rId7"/>
    <p:sldId id="259" r:id="rId8"/>
    <p:sldId id="260"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5" autoAdjust="0"/>
    <p:restoredTop sz="56128" autoAdjust="0"/>
  </p:normalViewPr>
  <p:slideViewPr>
    <p:cSldViewPr>
      <p:cViewPr>
        <p:scale>
          <a:sx n="75" d="100"/>
          <a:sy n="75" d="100"/>
        </p:scale>
        <p:origin x="-126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E7F440-0B46-454E-8395-0E85DC8F5261}" type="datetimeFigureOut">
              <a:rPr lang="en-US" smtClean="0"/>
              <a:pPr/>
              <a:t>3/8/2016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4C1CDD-C211-4E1B-9985-AEA13845824C}" type="slidenum">
              <a:rPr lang="en-IN" smtClean="0"/>
              <a:pPr/>
              <a:t>‹#›</a:t>
            </a:fld>
            <a:endParaRPr lang="en-IN"/>
          </a:p>
        </p:txBody>
      </p:sp>
    </p:spTree>
    <p:extLst>
      <p:ext uri="{BB962C8B-B14F-4D97-AF65-F5344CB8AC3E}">
        <p14:creationId xmlns:p14="http://schemas.microsoft.com/office/powerpoint/2010/main" val="812788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11</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OK, welcome back to the Marcia Maxwell Show. Our next guest is, besides a gentleman a </a:t>
            </a:r>
            <a:r>
              <a:rPr lang="en-IN" sz="1200" b="0" i="0" u="sng" kern="1200" dirty="0" smtClean="0">
                <a:solidFill>
                  <a:schemeClr val="tx1"/>
                </a:solidFill>
                <a:latin typeface="+mn-lt"/>
                <a:ea typeface="+mn-ea"/>
                <a:cs typeface="+mn-cs"/>
              </a:rPr>
              <a:t>scholar</a:t>
            </a:r>
            <a:r>
              <a:rPr lang="en-IN" sz="1200" b="0" i="0" kern="1200" dirty="0" smtClean="0">
                <a:solidFill>
                  <a:schemeClr val="tx1"/>
                </a:solidFill>
                <a:latin typeface="+mn-lt"/>
                <a:ea typeface="+mn-ea"/>
                <a:cs typeface="+mn-cs"/>
              </a:rPr>
              <a:t>, one of my </a:t>
            </a:r>
            <a:r>
              <a:rPr lang="en-IN" sz="1200" b="0" i="0" kern="1200" dirty="0" err="1" smtClean="0">
                <a:solidFill>
                  <a:schemeClr val="tx1"/>
                </a:solidFill>
                <a:latin typeface="+mn-lt"/>
                <a:ea typeface="+mn-ea"/>
                <a:cs typeface="+mn-cs"/>
              </a:rPr>
              <a:t>favorite</a:t>
            </a:r>
            <a:r>
              <a:rPr lang="en-IN" sz="1200" b="0" i="0" kern="1200" dirty="0" smtClean="0">
                <a:solidFill>
                  <a:schemeClr val="tx1"/>
                </a:solidFill>
                <a:latin typeface="+mn-lt"/>
                <a:ea typeface="+mn-ea"/>
                <a:cs typeface="+mn-cs"/>
              </a:rPr>
              <a:t> authors of all time. I have actually known Jason </a:t>
            </a:r>
            <a:r>
              <a:rPr lang="en-IN" sz="1200" b="0" i="0" u="sng" kern="1200" dirty="0" smtClean="0">
                <a:solidFill>
                  <a:schemeClr val="tx1"/>
                </a:solidFill>
                <a:latin typeface="+mn-lt"/>
                <a:ea typeface="+mn-ea"/>
                <a:cs typeface="+mn-cs"/>
              </a:rPr>
              <a:t>Fellows</a:t>
            </a:r>
            <a:r>
              <a:rPr lang="en-IN" sz="1200" b="0" i="0" kern="1200" dirty="0" smtClean="0">
                <a:solidFill>
                  <a:schemeClr val="tx1"/>
                </a:solidFill>
                <a:latin typeface="+mn-lt"/>
                <a:ea typeface="+mn-ea"/>
                <a:cs typeface="+mn-cs"/>
              </a:rPr>
              <a:t> for more than 20 years, dating back to the time we shared a communications course taught by Professor </a:t>
            </a:r>
            <a:r>
              <a:rPr lang="en-IN" sz="1200" b="0" i="0" kern="1200" dirty="0" err="1" smtClean="0">
                <a:solidFill>
                  <a:schemeClr val="tx1"/>
                </a:solidFill>
                <a:latin typeface="+mn-lt"/>
                <a:ea typeface="+mn-ea"/>
                <a:cs typeface="+mn-cs"/>
              </a:rPr>
              <a:t>Harold</a:t>
            </a:r>
            <a:r>
              <a:rPr lang="en-IN" sz="1200" b="0" i="0" u="sng" kern="1200" dirty="0" err="1" smtClean="0">
                <a:solidFill>
                  <a:schemeClr val="tx1"/>
                </a:solidFill>
                <a:latin typeface="+mn-lt"/>
                <a:ea typeface="+mn-ea"/>
                <a:cs typeface="+mn-cs"/>
              </a:rPr>
              <a:t>Edmunds</a:t>
            </a:r>
            <a:r>
              <a:rPr lang="en-IN" sz="1200" b="0" i="0" kern="1200" dirty="0" smtClean="0">
                <a:solidFill>
                  <a:schemeClr val="tx1"/>
                </a:solidFill>
                <a:latin typeface="+mn-lt"/>
                <a:ea typeface="+mn-ea"/>
                <a:cs typeface="+mn-cs"/>
              </a:rPr>
              <a:t> at Emeritus University. A former </a:t>
            </a:r>
            <a:r>
              <a:rPr lang="en-IN" sz="1200" b="0" i="0" u="sng" kern="1200" dirty="0" smtClean="0">
                <a:solidFill>
                  <a:schemeClr val="tx1"/>
                </a:solidFill>
                <a:latin typeface="+mn-lt"/>
                <a:ea typeface="+mn-ea"/>
                <a:cs typeface="+mn-cs"/>
              </a:rPr>
              <a:t>newspaper reporter</a:t>
            </a:r>
            <a:r>
              <a:rPr lang="en-IN" sz="1200" b="0" i="0" kern="1200" dirty="0" smtClean="0">
                <a:solidFill>
                  <a:schemeClr val="tx1"/>
                </a:solidFill>
                <a:latin typeface="+mn-lt"/>
                <a:ea typeface="+mn-ea"/>
                <a:cs typeface="+mn-cs"/>
              </a:rPr>
              <a:t>, Mr. Fellows' 22 novels include 14 number-one best-sellers, and 10 of his stories have been turned into major </a:t>
            </a:r>
            <a:r>
              <a:rPr lang="en-IN" sz="1200" b="0" i="0" u="sng" kern="1200" dirty="0" smtClean="0">
                <a:solidFill>
                  <a:schemeClr val="tx1"/>
                </a:solidFill>
                <a:latin typeface="+mn-lt"/>
                <a:ea typeface="+mn-ea"/>
                <a:cs typeface="+mn-cs"/>
              </a:rPr>
              <a:t>Hollywood movies</a:t>
            </a:r>
            <a:r>
              <a:rPr lang="en-IN" sz="1200" b="0" i="0" kern="1200" dirty="0" smtClean="0">
                <a:solidFill>
                  <a:schemeClr val="tx1"/>
                </a:solidFill>
                <a:latin typeface="+mn-lt"/>
                <a:ea typeface="+mn-ea"/>
                <a:cs typeface="+mn-cs"/>
              </a:rPr>
              <a:t>. Last year's novel, "The </a:t>
            </a:r>
            <a:r>
              <a:rPr lang="en-IN" sz="1200" b="0" i="0" u="sng" kern="1200" dirty="0" smtClean="0">
                <a:solidFill>
                  <a:schemeClr val="tx1"/>
                </a:solidFill>
                <a:latin typeface="+mn-lt"/>
                <a:ea typeface="+mn-ea"/>
                <a:cs typeface="+mn-cs"/>
              </a:rPr>
              <a:t>Third House</a:t>
            </a:r>
            <a:r>
              <a:rPr lang="en-IN" sz="1200" b="0" i="0" kern="1200" dirty="0" smtClean="0">
                <a:solidFill>
                  <a:schemeClr val="tx1"/>
                </a:solidFill>
                <a:latin typeface="+mn-lt"/>
                <a:ea typeface="+mn-ea"/>
                <a:cs typeface="+mn-cs"/>
              </a:rPr>
              <a:t> on the Left," won the Pulitzer Prize for fiction as well as the Pen Faulkner Award, making Jason one of only a half-dozen writers to win both of these prestigious </a:t>
            </a:r>
            <a:r>
              <a:rPr lang="en-IN" sz="1200" b="0" i="0" kern="1200" dirty="0" err="1" smtClean="0">
                <a:solidFill>
                  <a:schemeClr val="tx1"/>
                </a:solidFill>
                <a:latin typeface="+mn-lt"/>
                <a:ea typeface="+mn-ea"/>
                <a:cs typeface="+mn-cs"/>
              </a:rPr>
              <a:t>honors</a:t>
            </a:r>
            <a:r>
              <a:rPr lang="en-IN" sz="1200" b="0" i="0" kern="1200" dirty="0" smtClean="0">
                <a:solidFill>
                  <a:schemeClr val="tx1"/>
                </a:solidFill>
                <a:latin typeface="+mn-lt"/>
                <a:ea typeface="+mn-ea"/>
                <a:cs typeface="+mn-cs"/>
              </a:rPr>
              <a:t> in the same year. His </a:t>
            </a:r>
            <a:r>
              <a:rPr lang="en-IN" sz="1200" b="0" i="0" u="sng" kern="1200" dirty="0" smtClean="0">
                <a:solidFill>
                  <a:schemeClr val="tx1"/>
                </a:solidFill>
                <a:latin typeface="+mn-lt"/>
                <a:ea typeface="+mn-ea"/>
                <a:cs typeface="+mn-cs"/>
              </a:rPr>
              <a:t>new book</a:t>
            </a:r>
            <a:r>
              <a:rPr lang="en-IN" sz="1200" b="0" i="0" kern="1200" dirty="0" smtClean="0">
                <a:solidFill>
                  <a:schemeClr val="tx1"/>
                </a:solidFill>
                <a:latin typeface="+mn-lt"/>
                <a:ea typeface="+mn-ea"/>
                <a:cs typeface="+mn-cs"/>
              </a:rPr>
              <a:t>, "Pony Wars," is scheduled for publication late this year. </a:t>
            </a:r>
            <a:r>
              <a:rPr lang="en-IN" sz="1200" b="0" i="0" u="sng" kern="1200" dirty="0" smtClean="0">
                <a:solidFill>
                  <a:schemeClr val="tx1"/>
                </a:solidFill>
                <a:latin typeface="+mn-lt"/>
                <a:ea typeface="+mn-ea"/>
                <a:cs typeface="+mn-cs"/>
              </a:rPr>
              <a:t>Ladies and gentlemen</a:t>
            </a:r>
            <a:r>
              <a:rPr lang="en-IN" sz="1200" b="0" i="0" kern="1200" dirty="0" smtClean="0">
                <a:solidFill>
                  <a:schemeClr val="tx1"/>
                </a:solidFill>
                <a:latin typeface="+mn-lt"/>
                <a:ea typeface="+mn-ea"/>
                <a:cs typeface="+mn-cs"/>
              </a:rPr>
              <a:t>, please welcome an esteemed writer and dear friend, Mr. Jason Fellows.</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12</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13</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A check on traffic at this hour reveals slow downs on </a:t>
            </a:r>
            <a:r>
              <a:rPr lang="en-IN" sz="1200" b="0" i="0" u="sng" kern="1200" dirty="0" smtClean="0">
                <a:solidFill>
                  <a:schemeClr val="tx1"/>
                </a:solidFill>
                <a:latin typeface="+mn-lt"/>
                <a:ea typeface="+mn-ea"/>
                <a:cs typeface="+mn-cs"/>
              </a:rPr>
              <a:t>Interstate</a:t>
            </a:r>
            <a:r>
              <a:rPr lang="en-IN" sz="1200" b="0" i="0" kern="1200" dirty="0" smtClean="0">
                <a:solidFill>
                  <a:schemeClr val="tx1"/>
                </a:solidFill>
                <a:latin typeface="+mn-lt"/>
                <a:ea typeface="+mn-ea"/>
                <a:cs typeface="+mn-cs"/>
              </a:rPr>
              <a:t> 30 through the city and north into the suburbs, caused by an earlier </a:t>
            </a:r>
            <a:r>
              <a:rPr lang="en-IN" sz="1200" b="0" i="0" u="sng" kern="1200" dirty="0" smtClean="0">
                <a:solidFill>
                  <a:schemeClr val="tx1"/>
                </a:solidFill>
                <a:latin typeface="+mn-lt"/>
                <a:ea typeface="+mn-ea"/>
                <a:cs typeface="+mn-cs"/>
              </a:rPr>
              <a:t>injury accident</a:t>
            </a:r>
            <a:r>
              <a:rPr lang="en-IN" sz="1200" b="0" i="0" kern="1200" dirty="0" smtClean="0">
                <a:solidFill>
                  <a:schemeClr val="tx1"/>
                </a:solidFill>
                <a:latin typeface="+mn-lt"/>
                <a:ea typeface="+mn-ea"/>
                <a:cs typeface="+mn-cs"/>
              </a:rPr>
              <a:t>. We're looking at state patrol officers sweeping glass and debris from that collision over to the side of the road, while the left lane remains closed to traffic. Taking a peek at our eastside real-time camera, we see heavy congestion on Highway 605 east of the convention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thinning out south of the airport. Traffic on Route 2, meanwhile, looks to be moving steadily until the town of </a:t>
            </a:r>
            <a:r>
              <a:rPr lang="en-IN" sz="1200" b="0" i="0" kern="1200" dirty="0" err="1" smtClean="0">
                <a:solidFill>
                  <a:schemeClr val="tx1"/>
                </a:solidFill>
                <a:latin typeface="+mn-lt"/>
                <a:ea typeface="+mn-ea"/>
                <a:cs typeface="+mn-cs"/>
              </a:rPr>
              <a:t>Roserock</a:t>
            </a:r>
            <a:r>
              <a:rPr lang="en-IN" sz="1200" b="0" i="0" kern="1200" dirty="0" smtClean="0">
                <a:solidFill>
                  <a:schemeClr val="tx1"/>
                </a:solidFill>
                <a:latin typeface="+mn-lt"/>
                <a:ea typeface="+mn-ea"/>
                <a:cs typeface="+mn-cs"/>
              </a:rPr>
              <a:t>, where a maintenance crew is fixing a large pothole in the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of the roadway. Finally, looking west along Highway 14, we see a backup near exit 93 that appears to be caused by a dairy truck that has spilled part of its load of milk in the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lane. This is Brandon </a:t>
            </a:r>
            <a:r>
              <a:rPr lang="en-IN" sz="1200" b="0" i="0" kern="1200" dirty="0" err="1" smtClean="0">
                <a:solidFill>
                  <a:schemeClr val="tx1"/>
                </a:solidFill>
                <a:latin typeface="+mn-lt"/>
                <a:ea typeface="+mn-ea"/>
                <a:cs typeface="+mn-cs"/>
              </a:rPr>
              <a:t>Bacchio</a:t>
            </a:r>
            <a:r>
              <a:rPr lang="en-IN" sz="1200" b="0" i="0" kern="1200" dirty="0" smtClean="0">
                <a:solidFill>
                  <a:schemeClr val="tx1"/>
                </a:solidFill>
                <a:latin typeface="+mn-lt"/>
                <a:ea typeface="+mn-ea"/>
                <a:cs typeface="+mn-cs"/>
              </a:rPr>
              <a:t> with your WILK traffic report. Now back to you, </a:t>
            </a:r>
            <a:r>
              <a:rPr lang="en-IN" sz="1200" b="0" i="0" kern="1200" dirty="0" err="1" smtClean="0">
                <a:solidFill>
                  <a:schemeClr val="tx1"/>
                </a:solidFill>
                <a:latin typeface="+mn-lt"/>
                <a:ea typeface="+mn-ea"/>
                <a:cs typeface="+mn-cs"/>
              </a:rPr>
              <a:t>Eda</a:t>
            </a:r>
            <a:r>
              <a:rPr lang="en-IN" sz="1200" b="0" i="0" kern="1200" dirty="0" smtClean="0">
                <a:solidFill>
                  <a:schemeClr val="tx1"/>
                </a:solidFill>
                <a:latin typeface="+mn-lt"/>
                <a:ea typeface="+mn-ea"/>
                <a:cs typeface="+mn-cs"/>
              </a:rPr>
              <a:t>.</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14</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15</a:t>
            </a:fld>
            <a:endParaRPr lang="en-I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What do you want in a </a:t>
            </a:r>
            <a:r>
              <a:rPr lang="en-IN" sz="1200" b="0" i="0" u="sng" kern="1200" dirty="0" smtClean="0">
                <a:solidFill>
                  <a:schemeClr val="tx1"/>
                </a:solidFill>
                <a:latin typeface="+mn-lt"/>
                <a:ea typeface="+mn-ea"/>
                <a:cs typeface="+mn-cs"/>
              </a:rPr>
              <a:t>new car</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Great gas mileage</a:t>
            </a:r>
            <a:r>
              <a:rPr lang="en-IN" sz="1200" b="0" i="0" kern="1200" dirty="0" smtClean="0">
                <a:solidFill>
                  <a:schemeClr val="tx1"/>
                </a:solidFill>
                <a:latin typeface="+mn-lt"/>
                <a:ea typeface="+mn-ea"/>
                <a:cs typeface="+mn-cs"/>
              </a:rPr>
              <a:t>? Reliability? Versatility? Modern styling? No pressure sales and easy financing? If you answered yes to any or all of these questions, then you need to visit Starwood Kyoto. I'm Patty </a:t>
            </a:r>
            <a:r>
              <a:rPr lang="en-IN" sz="1200" b="0" i="0" kern="1200" dirty="0" err="1" smtClean="0">
                <a:solidFill>
                  <a:schemeClr val="tx1"/>
                </a:solidFill>
                <a:latin typeface="+mn-lt"/>
                <a:ea typeface="+mn-ea"/>
                <a:cs typeface="+mn-cs"/>
              </a:rPr>
              <a:t>Mahre</a:t>
            </a:r>
            <a:r>
              <a:rPr lang="en-IN" sz="1200" b="0" i="0" kern="1200" dirty="0" smtClean="0">
                <a:solidFill>
                  <a:schemeClr val="tx1"/>
                </a:solidFill>
                <a:latin typeface="+mn-lt"/>
                <a:ea typeface="+mn-ea"/>
                <a:cs typeface="+mn-cs"/>
              </a:rPr>
              <a:t>, owner of Starwood Kyoto, and right now we have bargains on hundreds of vehicles as we clear our storeroom to make way for this year's new models. </a:t>
            </a:r>
            <a:r>
              <a:rPr lang="en-IN" sz="1200" b="0" i="0" kern="1200" dirty="0" err="1" smtClean="0">
                <a:solidFill>
                  <a:schemeClr val="tx1"/>
                </a:solidFill>
                <a:latin typeface="+mn-lt"/>
                <a:ea typeface="+mn-ea"/>
                <a:cs typeface="+mn-cs"/>
              </a:rPr>
              <a:t>Kyotos</a:t>
            </a:r>
            <a:r>
              <a:rPr lang="en-IN" sz="1200" b="0" i="0" kern="1200" dirty="0" smtClean="0">
                <a:solidFill>
                  <a:schemeClr val="tx1"/>
                </a:solidFill>
                <a:latin typeface="+mn-lt"/>
                <a:ea typeface="+mn-ea"/>
                <a:cs typeface="+mn-cs"/>
              </a:rPr>
              <a:t> are famous for their high quality and fantastic resale value, and we have 10 different Kyoto models that average more than 30 miles per gallon. At Starwood Kyoto, buying a car is easy, with friendly sales people who don't apply heavy pressure and will actually show you the factory invoice before you buy. Right now we have financing as low as 3.9 percent on all Kyoto vehicles, including </a:t>
            </a:r>
            <a:r>
              <a:rPr lang="en-IN" sz="1200" b="0" i="0" u="sng" kern="1200" dirty="0" smtClean="0">
                <a:solidFill>
                  <a:schemeClr val="tx1"/>
                </a:solidFill>
                <a:latin typeface="+mn-lt"/>
                <a:ea typeface="+mn-ea"/>
                <a:cs typeface="+mn-cs"/>
              </a:rPr>
              <a:t>trucks and SUVs</a:t>
            </a:r>
            <a:r>
              <a:rPr lang="en-IN" sz="1200" b="0" i="0" kern="1200" dirty="0" smtClean="0">
                <a:solidFill>
                  <a:schemeClr val="tx1"/>
                </a:solidFill>
                <a:latin typeface="+mn-lt"/>
                <a:ea typeface="+mn-ea"/>
                <a:cs typeface="+mn-cs"/>
              </a:rPr>
              <a:t>, and up to $3,000 rebates on selected models. We need to make space for new models, so come visit us today, on Highway 909 in Starwood, just south of the city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off exit 191. Come to Starwood, and drive home happy.</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16</a:t>
            </a:fld>
            <a:endParaRPr lang="en-I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Welcome, everyone. I'm </a:t>
            </a:r>
            <a:r>
              <a:rPr lang="en-IN" sz="1200" b="0" i="0" u="sng" kern="1200" dirty="0" err="1" smtClean="0">
                <a:solidFill>
                  <a:schemeClr val="tx1"/>
                </a:solidFill>
                <a:latin typeface="+mn-lt"/>
                <a:ea typeface="+mn-ea"/>
                <a:cs typeface="+mn-cs"/>
              </a:rPr>
              <a:t>honored</a:t>
            </a:r>
            <a:r>
              <a:rPr lang="en-IN" sz="1200" b="0" i="0" kern="1200" dirty="0" smtClean="0">
                <a:solidFill>
                  <a:schemeClr val="tx1"/>
                </a:solidFill>
                <a:latin typeface="+mn-lt"/>
                <a:ea typeface="+mn-ea"/>
                <a:cs typeface="+mn-cs"/>
              </a:rPr>
              <a:t> to be here this evening, and to be able to share with you some simple </a:t>
            </a:r>
            <a:r>
              <a:rPr lang="en-IN" sz="1200" b="0" i="0" u="sng" kern="1200" dirty="0" smtClean="0">
                <a:solidFill>
                  <a:schemeClr val="tx1"/>
                </a:solidFill>
                <a:latin typeface="+mn-lt"/>
                <a:ea typeface="+mn-ea"/>
                <a:cs typeface="+mn-cs"/>
              </a:rPr>
              <a:t>financial strategies</a:t>
            </a:r>
            <a:r>
              <a:rPr lang="en-IN" sz="1200" b="0" i="0" kern="1200" dirty="0" smtClean="0">
                <a:solidFill>
                  <a:schemeClr val="tx1"/>
                </a:solidFill>
                <a:latin typeface="+mn-lt"/>
                <a:ea typeface="+mn-ea"/>
                <a:cs typeface="+mn-cs"/>
              </a:rPr>
              <a:t> that have worked for me, and can work just as well for you. I don't offer any magic formula to "get rich quick," and no, you won't walk out of here tonight and become millionaires tomorrow. However, if you listen carefully, study dutifully and apply the strategy I'm going to teach you, I guarantee that you can substantially increase your wealth in a relatively short period of time. To give you a personal example, just a few years ago I was like most of you - a middle-class businessperson, doing OK but not fabulous. After I learned this wealth-building strategy, and began applying it, my net worth tripled in the space of two years, and has kept rising steadily since then. I was able to retire five years ago, and am now blessed to be able to travel the country and share with others some of the tricks I have learned. So, let's get started...</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18</a:t>
            </a:fld>
            <a:endParaRPr lang="en-I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Attention, </a:t>
            </a:r>
            <a:r>
              <a:rPr lang="en-IN" sz="1200" b="0" i="0" kern="1200" dirty="0" err="1" smtClean="0">
                <a:solidFill>
                  <a:schemeClr val="tx1"/>
                </a:solidFill>
                <a:latin typeface="+mn-lt"/>
                <a:ea typeface="+mn-ea"/>
                <a:cs typeface="+mn-cs"/>
              </a:rPr>
              <a:t>Valu</a:t>
            </a:r>
            <a:r>
              <a:rPr lang="en-IN" sz="1200" b="0" i="0" kern="1200" dirty="0" smtClean="0">
                <a:solidFill>
                  <a:schemeClr val="tx1"/>
                </a:solidFill>
                <a:latin typeface="+mn-lt"/>
                <a:ea typeface="+mn-ea"/>
                <a:cs typeface="+mn-cs"/>
              </a:rPr>
              <a:t>-Mart </a:t>
            </a:r>
            <a:r>
              <a:rPr lang="en-IN" sz="1200" b="0" i="0" u="sng" kern="1200" dirty="0" smtClean="0">
                <a:solidFill>
                  <a:schemeClr val="tx1"/>
                </a:solidFill>
                <a:latin typeface="+mn-lt"/>
                <a:ea typeface="+mn-ea"/>
                <a:cs typeface="+mn-cs"/>
              </a:rPr>
              <a:t>shoppers</a:t>
            </a:r>
            <a:r>
              <a:rPr lang="en-IN" sz="1200" b="0" i="0" kern="1200" dirty="0" smtClean="0">
                <a:solidFill>
                  <a:schemeClr val="tx1"/>
                </a:solidFill>
                <a:latin typeface="+mn-lt"/>
                <a:ea typeface="+mn-ea"/>
                <a:cs typeface="+mn-cs"/>
              </a:rPr>
              <a:t>! We have specials today in our men's pants department, where you can find straight-leg and low-fit Paris Jeans on </a:t>
            </a:r>
            <a:r>
              <a:rPr lang="en-IN" sz="1200" b="0" i="0" u="sng" kern="1200" dirty="0" err="1" smtClean="0">
                <a:solidFill>
                  <a:schemeClr val="tx1"/>
                </a:solidFill>
                <a:latin typeface="+mn-lt"/>
                <a:ea typeface="+mn-ea"/>
                <a:cs typeface="+mn-cs"/>
              </a:rPr>
              <a:t>sale</a:t>
            </a:r>
            <a:r>
              <a:rPr lang="en-IN" sz="1200" b="0" i="0" kern="1200" dirty="0" err="1" smtClean="0">
                <a:solidFill>
                  <a:schemeClr val="tx1"/>
                </a:solidFill>
                <a:latin typeface="+mn-lt"/>
                <a:ea typeface="+mn-ea"/>
                <a:cs typeface="+mn-cs"/>
              </a:rPr>
              <a:t>for</a:t>
            </a:r>
            <a:r>
              <a:rPr lang="en-IN" sz="1200" b="0" i="0" kern="1200" dirty="0" smtClean="0">
                <a:solidFill>
                  <a:schemeClr val="tx1"/>
                </a:solidFill>
                <a:latin typeface="+mn-lt"/>
                <a:ea typeface="+mn-ea"/>
                <a:cs typeface="+mn-cs"/>
              </a:rPr>
              <a:t> 50 percent off. We're also running two-for one deals on </a:t>
            </a:r>
            <a:r>
              <a:rPr lang="en-IN" sz="1200" b="0" i="0" kern="1200" dirty="0" err="1" smtClean="0">
                <a:solidFill>
                  <a:schemeClr val="tx1"/>
                </a:solidFill>
                <a:latin typeface="+mn-lt"/>
                <a:ea typeface="+mn-ea"/>
                <a:cs typeface="+mn-cs"/>
              </a:rPr>
              <a:t>Submarine</a:t>
            </a:r>
            <a:r>
              <a:rPr lang="en-IN" sz="1200" b="0" i="0" u="sng" kern="1200" dirty="0" err="1" smtClean="0">
                <a:solidFill>
                  <a:schemeClr val="tx1"/>
                </a:solidFill>
                <a:latin typeface="+mn-lt"/>
                <a:ea typeface="+mn-ea"/>
                <a:cs typeface="+mn-cs"/>
              </a:rPr>
              <a:t>Cargo</a:t>
            </a:r>
            <a:r>
              <a:rPr lang="en-IN" sz="1200" b="0" i="0" u="sng" kern="1200" dirty="0" smtClean="0">
                <a:solidFill>
                  <a:schemeClr val="tx1"/>
                </a:solidFill>
                <a:latin typeface="+mn-lt"/>
                <a:ea typeface="+mn-ea"/>
                <a:cs typeface="+mn-cs"/>
              </a:rPr>
              <a:t> Pants</a:t>
            </a:r>
            <a:r>
              <a:rPr lang="en-IN" sz="1200" b="0" i="0" kern="1200" dirty="0" smtClean="0">
                <a:solidFill>
                  <a:schemeClr val="tx1"/>
                </a:solidFill>
                <a:latin typeface="+mn-lt"/>
                <a:ea typeface="+mn-ea"/>
                <a:cs typeface="+mn-cs"/>
              </a:rPr>
              <a:t> and </a:t>
            </a:r>
            <a:r>
              <a:rPr lang="en-IN" sz="1200" b="0" i="0" kern="1200" dirty="0" err="1" smtClean="0">
                <a:solidFill>
                  <a:schemeClr val="tx1"/>
                </a:solidFill>
                <a:latin typeface="+mn-lt"/>
                <a:ea typeface="+mn-ea"/>
                <a:cs typeface="+mn-cs"/>
              </a:rPr>
              <a:t>Rockman</a:t>
            </a:r>
            <a:r>
              <a:rPr lang="en-IN" sz="1200" b="0" i="0" kern="1200" dirty="0" smtClean="0">
                <a:solidFill>
                  <a:schemeClr val="tx1"/>
                </a:solidFill>
                <a:latin typeface="+mn-lt"/>
                <a:ea typeface="+mn-ea"/>
                <a:cs typeface="+mn-cs"/>
              </a:rPr>
              <a:t> trousers. Buy one pair, and get the next one free. In our children's department, all Koala Company coats are 40 percent off, and - today only - children's submarine cargo pants are on sale in all sizes for just $9.99. For women, all Jean Pierre dresses and jump suits are a super-saver value all this week, with savings ranging from 20 to 50 percent off, and selected women's shoes are on sale for as much as 75 percent off. In addition to these </a:t>
            </a:r>
            <a:r>
              <a:rPr lang="en-IN" sz="1200" b="0" i="0" u="sng" kern="1200" dirty="0" smtClean="0">
                <a:solidFill>
                  <a:schemeClr val="tx1"/>
                </a:solidFill>
                <a:latin typeface="+mn-lt"/>
                <a:ea typeface="+mn-ea"/>
                <a:cs typeface="+mn-cs"/>
              </a:rPr>
              <a:t>great bargains</a:t>
            </a:r>
            <a:r>
              <a:rPr lang="en-IN" sz="1200" b="0" i="0" kern="1200" dirty="0" smtClean="0">
                <a:solidFill>
                  <a:schemeClr val="tx1"/>
                </a:solidFill>
                <a:latin typeface="+mn-lt"/>
                <a:ea typeface="+mn-ea"/>
                <a:cs typeface="+mn-cs"/>
              </a:rPr>
              <a:t>, look for yellow-tag items throughout the store. Bring the yellow tag to the cash register and save an additional 15 percent on our already low, low prices. Thank you for shopping at </a:t>
            </a:r>
            <a:r>
              <a:rPr lang="en-IN" sz="1200" b="0" i="0" kern="1200" dirty="0" err="1" smtClean="0">
                <a:solidFill>
                  <a:schemeClr val="tx1"/>
                </a:solidFill>
                <a:latin typeface="+mn-lt"/>
                <a:ea typeface="+mn-ea"/>
                <a:cs typeface="+mn-cs"/>
              </a:rPr>
              <a:t>Valu</a:t>
            </a:r>
            <a:r>
              <a:rPr lang="en-IN" sz="1200" b="0" i="0" kern="1200" dirty="0" smtClean="0">
                <a:solidFill>
                  <a:schemeClr val="tx1"/>
                </a:solidFill>
                <a:latin typeface="+mn-lt"/>
                <a:ea typeface="+mn-ea"/>
                <a:cs typeface="+mn-cs"/>
              </a:rPr>
              <a:t>-Mart, and have a great day!</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20</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Do you need a </a:t>
            </a:r>
            <a:r>
              <a:rPr lang="en-IN" sz="1200" b="0" i="0" u="sng" kern="1200" dirty="0" smtClean="0">
                <a:solidFill>
                  <a:schemeClr val="tx1"/>
                </a:solidFill>
                <a:latin typeface="+mn-lt"/>
                <a:ea typeface="+mn-ea"/>
                <a:cs typeface="+mn-cs"/>
              </a:rPr>
              <a:t>new dishwasher</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washing machine</a:t>
            </a:r>
            <a:r>
              <a:rPr lang="en-IN" sz="1200" b="0" i="0" kern="1200" dirty="0" smtClean="0">
                <a:solidFill>
                  <a:schemeClr val="tx1"/>
                </a:solidFill>
                <a:latin typeface="+mn-lt"/>
                <a:ea typeface="+mn-ea"/>
                <a:cs typeface="+mn-cs"/>
              </a:rPr>
              <a:t>, oven or refrigerator? Then get on over to S &amp; L Appliance this weekend for our annual blow-out sale. For three days only - Friday, Saturday and Sunday - we have all </a:t>
            </a:r>
            <a:r>
              <a:rPr lang="en-IN" sz="1200" b="0" i="0" kern="1200" dirty="0" err="1" smtClean="0">
                <a:solidFill>
                  <a:schemeClr val="tx1"/>
                </a:solidFill>
                <a:latin typeface="+mn-lt"/>
                <a:ea typeface="+mn-ea"/>
                <a:cs typeface="+mn-cs"/>
              </a:rPr>
              <a:t>major</a:t>
            </a:r>
            <a:r>
              <a:rPr lang="en-IN" sz="1200" b="0" i="0" u="sng" kern="1200" dirty="0" err="1" smtClean="0">
                <a:solidFill>
                  <a:schemeClr val="tx1"/>
                </a:solidFill>
                <a:latin typeface="+mn-lt"/>
                <a:ea typeface="+mn-ea"/>
                <a:cs typeface="+mn-cs"/>
              </a:rPr>
              <a:t>appliances</a:t>
            </a:r>
            <a:r>
              <a:rPr lang="en-IN" sz="1200" b="0" i="0" u="sng" kern="1200" dirty="0" smtClean="0">
                <a:solidFill>
                  <a:schemeClr val="tx1"/>
                </a:solidFill>
                <a:latin typeface="+mn-lt"/>
                <a:ea typeface="+mn-ea"/>
                <a:cs typeface="+mn-cs"/>
              </a:rPr>
              <a:t> on sale</a:t>
            </a:r>
            <a:r>
              <a:rPr lang="en-IN" sz="1200" b="0" i="0" kern="1200" dirty="0" smtClean="0">
                <a:solidFill>
                  <a:schemeClr val="tx1"/>
                </a:solidFill>
                <a:latin typeface="+mn-lt"/>
                <a:ea typeface="+mn-ea"/>
                <a:cs typeface="+mn-cs"/>
              </a:rPr>
              <a:t> for up to 60 percent off, with zero percent financing on approved credit. You can get deals like this </a:t>
            </a:r>
            <a:r>
              <a:rPr lang="en-IN" sz="1200" b="0" i="0" kern="1200" dirty="0" err="1" smtClean="0">
                <a:solidFill>
                  <a:schemeClr val="tx1"/>
                </a:solidFill>
                <a:latin typeface="+mn-lt"/>
                <a:ea typeface="+mn-ea"/>
                <a:cs typeface="+mn-cs"/>
              </a:rPr>
              <a:t>Coldstone</a:t>
            </a:r>
            <a:r>
              <a:rPr lang="en-IN" sz="1200" b="0" i="0" kern="1200" dirty="0" smtClean="0">
                <a:solidFill>
                  <a:schemeClr val="tx1"/>
                </a:solidFill>
                <a:latin typeface="+mn-lt"/>
                <a:ea typeface="+mn-ea"/>
                <a:cs typeface="+mn-cs"/>
              </a:rPr>
              <a:t> Fridge for $199. No, that's not a misprint. One ninety nine. Or how about this </a:t>
            </a:r>
            <a:r>
              <a:rPr lang="en-IN" sz="1200" b="0" i="0" kern="1200" dirty="0" err="1" smtClean="0">
                <a:solidFill>
                  <a:schemeClr val="tx1"/>
                </a:solidFill>
                <a:latin typeface="+mn-lt"/>
                <a:ea typeface="+mn-ea"/>
                <a:cs typeface="+mn-cs"/>
              </a:rPr>
              <a:t>MayBell</a:t>
            </a:r>
            <a:r>
              <a:rPr lang="en-IN" sz="1200" b="0" i="0" kern="1200" dirty="0" smtClean="0">
                <a:solidFill>
                  <a:schemeClr val="tx1"/>
                </a:solidFill>
                <a:latin typeface="+mn-lt"/>
                <a:ea typeface="+mn-ea"/>
                <a:cs typeface="+mn-cs"/>
              </a:rPr>
              <a:t> front-load washing machine, normally $699, for only $575? Or this ZE dishwasher, normally $350, slashed during blow-out weekend to $225. These are crazy prizes, folks, so get them while quantities last. And if your credit is good, you pay zero percent interest for nine months with no money down. That's right, zero percent and no money down! So hurry on in this weekend to S &amp; L Appliance, with these three locations to serve you. We're open 8 to 6 Friday, and 9 to 8 Saturday and Sunday. See you there!</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Tricia Cohen here with Tri-</a:t>
            </a:r>
            <a:r>
              <a:rPr lang="en-IN" sz="1200" b="0" i="0" u="sng" kern="1200" dirty="0" smtClean="0">
                <a:solidFill>
                  <a:schemeClr val="tx1"/>
                </a:solidFill>
                <a:latin typeface="+mn-lt"/>
                <a:ea typeface="+mn-ea"/>
                <a:cs typeface="+mn-cs"/>
              </a:rPr>
              <a:t>County</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weather</a:t>
            </a:r>
            <a:r>
              <a:rPr lang="en-IN" sz="1200" b="0" i="0" kern="1200" dirty="0" smtClean="0">
                <a:solidFill>
                  <a:schemeClr val="tx1"/>
                </a:solidFill>
                <a:latin typeface="+mn-lt"/>
                <a:ea typeface="+mn-ea"/>
                <a:cs typeface="+mn-cs"/>
              </a:rPr>
              <a:t>. Well, we're starting the week with some fog, but that will burn off by late morning, revealing sunny afternoon skies and a high of close to 65 degrees. Tomorrow will be partly sunny, with a high of about 60, but increasing clouds </a:t>
            </a:r>
            <a:r>
              <a:rPr lang="en-IN" sz="1200" b="0" i="0" u="sng" kern="1200" dirty="0" smtClean="0">
                <a:solidFill>
                  <a:schemeClr val="tx1"/>
                </a:solidFill>
                <a:latin typeface="+mn-lt"/>
                <a:ea typeface="+mn-ea"/>
                <a:cs typeface="+mn-cs"/>
              </a:rPr>
              <a:t>Tuesday night</a:t>
            </a:r>
            <a:r>
              <a:rPr lang="en-IN" sz="1200" b="0" i="0" kern="1200" dirty="0" smtClean="0">
                <a:solidFill>
                  <a:schemeClr val="tx1"/>
                </a:solidFill>
                <a:latin typeface="+mn-lt"/>
                <a:ea typeface="+mn-ea"/>
                <a:cs typeface="+mn-cs"/>
              </a:rPr>
              <a:t> will bring rain and colder weather later in the week. The chance of rain is 60 percent on Wednesday, increasing to 75 percent Thursday and 90 percent Friday, with highs those days in the mid-50s and lows dropping into the low 40s. It should clear a little by the weekend, with the rain chance falling to 40 percent on Saturday and 20 percent Sunday. Look for partially </a:t>
            </a:r>
            <a:r>
              <a:rPr lang="en-IN" sz="1200" b="0" i="0" u="sng" kern="1200" dirty="0" smtClean="0">
                <a:solidFill>
                  <a:schemeClr val="tx1"/>
                </a:solidFill>
                <a:latin typeface="+mn-lt"/>
                <a:ea typeface="+mn-ea"/>
                <a:cs typeface="+mn-cs"/>
              </a:rPr>
              <a:t>sunny skies</a:t>
            </a:r>
            <a:r>
              <a:rPr lang="en-IN" sz="1200" b="0" i="0" kern="1200" dirty="0" smtClean="0">
                <a:solidFill>
                  <a:schemeClr val="tx1"/>
                </a:solidFill>
                <a:latin typeface="+mn-lt"/>
                <a:ea typeface="+mn-ea"/>
                <a:cs typeface="+mn-cs"/>
              </a:rPr>
              <a:t> and highs returning to the mid-60s. I'm Tricia Cohen with KRCK Tri-County weather. Stay tuned to KRCK for more </a:t>
            </a:r>
            <a:r>
              <a:rPr lang="en-IN" sz="1200" b="0" i="0" u="sng" kern="1200" dirty="0" smtClean="0">
                <a:solidFill>
                  <a:schemeClr val="tx1"/>
                </a:solidFill>
                <a:latin typeface="+mn-lt"/>
                <a:ea typeface="+mn-ea"/>
                <a:cs typeface="+mn-cs"/>
              </a:rPr>
              <a:t>classic rock music</a:t>
            </a:r>
            <a:r>
              <a:rPr lang="en-IN" sz="1200" b="0" i="0" kern="1200" dirty="0" smtClean="0">
                <a:solidFill>
                  <a:schemeClr val="tx1"/>
                </a:solidFill>
                <a:latin typeface="+mn-lt"/>
                <a:ea typeface="+mn-ea"/>
                <a:cs typeface="+mn-cs"/>
              </a:rPr>
              <a:t> following a real-time traffic update.</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4</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5</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Hey Bulldog fans, we </a:t>
            </a:r>
            <a:r>
              <a:rPr lang="en-IN" sz="1200" b="0" i="0" u="sng" kern="1200" dirty="0" smtClean="0">
                <a:solidFill>
                  <a:schemeClr val="tx1"/>
                </a:solidFill>
                <a:latin typeface="+mn-lt"/>
                <a:ea typeface="+mn-ea"/>
                <a:cs typeface="+mn-cs"/>
              </a:rPr>
              <a:t>invite</a:t>
            </a:r>
            <a:r>
              <a:rPr lang="en-IN" sz="1200" b="0" i="0" kern="1200" dirty="0" smtClean="0">
                <a:solidFill>
                  <a:schemeClr val="tx1"/>
                </a:solidFill>
                <a:latin typeface="+mn-lt"/>
                <a:ea typeface="+mn-ea"/>
                <a:cs typeface="+mn-cs"/>
              </a:rPr>
              <a:t> you to stick around after the game for a </a:t>
            </a:r>
            <a:r>
              <a:rPr lang="en-IN" sz="1200" b="0" i="0" u="sng" kern="1200" dirty="0" smtClean="0">
                <a:solidFill>
                  <a:schemeClr val="tx1"/>
                </a:solidFill>
                <a:latin typeface="+mn-lt"/>
                <a:ea typeface="+mn-ea"/>
                <a:cs typeface="+mn-cs"/>
              </a:rPr>
              <a:t>special party</a:t>
            </a:r>
            <a:r>
              <a:rPr lang="en-IN" sz="1200" b="0" i="0" kern="1200" dirty="0" smtClean="0">
                <a:solidFill>
                  <a:schemeClr val="tx1"/>
                </a:solidFill>
                <a:latin typeface="+mn-lt"/>
                <a:ea typeface="+mn-ea"/>
                <a:cs typeface="+mn-cs"/>
              </a:rPr>
              <a:t> under the large tent in the south parking lot. There will be barbequed hamburgers and hot dogs, as well as watermelon and beverages, and you can meet team players and coaches for autographs and pictures. Tickets are $5 for adults and $3 for children age 12 and under. There will also be special $1 raffle tickets for a chance to win several great prizes. All proceeds will benefit the Children's Cancer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You can purchase tickets starting at halftime, either at the ticket booth by tunnel 128, or at the entrance to the tent in the south parking lot. We remind you that if you leave the stadium to get tickets, be sure and get your hand stamped for </a:t>
            </a:r>
            <a:r>
              <a:rPr lang="en-IN" sz="1200" b="0" i="0" kern="1200" dirty="0" err="1" smtClean="0">
                <a:solidFill>
                  <a:schemeClr val="tx1"/>
                </a:solidFill>
                <a:latin typeface="+mn-lt"/>
                <a:ea typeface="+mn-ea"/>
                <a:cs typeface="+mn-cs"/>
              </a:rPr>
              <a:t>readmittance</a:t>
            </a:r>
            <a:r>
              <a:rPr lang="en-IN" sz="1200" b="0" i="0" kern="1200" dirty="0" smtClean="0">
                <a:solidFill>
                  <a:schemeClr val="tx1"/>
                </a:solidFill>
                <a:latin typeface="+mn-lt"/>
                <a:ea typeface="+mn-ea"/>
                <a:cs typeface="+mn-cs"/>
              </a:rPr>
              <a:t>. Fans, make your plans now for the Bulldog postgame party, and help support families of </a:t>
            </a:r>
            <a:r>
              <a:rPr lang="en-IN" sz="1200" b="0" i="0" u="sng" kern="1200" dirty="0" smtClean="0">
                <a:solidFill>
                  <a:schemeClr val="tx1"/>
                </a:solidFill>
                <a:latin typeface="+mn-lt"/>
                <a:ea typeface="+mn-ea"/>
                <a:cs typeface="+mn-cs"/>
              </a:rPr>
              <a:t>children with cancer</a:t>
            </a:r>
            <a:r>
              <a:rPr lang="en-IN" sz="1200" b="0" i="0" kern="1200" dirty="0" smtClean="0">
                <a:solidFill>
                  <a:schemeClr val="tx1"/>
                </a:solidFill>
                <a:latin typeface="+mn-lt"/>
                <a:ea typeface="+mn-ea"/>
                <a:cs typeface="+mn-cs"/>
              </a:rPr>
              <a:t>.</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6</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7</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Hello Mr. and Mrs. </a:t>
            </a:r>
            <a:r>
              <a:rPr lang="en-IN" sz="1200" b="0" i="0" kern="1200" dirty="0" err="1" smtClean="0">
                <a:solidFill>
                  <a:schemeClr val="tx1"/>
                </a:solidFill>
                <a:latin typeface="+mn-lt"/>
                <a:ea typeface="+mn-ea"/>
                <a:cs typeface="+mn-cs"/>
              </a:rPr>
              <a:t>Krawshack</a:t>
            </a:r>
            <a:r>
              <a:rPr lang="en-IN" sz="1200" b="0" i="0" kern="1200" dirty="0" smtClean="0">
                <a:solidFill>
                  <a:schemeClr val="tx1"/>
                </a:solidFill>
                <a:latin typeface="+mn-lt"/>
                <a:ea typeface="+mn-ea"/>
                <a:cs typeface="+mn-cs"/>
              </a:rPr>
              <a:t>. My name is Sandra </a:t>
            </a:r>
            <a:r>
              <a:rPr lang="en-IN" sz="1200" b="0" i="0" kern="1200" dirty="0" err="1" smtClean="0">
                <a:solidFill>
                  <a:schemeClr val="tx1"/>
                </a:solidFill>
                <a:latin typeface="+mn-lt"/>
                <a:ea typeface="+mn-ea"/>
                <a:cs typeface="+mn-cs"/>
              </a:rPr>
              <a:t>Doeic</a:t>
            </a:r>
            <a:r>
              <a:rPr lang="en-IN" sz="1200" b="0" i="0" kern="1200" dirty="0" smtClean="0">
                <a:solidFill>
                  <a:schemeClr val="tx1"/>
                </a:solidFill>
                <a:latin typeface="+mn-lt"/>
                <a:ea typeface="+mn-ea"/>
                <a:cs typeface="+mn-cs"/>
              </a:rPr>
              <a:t>, and I'm calling on behalf of the National </a:t>
            </a:r>
            <a:r>
              <a:rPr lang="en-IN" sz="1200" b="0" i="0" u="sng" kern="1200" dirty="0" err="1" smtClean="0">
                <a:solidFill>
                  <a:schemeClr val="tx1"/>
                </a:solidFill>
                <a:latin typeface="+mn-lt"/>
                <a:ea typeface="+mn-ea"/>
                <a:cs typeface="+mn-cs"/>
              </a:rPr>
              <a:t>Leukemia</a:t>
            </a:r>
            <a:r>
              <a:rPr lang="en-IN" sz="1200" b="0" i="0" u="sng" kern="1200" dirty="0" smtClean="0">
                <a:solidFill>
                  <a:schemeClr val="tx1"/>
                </a:solidFill>
                <a:latin typeface="+mn-lt"/>
                <a:ea typeface="+mn-ea"/>
                <a:cs typeface="+mn-cs"/>
              </a:rPr>
              <a:t> Foundation</a:t>
            </a:r>
            <a:r>
              <a:rPr lang="en-IN" sz="1200" b="0" i="0" kern="1200" dirty="0" smtClean="0">
                <a:solidFill>
                  <a:schemeClr val="tx1"/>
                </a:solidFill>
                <a:latin typeface="+mn-lt"/>
                <a:ea typeface="+mn-ea"/>
                <a:cs typeface="+mn-cs"/>
              </a:rPr>
              <a:t>. We desperately need your help this year in our battle to find a cure for </a:t>
            </a:r>
            <a:r>
              <a:rPr lang="en-IN" sz="1200" b="0" i="0" kern="1200" dirty="0" err="1" smtClean="0">
                <a:solidFill>
                  <a:schemeClr val="tx1"/>
                </a:solidFill>
                <a:latin typeface="+mn-lt"/>
                <a:ea typeface="+mn-ea"/>
                <a:cs typeface="+mn-cs"/>
              </a:rPr>
              <a:t>leukemia</a:t>
            </a:r>
            <a:r>
              <a:rPr lang="en-IN" sz="1200" b="0" i="0" kern="1200" dirty="0" smtClean="0">
                <a:solidFill>
                  <a:schemeClr val="tx1"/>
                </a:solidFill>
                <a:latin typeface="+mn-lt"/>
                <a:ea typeface="+mn-ea"/>
                <a:cs typeface="+mn-cs"/>
              </a:rPr>
              <a:t>. Your gift of $100, $200 or $300 goes directly to scientific research on this deadly disease, and is completely tax deductible. It might help save the life of a friend or family member one day. Won't you consider donating this year? We realize that times are tough, and any amount, even as small as $5, would be greatly appreciated. To make a pledge to the NLF, please call 800-555-8846 between 8 a.m. and 5 p.m. - that's eastern time - or visit our website at www.nlf.org. If you'd prefer to mail a contribution, you may send it to NLF, 2503 Gates Drive NW, Seattle, WA, 98178. Thank you for your time, Mr. and Mrs. </a:t>
            </a:r>
            <a:r>
              <a:rPr lang="en-IN" sz="1200" b="0" i="0" kern="1200" dirty="0" err="1" smtClean="0">
                <a:solidFill>
                  <a:schemeClr val="tx1"/>
                </a:solidFill>
                <a:latin typeface="+mn-lt"/>
                <a:ea typeface="+mn-ea"/>
                <a:cs typeface="+mn-cs"/>
              </a:rPr>
              <a:t>Krawshack</a:t>
            </a:r>
            <a:r>
              <a:rPr lang="en-IN" sz="1200" b="0" i="0" kern="1200" dirty="0" smtClean="0">
                <a:solidFill>
                  <a:schemeClr val="tx1"/>
                </a:solidFill>
                <a:latin typeface="+mn-lt"/>
                <a:ea typeface="+mn-ea"/>
                <a:cs typeface="+mn-cs"/>
              </a:rPr>
              <a:t>, and we hope you will be able to help.</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8</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9</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That's a good question. Based on what's happened in the past, it's a </a:t>
            </a:r>
            <a:r>
              <a:rPr lang="en-IN" sz="1200" b="0" i="0" u="sng" kern="1200" dirty="0" err="1" smtClean="0">
                <a:solidFill>
                  <a:schemeClr val="tx1"/>
                </a:solidFill>
                <a:latin typeface="+mn-lt"/>
                <a:ea typeface="+mn-ea"/>
                <a:cs typeface="+mn-cs"/>
              </a:rPr>
              <a:t>bit</a:t>
            </a:r>
            <a:r>
              <a:rPr lang="en-IN" sz="1200" b="0" i="0" kern="1200" dirty="0" err="1" smtClean="0">
                <a:solidFill>
                  <a:schemeClr val="tx1"/>
                </a:solidFill>
                <a:latin typeface="+mn-lt"/>
                <a:ea typeface="+mn-ea"/>
                <a:cs typeface="+mn-cs"/>
              </a:rPr>
              <a:t>difficult</a:t>
            </a:r>
            <a:r>
              <a:rPr lang="en-IN" sz="1200" b="0" i="0" kern="1200" dirty="0" smtClean="0">
                <a:solidFill>
                  <a:schemeClr val="tx1"/>
                </a:solidFill>
                <a:latin typeface="+mn-lt"/>
                <a:ea typeface="+mn-ea"/>
                <a:cs typeface="+mn-cs"/>
              </a:rPr>
              <a:t> to talk about the future, because, if you had asked me this question five years ago, there's no way I would have predicted that our </a:t>
            </a:r>
            <a:r>
              <a:rPr lang="en-IN" sz="1200" b="0" i="0" u="sng" kern="1200" dirty="0" err="1" smtClean="0">
                <a:solidFill>
                  <a:schemeClr val="tx1"/>
                </a:solidFill>
                <a:latin typeface="+mn-lt"/>
                <a:ea typeface="+mn-ea"/>
                <a:cs typeface="+mn-cs"/>
              </a:rPr>
              <a:t>company</a:t>
            </a:r>
            <a:r>
              <a:rPr lang="en-IN" sz="1200" b="0" i="0" kern="1200" dirty="0" err="1" smtClean="0">
                <a:solidFill>
                  <a:schemeClr val="tx1"/>
                </a:solidFill>
                <a:latin typeface="+mn-lt"/>
                <a:ea typeface="+mn-ea"/>
                <a:cs typeface="+mn-cs"/>
              </a:rPr>
              <a:t>could</a:t>
            </a:r>
            <a:r>
              <a:rPr lang="en-IN" sz="1200" b="0" i="0" kern="1200" dirty="0" smtClean="0">
                <a:solidFill>
                  <a:schemeClr val="tx1"/>
                </a:solidFill>
                <a:latin typeface="+mn-lt"/>
                <a:ea typeface="+mn-ea"/>
                <a:cs typeface="+mn-cs"/>
              </a:rPr>
              <a:t> grow this much, and would have become the leading domestic brand in our industry. It still seems surreal. So, I'm hesitant to look too far forward. There are two things that I hope will happen, and that we will certainly strive like heck for. One is to make sure we don't rest on our laurels, but look for ways to constantly improve our product. The other is to compete more on the </a:t>
            </a:r>
            <a:r>
              <a:rPr lang="en-IN" sz="1200" b="0" i="0" u="sng" kern="1200" dirty="0" smtClean="0">
                <a:solidFill>
                  <a:schemeClr val="tx1"/>
                </a:solidFill>
                <a:latin typeface="+mn-lt"/>
                <a:ea typeface="+mn-ea"/>
                <a:cs typeface="+mn-cs"/>
              </a:rPr>
              <a:t>worldwide market</a:t>
            </a:r>
            <a:r>
              <a:rPr lang="en-IN" sz="1200" b="0" i="0" kern="1200" dirty="0" smtClean="0">
                <a:solidFill>
                  <a:schemeClr val="tx1"/>
                </a:solidFill>
                <a:latin typeface="+mn-lt"/>
                <a:ea typeface="+mn-ea"/>
                <a:cs typeface="+mn-cs"/>
              </a:rPr>
              <a:t>, so that in a short while our name is as well known in Iceland as it is in Iowa. Those, I guess, would be our two main short-term goals. Honestly, I don't think much beyond that.</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10</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6321" y="44624"/>
            <a:ext cx="2381934" cy="369332"/>
          </a:xfrm>
          <a:prstGeom prst="rect">
            <a:avLst/>
          </a:prstGeom>
          <a:noFill/>
        </p:spPr>
        <p:txBody>
          <a:bodyPr wrap="none" rtlCol="0">
            <a:spAutoFit/>
          </a:bodyPr>
          <a:lstStyle/>
          <a:p>
            <a:r>
              <a:rPr lang="en-US" b="1" dirty="0" smtClean="0">
                <a:solidFill>
                  <a:schemeClr val="bg1"/>
                </a:solidFill>
              </a:rPr>
              <a:t>TOEIC Short Talks 4</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15616" y="1340768"/>
            <a:ext cx="6768752" cy="1938992"/>
          </a:xfrm>
          <a:prstGeom prst="rect">
            <a:avLst/>
          </a:prstGeom>
          <a:noFill/>
        </p:spPr>
        <p:txBody>
          <a:bodyPr wrap="square" rtlCol="0">
            <a:spAutoFit/>
          </a:bodyPr>
          <a:lstStyle/>
          <a:p>
            <a:r>
              <a:rPr lang="en-IN" sz="6000" dirty="0" smtClean="0"/>
              <a:t>TOEIC SHORT TALKS -4</a:t>
            </a:r>
            <a:endParaRPr lang="en-IN"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980728"/>
            <a:ext cx="5904656" cy="5355312"/>
          </a:xfrm>
          <a:prstGeom prst="rect">
            <a:avLst/>
          </a:prstGeom>
          <a:noFill/>
        </p:spPr>
        <p:txBody>
          <a:bodyPr wrap="square" rtlCol="0">
            <a:spAutoFit/>
          </a:bodyPr>
          <a:lstStyle/>
          <a:p>
            <a:r>
              <a:rPr lang="en-IN" dirty="0" smtClean="0"/>
              <a:t>1). Where is this talk probably taking place?</a:t>
            </a:r>
          </a:p>
          <a:p>
            <a:r>
              <a:rPr lang="en-IN" dirty="0" smtClean="0"/>
              <a:t> At a business meeting</a:t>
            </a:r>
          </a:p>
          <a:p>
            <a:r>
              <a:rPr lang="en-IN" dirty="0" smtClean="0"/>
              <a:t> During an interview</a:t>
            </a:r>
          </a:p>
          <a:p>
            <a:r>
              <a:rPr lang="en-IN" dirty="0" smtClean="0"/>
              <a:t> In a keynote speech</a:t>
            </a:r>
          </a:p>
          <a:p>
            <a:r>
              <a:rPr lang="en-IN" dirty="0" smtClean="0"/>
              <a:t> On company laurels</a:t>
            </a:r>
          </a:p>
          <a:p>
            <a:r>
              <a:rPr lang="en-IN" dirty="0" smtClean="0"/>
              <a:t/>
            </a:r>
            <a:br>
              <a:rPr lang="en-IN" dirty="0" smtClean="0"/>
            </a:br>
            <a:r>
              <a:rPr lang="en-IN" dirty="0" smtClean="0"/>
              <a:t>2). What is the main purpose of this talk?</a:t>
            </a:r>
          </a:p>
          <a:p>
            <a:r>
              <a:rPr lang="en-IN" dirty="0" smtClean="0"/>
              <a:t> To predict the future</a:t>
            </a:r>
          </a:p>
          <a:p>
            <a:r>
              <a:rPr lang="en-IN" dirty="0" smtClean="0"/>
              <a:t> To boast about the past</a:t>
            </a:r>
          </a:p>
          <a:p>
            <a:r>
              <a:rPr lang="en-IN" dirty="0" smtClean="0"/>
              <a:t> To respond to an inquiry</a:t>
            </a:r>
          </a:p>
          <a:p>
            <a:r>
              <a:rPr lang="en-IN" dirty="0" smtClean="0"/>
              <a:t> To outline two objectives</a:t>
            </a:r>
          </a:p>
          <a:p>
            <a:r>
              <a:rPr lang="en-IN" dirty="0" smtClean="0"/>
              <a:t/>
            </a:r>
            <a:br>
              <a:rPr lang="en-IN" dirty="0" smtClean="0"/>
            </a:br>
            <a:r>
              <a:rPr lang="en-IN" dirty="0" smtClean="0"/>
              <a:t>3). What is suggested about the speaker's company?</a:t>
            </a:r>
          </a:p>
          <a:p>
            <a:r>
              <a:rPr lang="en-IN" dirty="0" smtClean="0"/>
              <a:t> It expanded rapidly.</a:t>
            </a:r>
          </a:p>
          <a:p>
            <a:r>
              <a:rPr lang="en-IN" dirty="0" smtClean="0"/>
              <a:t> It is a worldwide brand.</a:t>
            </a:r>
          </a:p>
          <a:p>
            <a:r>
              <a:rPr lang="en-IN" dirty="0" smtClean="0"/>
              <a:t> It does not make good products.</a:t>
            </a:r>
          </a:p>
          <a:p>
            <a:r>
              <a:rPr lang="en-IN" dirty="0" smtClean="0"/>
              <a:t> It is headquartered in Iceland.</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1196752"/>
            <a:ext cx="5614037" cy="4801314"/>
          </a:xfrm>
          <a:prstGeom prst="rect">
            <a:avLst/>
          </a:prstGeom>
          <a:noFill/>
        </p:spPr>
        <p:txBody>
          <a:bodyPr wrap="none" rtlCol="0">
            <a:spAutoFit/>
          </a:bodyPr>
          <a:lstStyle/>
          <a:p>
            <a:r>
              <a:rPr lang="en-IN" dirty="0" smtClean="0"/>
              <a:t>1). </a:t>
            </a:r>
            <a:r>
              <a:rPr lang="en-IN" dirty="0" smtClean="0"/>
              <a:t>Where is this talk probably taking place?</a:t>
            </a:r>
          </a:p>
          <a:p>
            <a:r>
              <a:rPr lang="en-IN" dirty="0" smtClean="0"/>
              <a:t> At a business meeting</a:t>
            </a:r>
          </a:p>
          <a:p>
            <a:r>
              <a:rPr lang="en-IN" dirty="0" smtClean="0"/>
              <a:t> </a:t>
            </a:r>
            <a:r>
              <a:rPr lang="en-IN" b="1" dirty="0" smtClean="0"/>
              <a:t>During an interview</a:t>
            </a:r>
          </a:p>
          <a:p>
            <a:r>
              <a:rPr lang="en-IN" dirty="0" smtClean="0"/>
              <a:t> In a keynote speech</a:t>
            </a:r>
          </a:p>
          <a:p>
            <a:r>
              <a:rPr lang="en-IN" dirty="0" smtClean="0"/>
              <a:t> On company laurels</a:t>
            </a:r>
          </a:p>
          <a:p>
            <a:r>
              <a:rPr lang="en-IN" dirty="0" smtClean="0"/>
              <a:t/>
            </a:r>
            <a:br>
              <a:rPr lang="en-IN" dirty="0" smtClean="0"/>
            </a:br>
            <a:r>
              <a:rPr lang="en-IN" dirty="0" smtClean="0"/>
              <a:t>2). What is the main purpose of this talk?</a:t>
            </a:r>
          </a:p>
          <a:p>
            <a:r>
              <a:rPr lang="en-IN" dirty="0" smtClean="0"/>
              <a:t> To predict the future</a:t>
            </a:r>
          </a:p>
          <a:p>
            <a:r>
              <a:rPr lang="en-IN" dirty="0" smtClean="0"/>
              <a:t> To boast about the past</a:t>
            </a:r>
          </a:p>
          <a:p>
            <a:r>
              <a:rPr lang="en-IN" dirty="0" smtClean="0"/>
              <a:t> </a:t>
            </a:r>
            <a:r>
              <a:rPr lang="en-IN" b="1" dirty="0" smtClean="0"/>
              <a:t>To respond to an inquiry</a:t>
            </a:r>
          </a:p>
          <a:p>
            <a:r>
              <a:rPr lang="en-IN" dirty="0" smtClean="0"/>
              <a:t> To outline two objectives</a:t>
            </a:r>
          </a:p>
          <a:p>
            <a:r>
              <a:rPr lang="en-IN" dirty="0" smtClean="0"/>
              <a:t/>
            </a:r>
            <a:br>
              <a:rPr lang="en-IN" dirty="0" smtClean="0"/>
            </a:br>
            <a:r>
              <a:rPr lang="en-IN" dirty="0" smtClean="0"/>
              <a:t>3). What is suggested about the speaker's company?</a:t>
            </a:r>
          </a:p>
          <a:p>
            <a:r>
              <a:rPr lang="en-IN" b="1" dirty="0" smtClean="0"/>
              <a:t> It expanded rapidly</a:t>
            </a:r>
            <a:r>
              <a:rPr lang="en-IN" dirty="0" smtClean="0"/>
              <a:t>.</a:t>
            </a:r>
          </a:p>
          <a:p>
            <a:r>
              <a:rPr lang="en-IN" dirty="0" smtClean="0"/>
              <a:t> It is a worldwide brand.</a:t>
            </a:r>
          </a:p>
          <a:p>
            <a:r>
              <a:rPr lang="en-IN" dirty="0" smtClean="0"/>
              <a:t> It does not make good products.</a:t>
            </a:r>
          </a:p>
          <a:p>
            <a:r>
              <a:rPr lang="en-IN" dirty="0" smtClean="0"/>
              <a:t> It is headquartered in Iceland.</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908720"/>
            <a:ext cx="5832648" cy="4555093"/>
          </a:xfrm>
          <a:prstGeom prst="rect">
            <a:avLst/>
          </a:prstGeom>
          <a:noFill/>
        </p:spPr>
        <p:txBody>
          <a:bodyPr wrap="square" rtlCol="0">
            <a:spAutoFit/>
          </a:bodyPr>
          <a:lstStyle/>
          <a:p>
            <a:r>
              <a:rPr lang="en-IN" dirty="0" smtClean="0"/>
              <a:t>1</a:t>
            </a:r>
            <a:r>
              <a:rPr lang="en-IN" sz="1600" dirty="0" smtClean="0"/>
              <a:t>). Who is being introduced?</a:t>
            </a:r>
          </a:p>
          <a:p>
            <a:r>
              <a:rPr lang="en-IN" sz="1600" dirty="0" smtClean="0"/>
              <a:t> Marcia Maxwell</a:t>
            </a:r>
          </a:p>
          <a:p>
            <a:r>
              <a:rPr lang="en-IN" sz="1600" dirty="0" smtClean="0"/>
              <a:t> Jason Fellows</a:t>
            </a:r>
          </a:p>
          <a:p>
            <a:r>
              <a:rPr lang="en-IN" sz="1600" dirty="0" smtClean="0"/>
              <a:t> Harold Edmunds</a:t>
            </a:r>
          </a:p>
          <a:p>
            <a:r>
              <a:rPr lang="en-IN" sz="1600" dirty="0" smtClean="0"/>
              <a:t> Pen Faulkner</a:t>
            </a:r>
          </a:p>
          <a:p>
            <a:endParaRPr lang="en-IN" sz="1600" dirty="0"/>
          </a:p>
          <a:p>
            <a:r>
              <a:rPr lang="en-IN" sz="1600" dirty="0" smtClean="0"/>
              <a:t>2). Where did the speaker first meet her guest?</a:t>
            </a:r>
          </a:p>
          <a:p>
            <a:r>
              <a:rPr lang="en-IN" sz="1600" dirty="0" smtClean="0"/>
              <a:t> On a date</a:t>
            </a:r>
          </a:p>
          <a:p>
            <a:r>
              <a:rPr lang="en-IN" sz="1600" dirty="0" smtClean="0"/>
              <a:t> At a newspaper</a:t>
            </a:r>
          </a:p>
          <a:p>
            <a:r>
              <a:rPr lang="en-IN" sz="1600" dirty="0" smtClean="0"/>
              <a:t> In Hollywood</a:t>
            </a:r>
          </a:p>
          <a:p>
            <a:r>
              <a:rPr lang="en-IN" sz="1600" dirty="0" smtClean="0"/>
              <a:t> In a college class</a:t>
            </a:r>
          </a:p>
          <a:p>
            <a:r>
              <a:rPr lang="en-IN" sz="1600" dirty="0" smtClean="0"/>
              <a:t/>
            </a:r>
            <a:br>
              <a:rPr lang="en-IN" sz="1600" dirty="0" smtClean="0"/>
            </a:br>
            <a:r>
              <a:rPr lang="en-IN" sz="1600" dirty="0" smtClean="0"/>
              <a:t>3). What will probably happen next?</a:t>
            </a:r>
          </a:p>
          <a:p>
            <a:r>
              <a:rPr lang="en-IN" sz="1600" dirty="0" smtClean="0"/>
              <a:t> Jason Fellows will give a speech.</a:t>
            </a:r>
          </a:p>
          <a:p>
            <a:r>
              <a:rPr lang="en-IN" sz="1600" dirty="0" smtClean="0"/>
              <a:t> Marcia Maxwell will go home.</a:t>
            </a:r>
          </a:p>
          <a:p>
            <a:r>
              <a:rPr lang="en-IN" sz="1600" dirty="0" smtClean="0"/>
              <a:t> Jason Fellows will be interviewed.</a:t>
            </a:r>
          </a:p>
          <a:p>
            <a:r>
              <a:rPr lang="en-IN" sz="1600" dirty="0" smtClean="0"/>
              <a:t> Marcia Maxwell will call Harold Edmunds.</a:t>
            </a:r>
          </a:p>
          <a:p>
            <a:endParaRPr lang="en-IN"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80728"/>
            <a:ext cx="4479111" cy="4524315"/>
          </a:xfrm>
          <a:prstGeom prst="rect">
            <a:avLst/>
          </a:prstGeom>
          <a:noFill/>
        </p:spPr>
        <p:txBody>
          <a:bodyPr wrap="none" rtlCol="0">
            <a:spAutoFit/>
          </a:bodyPr>
          <a:lstStyle/>
          <a:p>
            <a:r>
              <a:rPr lang="en-IN" sz="1600" dirty="0" smtClean="0"/>
              <a:t>1). Who is being introduced?</a:t>
            </a:r>
          </a:p>
          <a:p>
            <a:r>
              <a:rPr lang="en-IN" sz="1600" dirty="0" smtClean="0"/>
              <a:t> Marcia Maxwell</a:t>
            </a:r>
          </a:p>
          <a:p>
            <a:r>
              <a:rPr lang="en-IN" sz="1600" dirty="0" smtClean="0"/>
              <a:t> </a:t>
            </a:r>
            <a:r>
              <a:rPr lang="en-IN" sz="1600" b="1" dirty="0" smtClean="0"/>
              <a:t>Jason Fellows</a:t>
            </a:r>
          </a:p>
          <a:p>
            <a:r>
              <a:rPr lang="en-IN" sz="1600" dirty="0" smtClean="0"/>
              <a:t> Harold Edmunds</a:t>
            </a:r>
          </a:p>
          <a:p>
            <a:r>
              <a:rPr lang="en-IN" sz="1600" dirty="0" smtClean="0"/>
              <a:t> Pen Faulkner</a:t>
            </a:r>
          </a:p>
          <a:p>
            <a:r>
              <a:rPr lang="en-IN" sz="1600" dirty="0" smtClean="0"/>
              <a:t/>
            </a:r>
            <a:br>
              <a:rPr lang="en-IN" sz="1600" dirty="0" smtClean="0"/>
            </a:br>
            <a:r>
              <a:rPr lang="en-IN" sz="1600" dirty="0" smtClean="0"/>
              <a:t>2). Where did the speaker first meet her guest?</a:t>
            </a:r>
          </a:p>
          <a:p>
            <a:r>
              <a:rPr lang="en-IN" sz="1600" dirty="0" smtClean="0"/>
              <a:t> On a date</a:t>
            </a:r>
          </a:p>
          <a:p>
            <a:r>
              <a:rPr lang="en-IN" sz="1600" dirty="0" smtClean="0"/>
              <a:t> At a newspaper</a:t>
            </a:r>
          </a:p>
          <a:p>
            <a:r>
              <a:rPr lang="en-IN" sz="1600" dirty="0" smtClean="0"/>
              <a:t> In Hollywood</a:t>
            </a:r>
          </a:p>
          <a:p>
            <a:r>
              <a:rPr lang="en-IN" sz="1600" dirty="0" smtClean="0"/>
              <a:t> </a:t>
            </a:r>
            <a:r>
              <a:rPr lang="en-IN" sz="1600" b="1" dirty="0" smtClean="0"/>
              <a:t>In a college class</a:t>
            </a:r>
          </a:p>
          <a:p>
            <a:r>
              <a:rPr lang="en-IN" sz="1600" dirty="0" smtClean="0"/>
              <a:t/>
            </a:r>
            <a:br>
              <a:rPr lang="en-IN" sz="1600" dirty="0" smtClean="0"/>
            </a:br>
            <a:r>
              <a:rPr lang="en-IN" sz="1600" dirty="0" smtClean="0"/>
              <a:t>3). What will probably happen next?</a:t>
            </a:r>
          </a:p>
          <a:p>
            <a:r>
              <a:rPr lang="en-IN" sz="1600" dirty="0" smtClean="0"/>
              <a:t> Jason Fellows will give a speech.</a:t>
            </a:r>
          </a:p>
          <a:p>
            <a:r>
              <a:rPr lang="en-IN" sz="1600" dirty="0" smtClean="0"/>
              <a:t> Marcia Maxwell will go home.</a:t>
            </a:r>
          </a:p>
          <a:p>
            <a:r>
              <a:rPr lang="en-IN" sz="1600" dirty="0" smtClean="0"/>
              <a:t> </a:t>
            </a:r>
            <a:r>
              <a:rPr lang="en-IN" sz="1600" b="1" dirty="0" smtClean="0"/>
              <a:t>Jason Fellows will be interviewed.</a:t>
            </a:r>
          </a:p>
          <a:p>
            <a:r>
              <a:rPr lang="en-IN" sz="1600" dirty="0" smtClean="0"/>
              <a:t> Marcia Maxwell will call Harold Edmunds.</a:t>
            </a:r>
          </a:p>
          <a:p>
            <a:endParaRPr lang="en-IN"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80728"/>
            <a:ext cx="6336704" cy="5909310"/>
          </a:xfrm>
          <a:prstGeom prst="rect">
            <a:avLst/>
          </a:prstGeom>
          <a:noFill/>
        </p:spPr>
        <p:txBody>
          <a:bodyPr wrap="square" rtlCol="0">
            <a:spAutoFit/>
          </a:bodyPr>
          <a:lstStyle/>
          <a:p>
            <a:r>
              <a:rPr lang="en-IN" dirty="0" smtClean="0"/>
              <a:t>1). Who is the speaker?</a:t>
            </a:r>
          </a:p>
          <a:p>
            <a:r>
              <a:rPr lang="en-IN" dirty="0" smtClean="0"/>
              <a:t> A television reporter</a:t>
            </a:r>
          </a:p>
          <a:p>
            <a:r>
              <a:rPr lang="en-IN" dirty="0" smtClean="0"/>
              <a:t> A radio disc jockey</a:t>
            </a:r>
          </a:p>
          <a:p>
            <a:r>
              <a:rPr lang="en-IN" dirty="0" smtClean="0"/>
              <a:t> A newspaper editor</a:t>
            </a:r>
          </a:p>
          <a:p>
            <a:r>
              <a:rPr lang="en-IN" dirty="0" smtClean="0"/>
              <a:t> A TV cameraman</a:t>
            </a:r>
          </a:p>
          <a:p>
            <a:endParaRPr lang="en-IN" dirty="0"/>
          </a:p>
          <a:p>
            <a:r>
              <a:rPr lang="en-IN" dirty="0" smtClean="0"/>
              <a:t/>
            </a:r>
            <a:br>
              <a:rPr lang="en-IN" dirty="0" smtClean="0"/>
            </a:br>
            <a:r>
              <a:rPr lang="en-IN" dirty="0" smtClean="0"/>
              <a:t>2). Why is traffic slow on Interstate 30?</a:t>
            </a:r>
          </a:p>
          <a:p>
            <a:r>
              <a:rPr lang="en-IN" dirty="0" smtClean="0"/>
              <a:t> Due to road construction</a:t>
            </a:r>
          </a:p>
          <a:p>
            <a:r>
              <a:rPr lang="en-IN" dirty="0" smtClean="0"/>
              <a:t> Due to an accident</a:t>
            </a:r>
          </a:p>
          <a:p>
            <a:r>
              <a:rPr lang="en-IN" dirty="0" smtClean="0"/>
              <a:t> Due to a closed right lane</a:t>
            </a:r>
          </a:p>
          <a:p>
            <a:r>
              <a:rPr lang="en-IN" dirty="0" smtClean="0"/>
              <a:t> Due to spilled milk</a:t>
            </a:r>
          </a:p>
          <a:p>
            <a:r>
              <a:rPr lang="en-IN" dirty="0" smtClean="0"/>
              <a:t/>
            </a:r>
            <a:br>
              <a:rPr lang="en-IN" dirty="0" smtClean="0"/>
            </a:br>
            <a:r>
              <a:rPr lang="en-IN" dirty="0" smtClean="0"/>
              <a:t>3). Where is the speaker now?</a:t>
            </a:r>
          </a:p>
          <a:p>
            <a:r>
              <a:rPr lang="en-IN" dirty="0" smtClean="0"/>
              <a:t> Standing beside a road</a:t>
            </a:r>
          </a:p>
          <a:p>
            <a:r>
              <a:rPr lang="en-IN" dirty="0" smtClean="0"/>
              <a:t> In a helicopter</a:t>
            </a:r>
          </a:p>
          <a:p>
            <a:r>
              <a:rPr lang="en-IN" dirty="0" smtClean="0"/>
              <a:t> Inside a building</a:t>
            </a:r>
          </a:p>
          <a:p>
            <a:r>
              <a:rPr lang="en-IN" dirty="0" smtClean="0"/>
              <a:t> In a car</a:t>
            </a:r>
          </a:p>
          <a:p>
            <a:r>
              <a:rPr lang="en-IN" dirty="0" smtClean="0"/>
              <a:t/>
            </a:r>
            <a:br>
              <a:rPr lang="en-IN" dirty="0" smtClean="0"/>
            </a:br>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052736"/>
            <a:ext cx="3939922" cy="5355312"/>
          </a:xfrm>
          <a:prstGeom prst="rect">
            <a:avLst/>
          </a:prstGeom>
          <a:noFill/>
        </p:spPr>
        <p:txBody>
          <a:bodyPr wrap="square" rtlCol="0">
            <a:spAutoFit/>
          </a:bodyPr>
          <a:lstStyle/>
          <a:p>
            <a:r>
              <a:rPr lang="en-IN" dirty="0" smtClean="0"/>
              <a:t>11). Who is the speaker?</a:t>
            </a:r>
          </a:p>
          <a:p>
            <a:r>
              <a:rPr lang="en-IN" dirty="0" smtClean="0"/>
              <a:t> </a:t>
            </a:r>
            <a:r>
              <a:rPr lang="en-IN" b="1" dirty="0" smtClean="0"/>
              <a:t>A television reporter</a:t>
            </a:r>
          </a:p>
          <a:p>
            <a:r>
              <a:rPr lang="en-IN" dirty="0" smtClean="0"/>
              <a:t> A radio disc jockey</a:t>
            </a:r>
          </a:p>
          <a:p>
            <a:r>
              <a:rPr lang="en-IN" dirty="0" smtClean="0"/>
              <a:t> A newspaper editor</a:t>
            </a:r>
          </a:p>
          <a:p>
            <a:r>
              <a:rPr lang="en-IN" dirty="0" smtClean="0"/>
              <a:t> A TV cameraman</a:t>
            </a:r>
          </a:p>
          <a:p>
            <a:r>
              <a:rPr lang="en-IN" dirty="0" smtClean="0"/>
              <a:t/>
            </a:r>
            <a:br>
              <a:rPr lang="en-IN" dirty="0" smtClean="0"/>
            </a:br>
            <a:r>
              <a:rPr lang="en-IN" dirty="0" smtClean="0"/>
              <a:t>2). Why is traffic slow on Interstate 30?</a:t>
            </a:r>
          </a:p>
          <a:p>
            <a:r>
              <a:rPr lang="en-IN" dirty="0" smtClean="0"/>
              <a:t> Due to road construction</a:t>
            </a:r>
          </a:p>
          <a:p>
            <a:r>
              <a:rPr lang="en-IN" dirty="0" smtClean="0"/>
              <a:t> </a:t>
            </a:r>
            <a:r>
              <a:rPr lang="en-IN" b="1" dirty="0" smtClean="0"/>
              <a:t>Due to an accident</a:t>
            </a:r>
          </a:p>
          <a:p>
            <a:r>
              <a:rPr lang="en-IN" dirty="0" smtClean="0"/>
              <a:t> Due to a closed right lane</a:t>
            </a:r>
          </a:p>
          <a:p>
            <a:r>
              <a:rPr lang="en-IN" dirty="0" smtClean="0"/>
              <a:t> Due to spilled milk</a:t>
            </a:r>
          </a:p>
          <a:p>
            <a:r>
              <a:rPr lang="en-IN" dirty="0" smtClean="0"/>
              <a:t/>
            </a:r>
            <a:br>
              <a:rPr lang="en-IN" dirty="0" smtClean="0"/>
            </a:br>
            <a:r>
              <a:rPr lang="en-IN" dirty="0" smtClean="0"/>
              <a:t>3). Where is the speaker now?</a:t>
            </a:r>
          </a:p>
          <a:p>
            <a:r>
              <a:rPr lang="en-IN" dirty="0" smtClean="0"/>
              <a:t> Standing beside a road</a:t>
            </a:r>
          </a:p>
          <a:p>
            <a:r>
              <a:rPr lang="en-IN" dirty="0" smtClean="0"/>
              <a:t> In a helicopter</a:t>
            </a:r>
          </a:p>
          <a:p>
            <a:r>
              <a:rPr lang="en-IN" dirty="0" smtClean="0"/>
              <a:t> </a:t>
            </a:r>
            <a:r>
              <a:rPr lang="en-IN" b="1" dirty="0" smtClean="0"/>
              <a:t>Inside a building</a:t>
            </a:r>
          </a:p>
          <a:p>
            <a:r>
              <a:rPr lang="en-IN" dirty="0" smtClean="0"/>
              <a:t> In a car</a:t>
            </a:r>
          </a:p>
          <a:p>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1052736"/>
            <a:ext cx="5056828" cy="5909310"/>
          </a:xfrm>
          <a:prstGeom prst="rect">
            <a:avLst/>
          </a:prstGeom>
          <a:noFill/>
        </p:spPr>
        <p:txBody>
          <a:bodyPr wrap="square" rtlCol="0">
            <a:spAutoFit/>
          </a:bodyPr>
          <a:lstStyle/>
          <a:p>
            <a:r>
              <a:rPr lang="en-IN" dirty="0" smtClean="0"/>
              <a:t>1). What is the main purpose of the advertisement?</a:t>
            </a:r>
          </a:p>
          <a:p>
            <a:r>
              <a:rPr lang="en-IN" dirty="0" smtClean="0"/>
              <a:t> To announce an annual sale</a:t>
            </a:r>
          </a:p>
          <a:p>
            <a:r>
              <a:rPr lang="en-IN" dirty="0" smtClean="0"/>
              <a:t> To attract customers</a:t>
            </a:r>
          </a:p>
          <a:p>
            <a:r>
              <a:rPr lang="en-IN" dirty="0" smtClean="0"/>
              <a:t> To promote Starwood</a:t>
            </a:r>
          </a:p>
          <a:p>
            <a:r>
              <a:rPr lang="en-IN" dirty="0" smtClean="0"/>
              <a:t> To introduce a new product</a:t>
            </a:r>
          </a:p>
          <a:p>
            <a:endParaRPr lang="en-IN" dirty="0"/>
          </a:p>
          <a:p>
            <a:r>
              <a:rPr lang="en-IN" dirty="0" smtClean="0"/>
              <a:t>2). What is being offered?</a:t>
            </a:r>
          </a:p>
          <a:p>
            <a:r>
              <a:rPr lang="en-IN" dirty="0" smtClean="0"/>
              <a:t> High pressure sales tactics</a:t>
            </a:r>
          </a:p>
          <a:p>
            <a:r>
              <a:rPr lang="en-IN" dirty="0" smtClean="0"/>
              <a:t> Thirty-nine percent financing</a:t>
            </a:r>
          </a:p>
          <a:p>
            <a:r>
              <a:rPr lang="en-IN" dirty="0" smtClean="0"/>
              <a:t> Cars averaging less than 30 miles per gallon</a:t>
            </a:r>
          </a:p>
          <a:p>
            <a:r>
              <a:rPr lang="en-IN" dirty="0" smtClean="0"/>
              <a:t> Bargains on older vehicles</a:t>
            </a:r>
          </a:p>
          <a:p>
            <a:r>
              <a:rPr lang="en-IN" dirty="0" smtClean="0"/>
              <a:t/>
            </a:r>
            <a:br>
              <a:rPr lang="en-IN" dirty="0" smtClean="0"/>
            </a:br>
            <a:r>
              <a:rPr lang="en-IN" dirty="0" smtClean="0"/>
              <a:t>3). What does the speaker suggest listeners do?</a:t>
            </a:r>
          </a:p>
          <a:p>
            <a:r>
              <a:rPr lang="en-IN" dirty="0" smtClean="0"/>
              <a:t> Come to the dealership</a:t>
            </a:r>
          </a:p>
          <a:p>
            <a:r>
              <a:rPr lang="en-IN" dirty="0" smtClean="0"/>
              <a:t> Telephone Patty </a:t>
            </a:r>
            <a:r>
              <a:rPr lang="en-IN" dirty="0" err="1" smtClean="0"/>
              <a:t>Mahre</a:t>
            </a:r>
            <a:endParaRPr lang="en-IN" dirty="0" smtClean="0"/>
          </a:p>
          <a:p>
            <a:r>
              <a:rPr lang="en-IN" dirty="0" smtClean="0"/>
              <a:t> Buy a new Kyoto vehicle</a:t>
            </a:r>
          </a:p>
          <a:p>
            <a:r>
              <a:rPr lang="en-IN" dirty="0" smtClean="0"/>
              <a:t> Check out Highway 909</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80728"/>
            <a:ext cx="5416868" cy="5078313"/>
          </a:xfrm>
          <a:prstGeom prst="rect">
            <a:avLst/>
          </a:prstGeom>
          <a:noFill/>
        </p:spPr>
        <p:txBody>
          <a:bodyPr wrap="square" rtlCol="0">
            <a:spAutoFit/>
          </a:bodyPr>
          <a:lstStyle/>
          <a:p>
            <a:r>
              <a:rPr lang="en-IN" dirty="0" smtClean="0"/>
              <a:t>1). What is the main purpose of the advertisement?</a:t>
            </a:r>
          </a:p>
          <a:p>
            <a:r>
              <a:rPr lang="en-IN" dirty="0" smtClean="0"/>
              <a:t> To announce an annual sale</a:t>
            </a:r>
          </a:p>
          <a:p>
            <a:r>
              <a:rPr lang="en-IN" dirty="0" smtClean="0"/>
              <a:t> </a:t>
            </a:r>
            <a:r>
              <a:rPr lang="en-IN" b="1" dirty="0" smtClean="0"/>
              <a:t>To attract customers</a:t>
            </a:r>
          </a:p>
          <a:p>
            <a:r>
              <a:rPr lang="en-IN" dirty="0" smtClean="0"/>
              <a:t> To promote Starwood</a:t>
            </a:r>
          </a:p>
          <a:p>
            <a:r>
              <a:rPr lang="en-IN" dirty="0" smtClean="0"/>
              <a:t> To introduce a new product</a:t>
            </a:r>
          </a:p>
          <a:p>
            <a:r>
              <a:rPr lang="en-IN" dirty="0" smtClean="0"/>
              <a:t/>
            </a:r>
            <a:br>
              <a:rPr lang="en-IN" dirty="0" smtClean="0"/>
            </a:br>
            <a:r>
              <a:rPr lang="en-IN" dirty="0" smtClean="0"/>
              <a:t>2). What is being offered?</a:t>
            </a:r>
          </a:p>
          <a:p>
            <a:r>
              <a:rPr lang="en-IN" dirty="0" smtClean="0"/>
              <a:t> High pressure sales tactics</a:t>
            </a:r>
          </a:p>
          <a:p>
            <a:r>
              <a:rPr lang="en-IN" dirty="0" smtClean="0"/>
              <a:t> Thirty-nine percent financing</a:t>
            </a:r>
          </a:p>
          <a:p>
            <a:r>
              <a:rPr lang="en-IN" dirty="0" smtClean="0"/>
              <a:t> Cars averaging less than 30 miles per gallon</a:t>
            </a:r>
          </a:p>
          <a:p>
            <a:r>
              <a:rPr lang="en-IN" dirty="0" smtClean="0"/>
              <a:t> </a:t>
            </a:r>
            <a:r>
              <a:rPr lang="en-IN" b="1" dirty="0" smtClean="0"/>
              <a:t>Bargains on older vehicles</a:t>
            </a:r>
          </a:p>
          <a:p>
            <a:r>
              <a:rPr lang="en-IN" dirty="0" smtClean="0"/>
              <a:t/>
            </a:r>
            <a:br>
              <a:rPr lang="en-IN" dirty="0" smtClean="0"/>
            </a:br>
            <a:r>
              <a:rPr lang="en-IN" dirty="0" smtClean="0"/>
              <a:t>3). What does the speaker suggest listeners do?</a:t>
            </a:r>
          </a:p>
          <a:p>
            <a:r>
              <a:rPr lang="en-IN" dirty="0" smtClean="0"/>
              <a:t> </a:t>
            </a:r>
            <a:r>
              <a:rPr lang="en-IN" b="1" dirty="0" smtClean="0"/>
              <a:t>Come to the dealership</a:t>
            </a:r>
          </a:p>
          <a:p>
            <a:r>
              <a:rPr lang="en-IN" dirty="0" smtClean="0"/>
              <a:t> Telephone Patty </a:t>
            </a:r>
            <a:r>
              <a:rPr lang="en-IN" dirty="0" err="1" smtClean="0"/>
              <a:t>Mahre</a:t>
            </a:r>
            <a:endParaRPr lang="en-IN" dirty="0" smtClean="0"/>
          </a:p>
          <a:p>
            <a:r>
              <a:rPr lang="en-IN" dirty="0" smtClean="0"/>
              <a:t> Buy a new Kyoto vehicle</a:t>
            </a:r>
          </a:p>
          <a:p>
            <a:r>
              <a:rPr lang="en-IN" dirty="0" smtClean="0"/>
              <a:t> Check out Highway 909</a:t>
            </a:r>
          </a:p>
          <a:p>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908720"/>
            <a:ext cx="4992707" cy="5632311"/>
          </a:xfrm>
          <a:prstGeom prst="rect">
            <a:avLst/>
          </a:prstGeom>
          <a:noFill/>
        </p:spPr>
        <p:txBody>
          <a:bodyPr wrap="square" rtlCol="0">
            <a:spAutoFit/>
          </a:bodyPr>
          <a:lstStyle/>
          <a:p>
            <a:r>
              <a:rPr lang="en-IN" dirty="0" smtClean="0"/>
              <a:t>1). What is the main purpose of this speech?</a:t>
            </a:r>
          </a:p>
          <a:p>
            <a:r>
              <a:rPr lang="en-IN" dirty="0" smtClean="0"/>
              <a:t> To raise money</a:t>
            </a:r>
          </a:p>
          <a:p>
            <a:r>
              <a:rPr lang="en-IN" dirty="0" smtClean="0"/>
              <a:t> To tell a story</a:t>
            </a:r>
          </a:p>
          <a:p>
            <a:r>
              <a:rPr lang="en-IN" dirty="0" smtClean="0"/>
              <a:t> To explain a purpose</a:t>
            </a:r>
          </a:p>
          <a:p>
            <a:r>
              <a:rPr lang="en-IN" dirty="0" smtClean="0"/>
              <a:t> To promote a candidate</a:t>
            </a:r>
          </a:p>
          <a:p>
            <a:r>
              <a:rPr lang="en-IN" dirty="0" smtClean="0"/>
              <a:t/>
            </a:r>
            <a:br>
              <a:rPr lang="en-IN" dirty="0" smtClean="0"/>
            </a:br>
            <a:r>
              <a:rPr lang="en-IN" dirty="0" smtClean="0"/>
              <a:t>2). What is the speaker offering?</a:t>
            </a:r>
          </a:p>
          <a:p>
            <a:r>
              <a:rPr lang="en-IN" dirty="0" smtClean="0"/>
              <a:t> Financial advice</a:t>
            </a:r>
          </a:p>
          <a:p>
            <a:r>
              <a:rPr lang="en-IN" dirty="0" smtClean="0"/>
              <a:t> Net worth</a:t>
            </a:r>
          </a:p>
          <a:p>
            <a:r>
              <a:rPr lang="en-IN" dirty="0" smtClean="0"/>
              <a:t> A million dollars</a:t>
            </a:r>
          </a:p>
          <a:p>
            <a:r>
              <a:rPr lang="en-IN" dirty="0" smtClean="0"/>
              <a:t> A magic formula</a:t>
            </a:r>
          </a:p>
          <a:p>
            <a:r>
              <a:rPr lang="en-IN" dirty="0" smtClean="0"/>
              <a:t/>
            </a:r>
            <a:br>
              <a:rPr lang="en-IN" dirty="0" smtClean="0"/>
            </a:br>
            <a:r>
              <a:rPr lang="en-IN" dirty="0" smtClean="0"/>
              <a:t>3). What will the speaker probably talk about next?</a:t>
            </a:r>
          </a:p>
          <a:p>
            <a:r>
              <a:rPr lang="en-IN" dirty="0" smtClean="0"/>
              <a:t> His family</a:t>
            </a:r>
          </a:p>
          <a:p>
            <a:r>
              <a:rPr lang="en-IN" dirty="0" smtClean="0"/>
              <a:t> Getting rich quickly</a:t>
            </a:r>
          </a:p>
          <a:p>
            <a:r>
              <a:rPr lang="en-IN" dirty="0" smtClean="0"/>
              <a:t> A money-making strategy</a:t>
            </a:r>
          </a:p>
          <a:p>
            <a:r>
              <a:rPr lang="en-IN" dirty="0" smtClean="0"/>
              <a:t> Rising net worth</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1196752"/>
            <a:ext cx="5352747" cy="5078313"/>
          </a:xfrm>
          <a:prstGeom prst="rect">
            <a:avLst/>
          </a:prstGeom>
          <a:noFill/>
        </p:spPr>
        <p:txBody>
          <a:bodyPr wrap="none" rtlCol="0">
            <a:spAutoFit/>
          </a:bodyPr>
          <a:lstStyle/>
          <a:p>
            <a:r>
              <a:rPr lang="en-IN" dirty="0" smtClean="0"/>
              <a:t>1). What is the main purpose of this speech?</a:t>
            </a:r>
          </a:p>
          <a:p>
            <a:r>
              <a:rPr lang="en-IN" dirty="0" smtClean="0"/>
              <a:t> To raise money</a:t>
            </a:r>
          </a:p>
          <a:p>
            <a:r>
              <a:rPr lang="en-IN" dirty="0" smtClean="0"/>
              <a:t> To tell a story</a:t>
            </a:r>
          </a:p>
          <a:p>
            <a:r>
              <a:rPr lang="en-IN" dirty="0" smtClean="0"/>
              <a:t> </a:t>
            </a:r>
            <a:r>
              <a:rPr lang="en-IN" b="1" dirty="0" smtClean="0"/>
              <a:t>To explain a purpose</a:t>
            </a:r>
          </a:p>
          <a:p>
            <a:r>
              <a:rPr lang="en-IN" dirty="0" smtClean="0"/>
              <a:t> To promote a candidate</a:t>
            </a:r>
          </a:p>
          <a:p>
            <a:r>
              <a:rPr lang="en-IN" dirty="0" smtClean="0"/>
              <a:t/>
            </a:r>
            <a:br>
              <a:rPr lang="en-IN" dirty="0" smtClean="0"/>
            </a:br>
            <a:r>
              <a:rPr lang="en-IN" dirty="0" smtClean="0"/>
              <a:t>2). What is the speaker offering?</a:t>
            </a:r>
          </a:p>
          <a:p>
            <a:r>
              <a:rPr lang="en-IN" b="1" dirty="0" smtClean="0"/>
              <a:t> Financial advice</a:t>
            </a:r>
          </a:p>
          <a:p>
            <a:r>
              <a:rPr lang="en-IN" dirty="0" smtClean="0"/>
              <a:t> Net worth</a:t>
            </a:r>
          </a:p>
          <a:p>
            <a:r>
              <a:rPr lang="en-IN" dirty="0" smtClean="0"/>
              <a:t> A million dollars</a:t>
            </a:r>
          </a:p>
          <a:p>
            <a:r>
              <a:rPr lang="en-IN" dirty="0" smtClean="0"/>
              <a:t> A magic formula</a:t>
            </a:r>
          </a:p>
          <a:p>
            <a:r>
              <a:rPr lang="en-IN" dirty="0" smtClean="0"/>
              <a:t/>
            </a:r>
            <a:br>
              <a:rPr lang="en-IN" dirty="0" smtClean="0"/>
            </a:br>
            <a:r>
              <a:rPr lang="en-IN" dirty="0" smtClean="0"/>
              <a:t>3). What will the speaker probably talk about next?</a:t>
            </a:r>
          </a:p>
          <a:p>
            <a:r>
              <a:rPr lang="en-IN" dirty="0" smtClean="0"/>
              <a:t> His family</a:t>
            </a:r>
          </a:p>
          <a:p>
            <a:r>
              <a:rPr lang="en-IN" dirty="0" smtClean="0"/>
              <a:t> Getting rich quickly</a:t>
            </a:r>
          </a:p>
          <a:p>
            <a:r>
              <a:rPr lang="en-IN" dirty="0" smtClean="0"/>
              <a:t> </a:t>
            </a:r>
            <a:r>
              <a:rPr lang="en-IN" b="1" dirty="0" smtClean="0"/>
              <a:t>A money-making strategy</a:t>
            </a:r>
          </a:p>
          <a:p>
            <a:r>
              <a:rPr lang="en-IN" dirty="0" smtClean="0"/>
              <a:t> Rising net worth</a:t>
            </a:r>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5720" y="857233"/>
            <a:ext cx="8501122" cy="2031325"/>
          </a:xfrm>
          <a:prstGeom prst="rect">
            <a:avLst/>
          </a:prstGeom>
          <a:noFill/>
        </p:spPr>
        <p:txBody>
          <a:bodyPr wrap="square" rtlCol="0">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115616" y="1052736"/>
            <a:ext cx="7128792" cy="4524315"/>
          </a:xfrm>
          <a:prstGeom prst="rect">
            <a:avLst/>
          </a:prstGeom>
          <a:noFill/>
        </p:spPr>
        <p:txBody>
          <a:bodyPr wrap="square" rtlCol="0">
            <a:spAutoFit/>
          </a:bodyPr>
          <a:lstStyle/>
          <a:p>
            <a:r>
              <a:rPr lang="en-IN" sz="1600" dirty="0" smtClean="0"/>
              <a:t>1). Where is this advertisement probably being broadcast?</a:t>
            </a:r>
          </a:p>
          <a:p>
            <a:r>
              <a:rPr lang="en-IN" sz="1600" dirty="0" smtClean="0"/>
              <a:t> On radio</a:t>
            </a:r>
          </a:p>
          <a:p>
            <a:r>
              <a:rPr lang="en-IN" sz="1600" dirty="0" smtClean="0"/>
              <a:t> On television</a:t>
            </a:r>
          </a:p>
          <a:p>
            <a:r>
              <a:rPr lang="en-IN" sz="1600" dirty="0" smtClean="0"/>
              <a:t> On the Internet</a:t>
            </a:r>
          </a:p>
          <a:p>
            <a:r>
              <a:rPr lang="en-IN" sz="1600" dirty="0" smtClean="0"/>
              <a:t> On a street corner</a:t>
            </a:r>
          </a:p>
          <a:p>
            <a:r>
              <a:rPr lang="en-IN" sz="1600" dirty="0" smtClean="0"/>
              <a:t/>
            </a:r>
            <a:br>
              <a:rPr lang="en-IN" sz="1600" dirty="0" smtClean="0"/>
            </a:br>
            <a:r>
              <a:rPr lang="en-IN" sz="1600" dirty="0" smtClean="0"/>
              <a:t>2). What is being advertised?</a:t>
            </a:r>
          </a:p>
          <a:p>
            <a:r>
              <a:rPr lang="en-IN" sz="1600" dirty="0" smtClean="0"/>
              <a:t> An appliance sale</a:t>
            </a:r>
          </a:p>
          <a:p>
            <a:r>
              <a:rPr lang="en-IN" sz="1600" dirty="0" smtClean="0"/>
              <a:t> A grand opening</a:t>
            </a:r>
          </a:p>
          <a:p>
            <a:r>
              <a:rPr lang="en-IN" sz="1600" dirty="0" smtClean="0"/>
              <a:t> New refrigerators</a:t>
            </a:r>
          </a:p>
          <a:p>
            <a:r>
              <a:rPr lang="en-IN" sz="1600" dirty="0" smtClean="0"/>
              <a:t> Zero percent financing</a:t>
            </a:r>
          </a:p>
          <a:p>
            <a:r>
              <a:rPr lang="en-IN" sz="1600" dirty="0" smtClean="0"/>
              <a:t/>
            </a:r>
            <a:br>
              <a:rPr lang="en-IN" sz="1600" dirty="0" smtClean="0"/>
            </a:br>
            <a:r>
              <a:rPr lang="en-IN" sz="1600" dirty="0" smtClean="0"/>
              <a:t>3). What does the speaker urge listeners to do?</a:t>
            </a:r>
          </a:p>
          <a:p>
            <a:r>
              <a:rPr lang="en-IN" sz="1600" dirty="0" smtClean="0"/>
              <a:t> Save 60 percent</a:t>
            </a:r>
          </a:p>
          <a:p>
            <a:r>
              <a:rPr lang="en-IN" sz="1600" dirty="0" smtClean="0"/>
              <a:t> Put no money down</a:t>
            </a:r>
          </a:p>
          <a:p>
            <a:r>
              <a:rPr lang="en-IN" sz="1600" dirty="0" smtClean="0"/>
              <a:t> Visit the S &amp; L website</a:t>
            </a:r>
          </a:p>
          <a:p>
            <a:r>
              <a:rPr lang="en-IN" sz="1600" dirty="0" smtClean="0"/>
              <a:t> Come to the store</a:t>
            </a:r>
          </a:p>
          <a:p>
            <a:endParaRPr lang="en-IN"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620688"/>
            <a:ext cx="5978173" cy="5632311"/>
          </a:xfrm>
          <a:prstGeom prst="rect">
            <a:avLst/>
          </a:prstGeom>
          <a:noFill/>
        </p:spPr>
        <p:txBody>
          <a:bodyPr wrap="square" rtlCol="0">
            <a:spAutoFit/>
          </a:bodyPr>
          <a:lstStyle/>
          <a:p>
            <a:r>
              <a:rPr lang="en-IN" dirty="0" smtClean="0"/>
              <a:t>1). Where would this announcement most likely be heard?</a:t>
            </a:r>
          </a:p>
          <a:p>
            <a:r>
              <a:rPr lang="en-IN" dirty="0" smtClean="0"/>
              <a:t> In a supermarket</a:t>
            </a:r>
          </a:p>
          <a:p>
            <a:r>
              <a:rPr lang="en-IN" dirty="0" smtClean="0"/>
              <a:t> In a discount clothing store</a:t>
            </a:r>
          </a:p>
          <a:p>
            <a:r>
              <a:rPr lang="en-IN" dirty="0" smtClean="0"/>
              <a:t> At a garage sale</a:t>
            </a:r>
          </a:p>
          <a:p>
            <a:r>
              <a:rPr lang="en-IN" dirty="0" smtClean="0"/>
              <a:t> At a costume party</a:t>
            </a:r>
          </a:p>
          <a:p>
            <a:endParaRPr lang="en-IN" dirty="0"/>
          </a:p>
          <a:p>
            <a:r>
              <a:rPr lang="en-IN" dirty="0" smtClean="0"/>
              <a:t>2). Who is the intended audience?</a:t>
            </a:r>
          </a:p>
          <a:p>
            <a:r>
              <a:rPr lang="en-IN" dirty="0" smtClean="0"/>
              <a:t> New customers</a:t>
            </a:r>
          </a:p>
          <a:p>
            <a:r>
              <a:rPr lang="en-IN" dirty="0" smtClean="0"/>
              <a:t> Young children</a:t>
            </a:r>
          </a:p>
          <a:p>
            <a:r>
              <a:rPr lang="en-IN" dirty="0" smtClean="0"/>
              <a:t> Business persons</a:t>
            </a:r>
          </a:p>
          <a:p>
            <a:r>
              <a:rPr lang="en-IN" dirty="0" smtClean="0"/>
              <a:t> Current shoppers</a:t>
            </a:r>
          </a:p>
          <a:p>
            <a:r>
              <a:rPr lang="en-IN" dirty="0" smtClean="0"/>
              <a:t/>
            </a:r>
            <a:br>
              <a:rPr lang="en-IN" dirty="0" smtClean="0"/>
            </a:br>
            <a:r>
              <a:rPr lang="en-IN" dirty="0" smtClean="0"/>
              <a:t>3). What will happen if listeners find a yellow tag?</a:t>
            </a:r>
          </a:p>
          <a:p>
            <a:r>
              <a:rPr lang="en-IN" dirty="0" smtClean="0"/>
              <a:t> They will win a prize</a:t>
            </a:r>
          </a:p>
          <a:p>
            <a:r>
              <a:rPr lang="en-IN" dirty="0" smtClean="0"/>
              <a:t> They will get an extra discount</a:t>
            </a:r>
          </a:p>
          <a:p>
            <a:r>
              <a:rPr lang="en-IN" dirty="0" smtClean="0"/>
              <a:t> They will get a two-for-one deal</a:t>
            </a:r>
          </a:p>
          <a:p>
            <a:r>
              <a:rPr lang="en-IN" dirty="0" smtClean="0"/>
              <a:t> They will get 50 percent off</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052736"/>
            <a:ext cx="6122189" cy="5078313"/>
          </a:xfrm>
          <a:prstGeom prst="rect">
            <a:avLst/>
          </a:prstGeom>
          <a:noFill/>
        </p:spPr>
        <p:txBody>
          <a:bodyPr wrap="none" rtlCol="0">
            <a:spAutoFit/>
          </a:bodyPr>
          <a:lstStyle/>
          <a:p>
            <a:r>
              <a:rPr lang="en-IN" dirty="0" smtClean="0"/>
              <a:t>1). Where would this announcement most likely be heard?</a:t>
            </a:r>
          </a:p>
          <a:p>
            <a:r>
              <a:rPr lang="en-IN" dirty="0" smtClean="0"/>
              <a:t> In a supermarket</a:t>
            </a:r>
          </a:p>
          <a:p>
            <a:r>
              <a:rPr lang="en-IN" dirty="0" smtClean="0"/>
              <a:t> </a:t>
            </a:r>
            <a:r>
              <a:rPr lang="en-IN" b="1" dirty="0" smtClean="0"/>
              <a:t>In a discount clothing store</a:t>
            </a:r>
          </a:p>
          <a:p>
            <a:r>
              <a:rPr lang="en-IN" dirty="0" smtClean="0"/>
              <a:t> At a garage sale</a:t>
            </a:r>
          </a:p>
          <a:p>
            <a:r>
              <a:rPr lang="en-IN" dirty="0" smtClean="0"/>
              <a:t> At a costume party</a:t>
            </a:r>
          </a:p>
          <a:p>
            <a:r>
              <a:rPr lang="en-IN" dirty="0" smtClean="0"/>
              <a:t/>
            </a:r>
            <a:br>
              <a:rPr lang="en-IN" dirty="0" smtClean="0"/>
            </a:br>
            <a:r>
              <a:rPr lang="en-IN" dirty="0" smtClean="0"/>
              <a:t>2). Who is the intended audience?</a:t>
            </a:r>
          </a:p>
          <a:p>
            <a:r>
              <a:rPr lang="en-IN" dirty="0" smtClean="0"/>
              <a:t> New customers</a:t>
            </a:r>
          </a:p>
          <a:p>
            <a:r>
              <a:rPr lang="en-IN" dirty="0" smtClean="0"/>
              <a:t> Young children</a:t>
            </a:r>
          </a:p>
          <a:p>
            <a:r>
              <a:rPr lang="en-IN" dirty="0" smtClean="0"/>
              <a:t> Business persons</a:t>
            </a:r>
          </a:p>
          <a:p>
            <a:r>
              <a:rPr lang="en-IN" dirty="0" smtClean="0"/>
              <a:t> </a:t>
            </a:r>
            <a:r>
              <a:rPr lang="en-IN" b="1" dirty="0" smtClean="0"/>
              <a:t>Current shoppers</a:t>
            </a:r>
          </a:p>
          <a:p>
            <a:r>
              <a:rPr lang="en-IN" dirty="0" smtClean="0"/>
              <a:t/>
            </a:r>
            <a:br>
              <a:rPr lang="en-IN" dirty="0" smtClean="0"/>
            </a:br>
            <a:r>
              <a:rPr lang="en-IN" dirty="0" smtClean="0"/>
              <a:t>3). What will happen if listeners find a yellow tag?</a:t>
            </a:r>
          </a:p>
          <a:p>
            <a:r>
              <a:rPr lang="en-IN" dirty="0" smtClean="0"/>
              <a:t> They will win a prize</a:t>
            </a:r>
          </a:p>
          <a:p>
            <a:r>
              <a:rPr lang="en-IN" dirty="0" smtClean="0"/>
              <a:t> </a:t>
            </a:r>
            <a:r>
              <a:rPr lang="en-IN" b="1" dirty="0" smtClean="0"/>
              <a:t>They will get an extra discount</a:t>
            </a:r>
          </a:p>
          <a:p>
            <a:r>
              <a:rPr lang="en-IN" dirty="0" smtClean="0"/>
              <a:t> They will get a two-for-one deal</a:t>
            </a:r>
          </a:p>
          <a:p>
            <a:r>
              <a:rPr lang="en-IN" dirty="0" smtClean="0"/>
              <a:t> They will get 50 percent off</a:t>
            </a:r>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714356"/>
            <a:ext cx="8572560" cy="2585323"/>
          </a:xfrm>
          <a:prstGeom prst="rect">
            <a:avLst/>
          </a:prstGeom>
        </p:spPr>
        <p:txBody>
          <a:bodyPr wrap="square">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sz="1600" dirty="0" smtClean="0"/>
          </a:p>
        </p:txBody>
      </p:sp>
      <p:sp>
        <p:nvSpPr>
          <p:cNvPr id="4" name="TextBox 3"/>
          <p:cNvSpPr txBox="1"/>
          <p:nvPr/>
        </p:nvSpPr>
        <p:spPr>
          <a:xfrm>
            <a:off x="1043608" y="1052736"/>
            <a:ext cx="5489003" cy="4555093"/>
          </a:xfrm>
          <a:prstGeom prst="rect">
            <a:avLst/>
          </a:prstGeom>
          <a:noFill/>
        </p:spPr>
        <p:txBody>
          <a:bodyPr wrap="none" rtlCol="0">
            <a:spAutoFit/>
          </a:bodyPr>
          <a:lstStyle/>
          <a:p>
            <a:r>
              <a:rPr lang="en-IN" sz="1600" dirty="0" smtClean="0"/>
              <a:t>1). Where is this advertisement probably being broadcast?</a:t>
            </a:r>
          </a:p>
          <a:p>
            <a:r>
              <a:rPr lang="en-IN" sz="1600" dirty="0" smtClean="0"/>
              <a:t> On radio</a:t>
            </a:r>
          </a:p>
          <a:p>
            <a:r>
              <a:rPr lang="en-IN" sz="1600" dirty="0" smtClean="0"/>
              <a:t> </a:t>
            </a:r>
            <a:r>
              <a:rPr lang="en-IN" sz="1600" b="1" dirty="0" smtClean="0"/>
              <a:t>On television</a:t>
            </a:r>
          </a:p>
          <a:p>
            <a:r>
              <a:rPr lang="en-IN" sz="1600" dirty="0" smtClean="0"/>
              <a:t> On the Internet</a:t>
            </a:r>
          </a:p>
          <a:p>
            <a:r>
              <a:rPr lang="en-IN" sz="1600" dirty="0" smtClean="0"/>
              <a:t> On a street corner</a:t>
            </a:r>
          </a:p>
          <a:p>
            <a:r>
              <a:rPr lang="en-IN" sz="1600" dirty="0" smtClean="0"/>
              <a:t/>
            </a:r>
            <a:br>
              <a:rPr lang="en-IN" sz="1600" dirty="0" smtClean="0"/>
            </a:br>
            <a:r>
              <a:rPr lang="en-IN" sz="1600" dirty="0" smtClean="0"/>
              <a:t>2). What is being advertised?</a:t>
            </a:r>
          </a:p>
          <a:p>
            <a:r>
              <a:rPr lang="en-IN" sz="1600" dirty="0" smtClean="0"/>
              <a:t> </a:t>
            </a:r>
            <a:r>
              <a:rPr lang="en-IN" sz="1600" b="1" dirty="0" smtClean="0"/>
              <a:t>An appliance sale</a:t>
            </a:r>
          </a:p>
          <a:p>
            <a:r>
              <a:rPr lang="en-IN" sz="1600" dirty="0" smtClean="0"/>
              <a:t> A grand opening</a:t>
            </a:r>
          </a:p>
          <a:p>
            <a:r>
              <a:rPr lang="en-IN" sz="1600" dirty="0" smtClean="0"/>
              <a:t> New refrigerators</a:t>
            </a:r>
          </a:p>
          <a:p>
            <a:r>
              <a:rPr lang="en-IN" sz="1600" dirty="0" smtClean="0"/>
              <a:t> Zero percent financing</a:t>
            </a:r>
          </a:p>
          <a:p>
            <a:r>
              <a:rPr lang="en-IN" sz="1600" dirty="0" smtClean="0"/>
              <a:t/>
            </a:r>
            <a:br>
              <a:rPr lang="en-IN" sz="1600" dirty="0" smtClean="0"/>
            </a:br>
            <a:r>
              <a:rPr lang="en-IN" sz="1600" dirty="0" smtClean="0"/>
              <a:t>3). What does the speaker urge listeners to do?</a:t>
            </a:r>
          </a:p>
          <a:p>
            <a:r>
              <a:rPr lang="en-IN" sz="1600" dirty="0" smtClean="0"/>
              <a:t> Save 60 percent</a:t>
            </a:r>
          </a:p>
          <a:p>
            <a:r>
              <a:rPr lang="en-IN" sz="1600" dirty="0" smtClean="0"/>
              <a:t> Put no money down</a:t>
            </a:r>
          </a:p>
          <a:p>
            <a:r>
              <a:rPr lang="en-IN" sz="1600" dirty="0" smtClean="0"/>
              <a:t> Visit the S &amp; L website</a:t>
            </a:r>
          </a:p>
          <a:p>
            <a:r>
              <a:rPr lang="en-IN" sz="1600" dirty="0" smtClean="0"/>
              <a:t> </a:t>
            </a:r>
            <a:r>
              <a:rPr lang="en-IN" sz="1600" b="1" dirty="0" smtClean="0"/>
              <a:t>Come to the store</a:t>
            </a:r>
          </a:p>
          <a:p>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928670"/>
            <a:ext cx="184731" cy="1477328"/>
          </a:xfrm>
          <a:prstGeom prst="rect">
            <a:avLst/>
          </a:prstGeom>
          <a:noFill/>
        </p:spPr>
        <p:txBody>
          <a:bodyPr wrap="none" rtlCol="0">
            <a:spAutoFit/>
          </a:bodyPr>
          <a:lstStyle/>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115616" y="980728"/>
            <a:ext cx="6840760" cy="4832092"/>
          </a:xfrm>
          <a:prstGeom prst="rect">
            <a:avLst/>
          </a:prstGeom>
          <a:noFill/>
        </p:spPr>
        <p:txBody>
          <a:bodyPr wrap="square" rtlCol="0">
            <a:spAutoFit/>
          </a:bodyPr>
          <a:lstStyle/>
          <a:p>
            <a:r>
              <a:rPr lang="en-IN" sz="1600" dirty="0" smtClean="0"/>
              <a:t>1). What is the main purpose of this report?</a:t>
            </a:r>
          </a:p>
          <a:p>
            <a:r>
              <a:rPr lang="en-IN" sz="1600" dirty="0" smtClean="0"/>
              <a:t> To predict weather conditions</a:t>
            </a:r>
          </a:p>
          <a:p>
            <a:r>
              <a:rPr lang="en-IN" sz="1600" dirty="0" smtClean="0"/>
              <a:t> To estimate the chance of rain</a:t>
            </a:r>
          </a:p>
          <a:p>
            <a:r>
              <a:rPr lang="en-IN" sz="1600" dirty="0" smtClean="0"/>
              <a:t> To list high temperatures</a:t>
            </a:r>
          </a:p>
          <a:p>
            <a:r>
              <a:rPr lang="en-IN" sz="1600" dirty="0" smtClean="0"/>
              <a:t> To prepare for the weekend</a:t>
            </a:r>
          </a:p>
          <a:p>
            <a:endParaRPr lang="en-IN" sz="1600" dirty="0"/>
          </a:p>
          <a:p>
            <a:r>
              <a:rPr lang="en-IN" sz="1600" dirty="0" smtClean="0"/>
              <a:t>2). When is this report probably being broadcast?</a:t>
            </a:r>
          </a:p>
          <a:p>
            <a:r>
              <a:rPr lang="en-IN" sz="1600" dirty="0" smtClean="0"/>
              <a:t> On Tuesday night</a:t>
            </a:r>
          </a:p>
          <a:p>
            <a:r>
              <a:rPr lang="en-IN" sz="1600" dirty="0" smtClean="0"/>
              <a:t> On the weekend</a:t>
            </a:r>
          </a:p>
          <a:p>
            <a:r>
              <a:rPr lang="en-IN" sz="1600" dirty="0" smtClean="0"/>
              <a:t> On Monday morning</a:t>
            </a:r>
          </a:p>
          <a:p>
            <a:r>
              <a:rPr lang="en-IN" sz="1600" dirty="0" smtClean="0"/>
              <a:t> On Sunday afternoon</a:t>
            </a:r>
          </a:p>
          <a:p>
            <a:r>
              <a:rPr lang="en-IN" sz="1600" dirty="0" smtClean="0"/>
              <a:t/>
            </a:r>
            <a:br>
              <a:rPr lang="en-IN" sz="1600" dirty="0" smtClean="0"/>
            </a:br>
            <a:r>
              <a:rPr lang="en-IN" sz="1600" dirty="0" smtClean="0"/>
              <a:t>3). Where is this report probably being broadcast?</a:t>
            </a:r>
          </a:p>
          <a:p>
            <a:r>
              <a:rPr lang="en-IN" sz="1600" dirty="0" smtClean="0"/>
              <a:t> On the Internet</a:t>
            </a:r>
          </a:p>
          <a:p>
            <a:r>
              <a:rPr lang="en-IN" sz="1600" dirty="0" smtClean="0"/>
              <a:t> On radio</a:t>
            </a:r>
          </a:p>
          <a:p>
            <a:r>
              <a:rPr lang="en-IN" sz="1600" dirty="0" smtClean="0"/>
              <a:t> In a church</a:t>
            </a:r>
          </a:p>
          <a:p>
            <a:r>
              <a:rPr lang="en-IN" sz="1600" dirty="0" smtClean="0"/>
              <a:t> On television</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034" y="642918"/>
            <a:ext cx="8072494" cy="3416320"/>
          </a:xfrm>
          <a:prstGeom prst="rect">
            <a:avLst/>
          </a:prstGeom>
          <a:noFill/>
        </p:spPr>
        <p:txBody>
          <a:bodyPr wrap="square" rtlCol="0">
            <a:spAutoFit/>
          </a:bodyPr>
          <a:lstStyle/>
          <a:p>
            <a:r>
              <a:rPr lang="en-IN" dirty="0" smtClean="0"/>
              <a:t/>
            </a:r>
            <a:br>
              <a:rPr lang="en-IN" dirty="0" smtClean="0"/>
            </a:br>
            <a:r>
              <a:rPr lang="en-IN" dirty="0" smtClean="0"/>
              <a:t/>
            </a:r>
            <a:br>
              <a:rPr lang="en-IN" dirty="0" smtClean="0"/>
            </a:br>
            <a:r>
              <a:rPr lang="en-IN" dirty="0" smtClean="0"/>
              <a:t/>
            </a:r>
            <a:br>
              <a:rPr lang="en-IN" dirty="0" smtClean="0"/>
            </a:br>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4" name="TextBox 3"/>
          <p:cNvSpPr txBox="1"/>
          <p:nvPr/>
        </p:nvSpPr>
        <p:spPr>
          <a:xfrm>
            <a:off x="899592" y="980728"/>
            <a:ext cx="5544616" cy="4585871"/>
          </a:xfrm>
          <a:prstGeom prst="rect">
            <a:avLst/>
          </a:prstGeom>
          <a:noFill/>
        </p:spPr>
        <p:txBody>
          <a:bodyPr wrap="square" rtlCol="0">
            <a:spAutoFit/>
          </a:bodyPr>
          <a:lstStyle/>
          <a:p>
            <a:r>
              <a:rPr lang="en-IN" dirty="0" smtClean="0"/>
              <a:t>1</a:t>
            </a:r>
            <a:r>
              <a:rPr lang="en-IN" sz="1600" dirty="0" smtClean="0"/>
              <a:t>). What is the main purpose of this report?</a:t>
            </a:r>
          </a:p>
          <a:p>
            <a:r>
              <a:rPr lang="en-IN" sz="1600" dirty="0" smtClean="0"/>
              <a:t> </a:t>
            </a:r>
            <a:r>
              <a:rPr lang="en-IN" sz="1600" b="1" dirty="0" smtClean="0"/>
              <a:t>To predict weather conditions</a:t>
            </a:r>
          </a:p>
          <a:p>
            <a:r>
              <a:rPr lang="en-IN" sz="1600" dirty="0" smtClean="0"/>
              <a:t> To estimate the chance of rain</a:t>
            </a:r>
          </a:p>
          <a:p>
            <a:r>
              <a:rPr lang="en-IN" sz="1600" dirty="0" smtClean="0"/>
              <a:t> To list high temperatures</a:t>
            </a:r>
          </a:p>
          <a:p>
            <a:r>
              <a:rPr lang="en-IN" sz="1600" dirty="0" smtClean="0"/>
              <a:t> To prepare for the weekend</a:t>
            </a:r>
          </a:p>
          <a:p>
            <a:r>
              <a:rPr lang="en-IN" sz="1600" dirty="0" smtClean="0"/>
              <a:t/>
            </a:r>
            <a:br>
              <a:rPr lang="en-IN" sz="1600" dirty="0" smtClean="0"/>
            </a:br>
            <a:r>
              <a:rPr lang="en-IN" sz="1600" dirty="0" smtClean="0"/>
              <a:t>2). When is this report probably being broadcast?</a:t>
            </a:r>
          </a:p>
          <a:p>
            <a:r>
              <a:rPr lang="en-IN" sz="1600" dirty="0" smtClean="0"/>
              <a:t> On Tuesday night</a:t>
            </a:r>
          </a:p>
          <a:p>
            <a:r>
              <a:rPr lang="en-IN" sz="1600" dirty="0" smtClean="0"/>
              <a:t> On the weekend</a:t>
            </a:r>
          </a:p>
          <a:p>
            <a:r>
              <a:rPr lang="en-IN" sz="1600" dirty="0" smtClean="0"/>
              <a:t> </a:t>
            </a:r>
            <a:r>
              <a:rPr lang="en-IN" sz="1600" b="1" dirty="0" smtClean="0"/>
              <a:t>On Monday morning</a:t>
            </a:r>
          </a:p>
          <a:p>
            <a:r>
              <a:rPr lang="en-IN" sz="1600" dirty="0" smtClean="0"/>
              <a:t> On Sunday afternoon</a:t>
            </a:r>
          </a:p>
          <a:p>
            <a:r>
              <a:rPr lang="en-IN" sz="1600" dirty="0" smtClean="0"/>
              <a:t/>
            </a:r>
            <a:br>
              <a:rPr lang="en-IN" sz="1600" dirty="0" smtClean="0"/>
            </a:br>
            <a:r>
              <a:rPr lang="en-IN" sz="1600" dirty="0" smtClean="0"/>
              <a:t>3). Where is this report probably being broadcast?</a:t>
            </a:r>
          </a:p>
          <a:p>
            <a:r>
              <a:rPr lang="en-IN" sz="1600" dirty="0" smtClean="0"/>
              <a:t> On the Internet</a:t>
            </a:r>
          </a:p>
          <a:p>
            <a:r>
              <a:rPr lang="en-IN" sz="1600" dirty="0" smtClean="0"/>
              <a:t> </a:t>
            </a:r>
            <a:r>
              <a:rPr lang="en-IN" sz="1600" b="1" dirty="0" smtClean="0"/>
              <a:t>On radio</a:t>
            </a:r>
          </a:p>
          <a:p>
            <a:r>
              <a:rPr lang="en-IN" sz="1600" dirty="0" smtClean="0"/>
              <a:t> In a church</a:t>
            </a:r>
          </a:p>
          <a:p>
            <a:r>
              <a:rPr lang="en-IN" sz="1600" dirty="0" smtClean="0"/>
              <a:t> On television</a:t>
            </a:r>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597" y="785794"/>
            <a:ext cx="8143932" cy="1200329"/>
          </a:xfrm>
          <a:prstGeom prst="rect">
            <a:avLst/>
          </a:prstGeom>
          <a:noFill/>
        </p:spPr>
        <p:txBody>
          <a:bodyPr wrap="square" rtlCol="0">
            <a:spAutoFit/>
          </a:bodyPr>
          <a:lstStyle/>
          <a:p>
            <a:endParaRPr lang="en-IN" dirty="0" smtClean="0"/>
          </a:p>
          <a:p>
            <a:r>
              <a:rPr lang="en-IN" dirty="0" smtClean="0"/>
              <a:t> </a:t>
            </a:r>
          </a:p>
          <a:p>
            <a:endParaRPr lang="en-IN" dirty="0" smtClean="0"/>
          </a:p>
          <a:p>
            <a:endParaRPr lang="en-IN" dirty="0"/>
          </a:p>
        </p:txBody>
      </p:sp>
      <p:sp>
        <p:nvSpPr>
          <p:cNvPr id="5" name="TextBox 4"/>
          <p:cNvSpPr txBox="1"/>
          <p:nvPr/>
        </p:nvSpPr>
        <p:spPr>
          <a:xfrm>
            <a:off x="1043608" y="908720"/>
            <a:ext cx="6194197" cy="5078313"/>
          </a:xfrm>
          <a:prstGeom prst="rect">
            <a:avLst/>
          </a:prstGeom>
          <a:noFill/>
        </p:spPr>
        <p:txBody>
          <a:bodyPr wrap="square" rtlCol="0">
            <a:spAutoFit/>
          </a:bodyPr>
          <a:lstStyle/>
          <a:p>
            <a:r>
              <a:rPr lang="en-IN" sz="1600" dirty="0" smtClean="0"/>
              <a:t>1). Where would this announcement most likely be heard?</a:t>
            </a:r>
          </a:p>
          <a:p>
            <a:r>
              <a:rPr lang="en-IN" sz="1600" dirty="0" smtClean="0"/>
              <a:t> In a hospital</a:t>
            </a:r>
          </a:p>
          <a:p>
            <a:r>
              <a:rPr lang="en-IN" sz="1600" dirty="0" smtClean="0"/>
              <a:t> At a football game</a:t>
            </a:r>
          </a:p>
          <a:p>
            <a:r>
              <a:rPr lang="en-IN" sz="1600" dirty="0" smtClean="0"/>
              <a:t> In the south parking lot</a:t>
            </a:r>
          </a:p>
          <a:p>
            <a:r>
              <a:rPr lang="en-IN" sz="1600" dirty="0" smtClean="0"/>
              <a:t> Under a large tent</a:t>
            </a:r>
          </a:p>
          <a:p>
            <a:endParaRPr lang="en-IN" sz="1600" dirty="0"/>
          </a:p>
          <a:p>
            <a:r>
              <a:rPr lang="en-IN" sz="1600" dirty="0" smtClean="0"/>
              <a:t/>
            </a:r>
            <a:br>
              <a:rPr lang="en-IN" sz="1600" dirty="0" smtClean="0"/>
            </a:br>
            <a:r>
              <a:rPr lang="en-IN" sz="1600" dirty="0" smtClean="0"/>
              <a:t>2). What special event is the speaker announcing?</a:t>
            </a:r>
          </a:p>
          <a:p>
            <a:r>
              <a:rPr lang="en-IN" sz="1600" dirty="0" smtClean="0"/>
              <a:t> A raffle drawing</a:t>
            </a:r>
          </a:p>
          <a:p>
            <a:r>
              <a:rPr lang="en-IN" sz="1600" dirty="0" smtClean="0"/>
              <a:t> A Halloween party</a:t>
            </a:r>
          </a:p>
          <a:p>
            <a:r>
              <a:rPr lang="en-IN" sz="1600" dirty="0" smtClean="0"/>
              <a:t> An autograph session</a:t>
            </a:r>
          </a:p>
          <a:p>
            <a:r>
              <a:rPr lang="en-IN" sz="1600" dirty="0" smtClean="0"/>
              <a:t> A charity fund-raiser</a:t>
            </a:r>
          </a:p>
          <a:p>
            <a:r>
              <a:rPr lang="en-IN" sz="1600" dirty="0" smtClean="0"/>
              <a:t/>
            </a:r>
            <a:br>
              <a:rPr lang="en-IN" sz="1600" dirty="0" smtClean="0"/>
            </a:br>
            <a:r>
              <a:rPr lang="en-IN" sz="1600" dirty="0" smtClean="0"/>
              <a:t>3). When will the special event take place?</a:t>
            </a:r>
          </a:p>
          <a:p>
            <a:r>
              <a:rPr lang="en-IN" sz="1600" dirty="0" smtClean="0"/>
              <a:t> During pregame ceremonies</a:t>
            </a:r>
          </a:p>
          <a:p>
            <a:r>
              <a:rPr lang="en-IN" sz="1600" dirty="0" smtClean="0"/>
              <a:t> At halftime</a:t>
            </a:r>
          </a:p>
          <a:p>
            <a:r>
              <a:rPr lang="en-IN" sz="1600" dirty="0" smtClean="0"/>
              <a:t> When the game is finished</a:t>
            </a:r>
          </a:p>
          <a:p>
            <a:r>
              <a:rPr lang="en-IN" sz="1600" dirty="0" smtClean="0"/>
              <a:t> At dinner time</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052736"/>
            <a:ext cx="5906165" cy="4555093"/>
          </a:xfrm>
          <a:prstGeom prst="rect">
            <a:avLst/>
          </a:prstGeom>
          <a:noFill/>
        </p:spPr>
        <p:txBody>
          <a:bodyPr wrap="square" rtlCol="0">
            <a:spAutoFit/>
          </a:bodyPr>
          <a:lstStyle/>
          <a:p>
            <a:r>
              <a:rPr lang="en-IN" sz="1600" dirty="0" smtClean="0"/>
              <a:t>1). Where would this announcement most likely be heard?</a:t>
            </a:r>
          </a:p>
          <a:p>
            <a:r>
              <a:rPr lang="en-IN" sz="1600" dirty="0" smtClean="0"/>
              <a:t> In a hospital</a:t>
            </a:r>
          </a:p>
          <a:p>
            <a:r>
              <a:rPr lang="en-IN" sz="1600" b="1" dirty="0" smtClean="0"/>
              <a:t> At a football game</a:t>
            </a:r>
          </a:p>
          <a:p>
            <a:r>
              <a:rPr lang="en-IN" sz="1600" dirty="0" smtClean="0"/>
              <a:t> In the south parking lot</a:t>
            </a:r>
          </a:p>
          <a:p>
            <a:r>
              <a:rPr lang="en-IN" sz="1600" dirty="0" smtClean="0"/>
              <a:t> Under a large tent</a:t>
            </a:r>
          </a:p>
          <a:p>
            <a:r>
              <a:rPr lang="en-IN" sz="1600" dirty="0" smtClean="0"/>
              <a:t/>
            </a:r>
            <a:br>
              <a:rPr lang="en-IN" sz="1600" dirty="0" smtClean="0"/>
            </a:br>
            <a:r>
              <a:rPr lang="en-IN" sz="1600" dirty="0" smtClean="0"/>
              <a:t>2). What special event is the speaker announcing?</a:t>
            </a:r>
          </a:p>
          <a:p>
            <a:r>
              <a:rPr lang="en-IN" sz="1600" dirty="0" smtClean="0"/>
              <a:t> A raffle drawing</a:t>
            </a:r>
          </a:p>
          <a:p>
            <a:r>
              <a:rPr lang="en-IN" sz="1600" dirty="0" smtClean="0"/>
              <a:t> A Halloween party</a:t>
            </a:r>
          </a:p>
          <a:p>
            <a:r>
              <a:rPr lang="en-IN" sz="1600" dirty="0" smtClean="0"/>
              <a:t> An autograph session</a:t>
            </a:r>
          </a:p>
          <a:p>
            <a:r>
              <a:rPr lang="en-IN" sz="1600" dirty="0" smtClean="0"/>
              <a:t> </a:t>
            </a:r>
            <a:r>
              <a:rPr lang="en-IN" sz="1600" b="1" dirty="0" smtClean="0"/>
              <a:t>A charity fund-raiser</a:t>
            </a:r>
          </a:p>
          <a:p>
            <a:r>
              <a:rPr lang="en-IN" sz="1600" dirty="0" smtClean="0"/>
              <a:t/>
            </a:r>
            <a:br>
              <a:rPr lang="en-IN" sz="1600" dirty="0" smtClean="0"/>
            </a:br>
            <a:r>
              <a:rPr lang="en-IN" sz="1600" dirty="0" smtClean="0"/>
              <a:t>3). When will the special event take place?</a:t>
            </a:r>
          </a:p>
          <a:p>
            <a:r>
              <a:rPr lang="en-IN" sz="1600" dirty="0" smtClean="0"/>
              <a:t> During pregame ceremonies</a:t>
            </a:r>
          </a:p>
          <a:p>
            <a:r>
              <a:rPr lang="en-IN" sz="1600" dirty="0" smtClean="0"/>
              <a:t> At halftime</a:t>
            </a:r>
          </a:p>
          <a:p>
            <a:r>
              <a:rPr lang="en-IN" sz="1600" dirty="0" smtClean="0"/>
              <a:t> </a:t>
            </a:r>
            <a:r>
              <a:rPr lang="en-IN" sz="1600" b="1" dirty="0" smtClean="0"/>
              <a:t>When the game is finished</a:t>
            </a:r>
          </a:p>
          <a:p>
            <a:r>
              <a:rPr lang="en-IN" sz="1600" dirty="0" smtClean="0"/>
              <a:t> At dinner time</a:t>
            </a:r>
          </a:p>
          <a:p>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1187624" y="908720"/>
            <a:ext cx="5262979" cy="5078313"/>
          </a:xfrm>
          <a:prstGeom prst="rect">
            <a:avLst/>
          </a:prstGeom>
          <a:noFill/>
        </p:spPr>
        <p:txBody>
          <a:bodyPr wrap="square" rtlCol="0">
            <a:spAutoFit/>
          </a:bodyPr>
          <a:lstStyle/>
          <a:p>
            <a:r>
              <a:rPr lang="en-IN" dirty="0" smtClean="0"/>
              <a:t>1). Who is the message for?</a:t>
            </a:r>
          </a:p>
          <a:p>
            <a:r>
              <a:rPr lang="en-IN" dirty="0" smtClean="0"/>
              <a:t> The </a:t>
            </a:r>
            <a:r>
              <a:rPr lang="en-IN" dirty="0" err="1" smtClean="0"/>
              <a:t>Krawshacks</a:t>
            </a:r>
            <a:endParaRPr lang="en-IN" dirty="0" smtClean="0"/>
          </a:p>
          <a:p>
            <a:r>
              <a:rPr lang="en-IN" dirty="0" smtClean="0"/>
              <a:t> Sandra </a:t>
            </a:r>
            <a:r>
              <a:rPr lang="en-IN" dirty="0" err="1" smtClean="0"/>
              <a:t>Doeic</a:t>
            </a:r>
            <a:endParaRPr lang="en-IN" dirty="0" smtClean="0"/>
          </a:p>
          <a:p>
            <a:r>
              <a:rPr lang="en-IN" dirty="0" smtClean="0"/>
              <a:t> The National </a:t>
            </a:r>
            <a:r>
              <a:rPr lang="en-IN" dirty="0" err="1" smtClean="0"/>
              <a:t>Leukemia</a:t>
            </a:r>
            <a:r>
              <a:rPr lang="en-IN" dirty="0" smtClean="0"/>
              <a:t> Foundation</a:t>
            </a:r>
          </a:p>
          <a:p>
            <a:r>
              <a:rPr lang="en-IN" dirty="0" smtClean="0"/>
              <a:t> Scientific research</a:t>
            </a:r>
          </a:p>
          <a:p>
            <a:r>
              <a:rPr lang="en-IN" dirty="0" smtClean="0"/>
              <a:t/>
            </a:r>
            <a:br>
              <a:rPr lang="en-IN" dirty="0" smtClean="0"/>
            </a:br>
            <a:r>
              <a:rPr lang="en-IN" dirty="0" smtClean="0"/>
              <a:t>2). What is the purpose of the message?</a:t>
            </a:r>
          </a:p>
          <a:p>
            <a:r>
              <a:rPr lang="en-IN" dirty="0" smtClean="0"/>
              <a:t> To get a free gift</a:t>
            </a:r>
          </a:p>
          <a:p>
            <a:r>
              <a:rPr lang="en-IN" dirty="0" smtClean="0"/>
              <a:t> To help a friend or family member</a:t>
            </a:r>
          </a:p>
          <a:p>
            <a:r>
              <a:rPr lang="en-IN" dirty="0" smtClean="0"/>
              <a:t> To cure </a:t>
            </a:r>
            <a:r>
              <a:rPr lang="en-IN" dirty="0" err="1" smtClean="0"/>
              <a:t>leukemia</a:t>
            </a:r>
            <a:endParaRPr lang="en-IN" dirty="0" smtClean="0"/>
          </a:p>
          <a:p>
            <a:r>
              <a:rPr lang="en-IN" dirty="0" smtClean="0"/>
              <a:t> To solicit money</a:t>
            </a:r>
          </a:p>
          <a:p>
            <a:r>
              <a:rPr lang="en-IN" dirty="0" smtClean="0"/>
              <a:t/>
            </a:r>
            <a:br>
              <a:rPr lang="en-IN" dirty="0" smtClean="0"/>
            </a:br>
            <a:r>
              <a:rPr lang="en-IN" dirty="0" smtClean="0"/>
              <a:t>3). When should the listeners telephone the NLF?</a:t>
            </a:r>
          </a:p>
          <a:p>
            <a:r>
              <a:rPr lang="en-IN" dirty="0" smtClean="0"/>
              <a:t> Between 9 a.m. and 4 p.m. western time</a:t>
            </a:r>
          </a:p>
          <a:p>
            <a:r>
              <a:rPr lang="en-IN" dirty="0" smtClean="0"/>
              <a:t> Between 8 a.m. and 9 p.m. central time</a:t>
            </a:r>
          </a:p>
          <a:p>
            <a:r>
              <a:rPr lang="en-IN" dirty="0" smtClean="0"/>
              <a:t> Between 5 a.m. and 8 p.m. pacific time</a:t>
            </a:r>
          </a:p>
          <a:p>
            <a:r>
              <a:rPr lang="en-IN" dirty="0" smtClean="0"/>
              <a:t> Between 8 a.m. and 5 p.m. eastern time</a:t>
            </a:r>
          </a:p>
          <a:p>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1268760"/>
            <a:ext cx="5262979" cy="5078313"/>
          </a:xfrm>
          <a:prstGeom prst="rect">
            <a:avLst/>
          </a:prstGeom>
          <a:noFill/>
        </p:spPr>
        <p:txBody>
          <a:bodyPr wrap="none" rtlCol="0">
            <a:spAutoFit/>
          </a:bodyPr>
          <a:lstStyle/>
          <a:p>
            <a:r>
              <a:rPr lang="en-IN" dirty="0" smtClean="0"/>
              <a:t>1). Who is the message for?</a:t>
            </a:r>
          </a:p>
          <a:p>
            <a:r>
              <a:rPr lang="en-IN" dirty="0" smtClean="0"/>
              <a:t> </a:t>
            </a:r>
            <a:r>
              <a:rPr lang="en-IN" b="1" dirty="0" smtClean="0"/>
              <a:t>The </a:t>
            </a:r>
            <a:r>
              <a:rPr lang="en-IN" b="1" dirty="0" err="1" smtClean="0"/>
              <a:t>Krawshacks</a:t>
            </a:r>
            <a:endParaRPr lang="en-IN" b="1" dirty="0" smtClean="0"/>
          </a:p>
          <a:p>
            <a:r>
              <a:rPr lang="en-IN" dirty="0" smtClean="0"/>
              <a:t> Sandra </a:t>
            </a:r>
            <a:r>
              <a:rPr lang="en-IN" dirty="0" err="1" smtClean="0"/>
              <a:t>Doeic</a:t>
            </a:r>
            <a:endParaRPr lang="en-IN" dirty="0" smtClean="0"/>
          </a:p>
          <a:p>
            <a:r>
              <a:rPr lang="en-IN" dirty="0" smtClean="0"/>
              <a:t> The National </a:t>
            </a:r>
            <a:r>
              <a:rPr lang="en-IN" dirty="0" err="1" smtClean="0"/>
              <a:t>Leukemia</a:t>
            </a:r>
            <a:r>
              <a:rPr lang="en-IN" dirty="0" smtClean="0"/>
              <a:t> Foundation</a:t>
            </a:r>
          </a:p>
          <a:p>
            <a:r>
              <a:rPr lang="en-IN" dirty="0" smtClean="0"/>
              <a:t> Scientific research</a:t>
            </a:r>
          </a:p>
          <a:p>
            <a:r>
              <a:rPr lang="en-IN" dirty="0" smtClean="0"/>
              <a:t/>
            </a:r>
            <a:br>
              <a:rPr lang="en-IN" dirty="0" smtClean="0"/>
            </a:br>
            <a:r>
              <a:rPr lang="en-IN" dirty="0" smtClean="0"/>
              <a:t>2). What is the purpose of the message?</a:t>
            </a:r>
          </a:p>
          <a:p>
            <a:r>
              <a:rPr lang="en-IN" dirty="0" smtClean="0"/>
              <a:t> To get a free gift</a:t>
            </a:r>
          </a:p>
          <a:p>
            <a:r>
              <a:rPr lang="en-IN" dirty="0" smtClean="0"/>
              <a:t> To help a friend or family member</a:t>
            </a:r>
          </a:p>
          <a:p>
            <a:r>
              <a:rPr lang="en-IN" dirty="0" smtClean="0"/>
              <a:t> To cure </a:t>
            </a:r>
            <a:r>
              <a:rPr lang="en-IN" dirty="0" err="1" smtClean="0"/>
              <a:t>leukemia</a:t>
            </a:r>
            <a:endParaRPr lang="en-IN" dirty="0" smtClean="0"/>
          </a:p>
          <a:p>
            <a:r>
              <a:rPr lang="en-IN" dirty="0" smtClean="0"/>
              <a:t> </a:t>
            </a:r>
            <a:r>
              <a:rPr lang="en-IN" b="1" dirty="0" smtClean="0"/>
              <a:t>To solicit money</a:t>
            </a:r>
          </a:p>
          <a:p>
            <a:r>
              <a:rPr lang="en-IN" dirty="0" smtClean="0"/>
              <a:t/>
            </a:r>
            <a:br>
              <a:rPr lang="en-IN" dirty="0" smtClean="0"/>
            </a:br>
            <a:r>
              <a:rPr lang="en-IN" dirty="0" smtClean="0"/>
              <a:t>3). When should the listeners telephone the NLF?</a:t>
            </a:r>
          </a:p>
          <a:p>
            <a:r>
              <a:rPr lang="en-IN" dirty="0" smtClean="0"/>
              <a:t> Between 9 a.m. and 4 p.m. western time</a:t>
            </a:r>
          </a:p>
          <a:p>
            <a:r>
              <a:rPr lang="en-IN" dirty="0" smtClean="0"/>
              <a:t> Between 8 a.m. and 9 p.m. central time</a:t>
            </a:r>
          </a:p>
          <a:p>
            <a:r>
              <a:rPr lang="en-IN" dirty="0" smtClean="0"/>
              <a:t> Between 5 a.m. and 8 p.m. pacific time</a:t>
            </a:r>
          </a:p>
          <a:p>
            <a:r>
              <a:rPr lang="en-IN" dirty="0" smtClean="0"/>
              <a:t> </a:t>
            </a:r>
            <a:r>
              <a:rPr lang="en-IN" b="1" dirty="0" smtClean="0"/>
              <a:t>Between 8 a.m. and 5 p.m. eastern time</a:t>
            </a:r>
          </a:p>
          <a:p>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851</TotalTime>
  <Words>312</Words>
  <Application>Microsoft Office PowerPoint</Application>
  <PresentationFormat>On-screen Show (4:3)</PresentationFormat>
  <Paragraphs>365</Paragraphs>
  <Slides>21</Slides>
  <Notes>17</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abc</cp:lastModifiedBy>
  <cp:revision>79</cp:revision>
  <dcterms:created xsi:type="dcterms:W3CDTF">2011-12-01T13:28:45Z</dcterms:created>
  <dcterms:modified xsi:type="dcterms:W3CDTF">2016-03-08T14:54:37Z</dcterms:modified>
</cp:coreProperties>
</file>