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61" r:id="rId2"/>
    <p:sldId id="256" r:id="rId3"/>
    <p:sldId id="257" r:id="rId4"/>
    <p:sldId id="262" r:id="rId5"/>
    <p:sldId id="258" r:id="rId6"/>
    <p:sldId id="263" r:id="rId7"/>
    <p:sldId id="259"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5" autoAdjust="0"/>
    <p:restoredTop sz="94660"/>
  </p:normalViewPr>
  <p:slideViewPr>
    <p:cSldViewPr>
      <p:cViewPr>
        <p:scale>
          <a:sx n="71" d="100"/>
          <a:sy n="71"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1/20/2016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82967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11</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Hello, this is Tony with </a:t>
            </a:r>
            <a:r>
              <a:rPr lang="en-IN" sz="1200" b="0" i="0" u="sng" kern="1200" dirty="0" smtClean="0">
                <a:solidFill>
                  <a:schemeClr val="tx1"/>
                </a:solidFill>
                <a:latin typeface="+mn-lt"/>
                <a:ea typeface="+mn-ea"/>
                <a:cs typeface="+mn-cs"/>
              </a:rPr>
              <a:t>Community Charities</a:t>
            </a:r>
            <a:r>
              <a:rPr lang="en-IN" sz="1200" b="0" i="0" kern="1200" dirty="0" smtClean="0">
                <a:solidFill>
                  <a:schemeClr val="tx1"/>
                </a:solidFill>
                <a:latin typeface="+mn-lt"/>
                <a:ea typeface="+mn-ea"/>
                <a:cs typeface="+mn-cs"/>
              </a:rPr>
              <a:t>. I'm calling to let you know we'll have a truck in your area on the 7th. We </a:t>
            </a:r>
            <a:r>
              <a:rPr lang="en-IN" sz="1200" b="0" i="0" u="sng" kern="1200" dirty="0" smtClean="0">
                <a:solidFill>
                  <a:schemeClr val="tx1"/>
                </a:solidFill>
                <a:latin typeface="+mn-lt"/>
                <a:ea typeface="+mn-ea"/>
                <a:cs typeface="+mn-cs"/>
              </a:rPr>
              <a:t>accept donations</a:t>
            </a:r>
            <a:r>
              <a:rPr lang="en-IN" sz="1200" b="0" i="0" kern="1200" dirty="0" smtClean="0">
                <a:solidFill>
                  <a:schemeClr val="tx1"/>
                </a:solidFill>
                <a:latin typeface="+mn-lt"/>
                <a:ea typeface="+mn-ea"/>
                <a:cs typeface="+mn-cs"/>
              </a:rPr>
              <a:t> of clean used clothing; </a:t>
            </a:r>
            <a:r>
              <a:rPr lang="en-IN" sz="1200" b="0" i="0" u="sng" kern="1200" dirty="0" smtClean="0">
                <a:solidFill>
                  <a:schemeClr val="tx1"/>
                </a:solidFill>
                <a:latin typeface="+mn-lt"/>
                <a:ea typeface="+mn-ea"/>
                <a:cs typeface="+mn-cs"/>
              </a:rPr>
              <a:t>curtains and blinds</a:t>
            </a:r>
            <a:r>
              <a:rPr lang="en-IN" sz="1200" b="0" i="0" kern="1200" dirty="0" smtClean="0">
                <a:solidFill>
                  <a:schemeClr val="tx1"/>
                </a:solidFill>
                <a:latin typeface="+mn-lt"/>
                <a:ea typeface="+mn-ea"/>
                <a:cs typeface="+mn-cs"/>
              </a:rPr>
              <a:t>; and blankets and bedding. We also accept small household appliances such as toasters and microwave ovens; cooking utensils; small children's toys; and books and magazines. There is a special need this winter for warm hats and gloves. If you would like to donate, please put your items in a large bag or box, and set them on your front porch or the curb in front of your house by 7 a.m. Wednesday, the 7th. Make sure the bags or boxes are marked "CC" in large letters. Our driver will leave you a donation receipt. If you have any questions, please call us at 1-888-555-5353. Thank you, and have a great day!</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13</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Good morning, </a:t>
            </a:r>
            <a:r>
              <a:rPr lang="en-IN" sz="1200" b="0" i="0" u="sng" kern="1200" dirty="0" smtClean="0">
                <a:solidFill>
                  <a:schemeClr val="tx1"/>
                </a:solidFill>
                <a:latin typeface="+mn-lt"/>
                <a:ea typeface="+mn-ea"/>
                <a:cs typeface="+mn-cs"/>
              </a:rPr>
              <a:t>Thrifty</a:t>
            </a:r>
            <a:r>
              <a:rPr lang="en-IN" sz="1200" b="0" i="0" kern="1200" dirty="0" smtClean="0">
                <a:solidFill>
                  <a:schemeClr val="tx1"/>
                </a:solidFill>
                <a:latin typeface="+mn-lt"/>
                <a:ea typeface="+mn-ea"/>
                <a:cs typeface="+mn-cs"/>
              </a:rPr>
              <a:t> shoppers. Today in our meat department, we have a great special on </a:t>
            </a:r>
            <a:r>
              <a:rPr lang="en-IN" sz="1200" b="0" i="0" u="sng" kern="1200" dirty="0" smtClean="0">
                <a:solidFill>
                  <a:schemeClr val="tx1"/>
                </a:solidFill>
                <a:latin typeface="+mn-lt"/>
                <a:ea typeface="+mn-ea"/>
                <a:cs typeface="+mn-cs"/>
              </a:rPr>
              <a:t>boneless chicken breasts</a:t>
            </a:r>
            <a:r>
              <a:rPr lang="en-IN" sz="1200" b="0" i="0" kern="1200" dirty="0" smtClean="0">
                <a:solidFill>
                  <a:schemeClr val="tx1"/>
                </a:solidFill>
                <a:latin typeface="+mn-lt"/>
                <a:ea typeface="+mn-ea"/>
                <a:cs typeface="+mn-cs"/>
              </a:rPr>
              <a:t> for only 96 cents a pound, a savings of 40 percent. We also have flank steak on sale today only for only one-oh-nine a pound, 20 cents off the regular price. When you're done buying meat, check out our dairy section, where until Friday you can buy two gallons of Farmers' milk for only five dollars and fifty cents, and two tubs of cream-light butter for just two-fifty. Then, why not round out your morning at our deli, where you can get a fresh, hot </a:t>
            </a:r>
            <a:r>
              <a:rPr lang="en-IN" sz="1200" b="0" i="0" kern="1200" dirty="0" err="1" smtClean="0">
                <a:solidFill>
                  <a:schemeClr val="tx1"/>
                </a:solidFill>
                <a:latin typeface="+mn-lt"/>
                <a:ea typeface="+mn-ea"/>
                <a:cs typeface="+mn-cs"/>
              </a:rPr>
              <a:t>paninni</a:t>
            </a:r>
            <a:r>
              <a:rPr lang="en-IN" sz="1200" b="0" i="0" kern="1200" dirty="0" smtClean="0">
                <a:solidFill>
                  <a:schemeClr val="tx1"/>
                </a:solidFill>
                <a:latin typeface="+mn-lt"/>
                <a:ea typeface="+mn-ea"/>
                <a:cs typeface="+mn-cs"/>
              </a:rPr>
              <a:t> sandwich and a bowl of minestrone soup for just five dollars! For other fantastic deals throughout the store, look for items featuring a red tag, and thank you for shopping at Thrifty.</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15</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Pete Patterson here for Hair Apparent. If </a:t>
            </a:r>
            <a:r>
              <a:rPr lang="en-IN" sz="1200" b="0" i="0" u="sng" kern="1200" dirty="0" smtClean="0">
                <a:solidFill>
                  <a:schemeClr val="tx1"/>
                </a:solidFill>
                <a:latin typeface="+mn-lt"/>
                <a:ea typeface="+mn-ea"/>
                <a:cs typeface="+mn-cs"/>
              </a:rPr>
              <a:t>hair loss</a:t>
            </a:r>
            <a:r>
              <a:rPr lang="en-IN" sz="1200" b="0" i="0" kern="1200" dirty="0" smtClean="0">
                <a:solidFill>
                  <a:schemeClr val="tx1"/>
                </a:solidFill>
                <a:latin typeface="+mn-lt"/>
                <a:ea typeface="+mn-ea"/>
                <a:cs typeface="+mn-cs"/>
              </a:rPr>
              <a:t> has got you feeling blue, then I've got good news for you. Hair Apparent can restore your hair naturally, without plugs, lotions, or painful surgery. Hair </a:t>
            </a:r>
            <a:r>
              <a:rPr lang="en-IN" sz="1200" b="0" i="0" kern="1200" dirty="0" err="1" smtClean="0">
                <a:solidFill>
                  <a:schemeClr val="tx1"/>
                </a:solidFill>
                <a:latin typeface="+mn-lt"/>
                <a:ea typeface="+mn-ea"/>
                <a:cs typeface="+mn-cs"/>
              </a:rPr>
              <a:t>Apparent's</a:t>
            </a:r>
            <a:r>
              <a:rPr lang="en-IN" sz="1200" b="0" i="0" kern="1200" dirty="0" smtClean="0">
                <a:solidFill>
                  <a:schemeClr val="tx1"/>
                </a:solidFill>
                <a:latin typeface="+mn-lt"/>
                <a:ea typeface="+mn-ea"/>
                <a:cs typeface="+mn-cs"/>
              </a:rPr>
              <a:t> experienced doctors combine the use of hair from other parts of your body with their patented growth gel to give you a full, natural-looking head of hair within six- to eight-weeks. My appointment with Dr. </a:t>
            </a:r>
            <a:r>
              <a:rPr lang="en-IN" sz="1200" b="0" i="0" kern="1200" dirty="0" err="1" smtClean="0">
                <a:solidFill>
                  <a:schemeClr val="tx1"/>
                </a:solidFill>
                <a:latin typeface="+mn-lt"/>
                <a:ea typeface="+mn-ea"/>
                <a:cs typeface="+mn-cs"/>
              </a:rPr>
              <a:t>Barringer</a:t>
            </a:r>
            <a:r>
              <a:rPr lang="en-IN" sz="1200" b="0" i="0" kern="1200" dirty="0" smtClean="0">
                <a:solidFill>
                  <a:schemeClr val="tx1"/>
                </a:solidFill>
                <a:latin typeface="+mn-lt"/>
                <a:ea typeface="+mn-ea"/>
                <a:cs typeface="+mn-cs"/>
              </a:rPr>
              <a:t> at Hair Apparent was smooth and easy. I relaxed and watched DVD's while Dr. </a:t>
            </a:r>
            <a:r>
              <a:rPr lang="en-IN" sz="1200" b="0" i="0" kern="1200" dirty="0" err="1" smtClean="0">
                <a:solidFill>
                  <a:schemeClr val="tx1"/>
                </a:solidFill>
                <a:latin typeface="+mn-lt"/>
                <a:ea typeface="+mn-ea"/>
                <a:cs typeface="+mn-cs"/>
              </a:rPr>
              <a:t>Barringer</a:t>
            </a:r>
            <a:r>
              <a:rPr lang="en-IN" sz="1200" b="0" i="0" kern="1200" dirty="0" smtClean="0">
                <a:solidFill>
                  <a:schemeClr val="tx1"/>
                </a:solidFill>
                <a:latin typeface="+mn-lt"/>
                <a:ea typeface="+mn-ea"/>
                <a:cs typeface="+mn-cs"/>
              </a:rPr>
              <a:t> examined my scalp, then painlessly started treatment. Guys, this was the best decision I have ever made. My nearly bald head is now covered with thick, rich, </a:t>
            </a:r>
            <a:r>
              <a:rPr lang="en-IN" sz="1200" b="0" i="0" u="sng" kern="1200" dirty="0" smtClean="0">
                <a:solidFill>
                  <a:schemeClr val="tx1"/>
                </a:solidFill>
                <a:latin typeface="+mn-lt"/>
                <a:ea typeface="+mn-ea"/>
                <a:cs typeface="+mn-cs"/>
              </a:rPr>
              <a:t>soft hair</a:t>
            </a:r>
            <a:r>
              <a:rPr lang="en-IN" sz="1200" b="0" i="0" kern="1200" dirty="0" smtClean="0">
                <a:solidFill>
                  <a:schemeClr val="tx1"/>
                </a:solidFill>
                <a:latin typeface="+mn-lt"/>
                <a:ea typeface="+mn-ea"/>
                <a:cs typeface="+mn-cs"/>
              </a:rPr>
              <a:t> that honestly looks better than it did before it fell out. My wife can't believe it! Call Hair Apparent at 555-1209 today for a free consultation, or visit one of their two locations: 123 Main Street downtown or 345 Pine Street on the east side. Tell '</a:t>
            </a:r>
            <a:r>
              <a:rPr lang="en-IN" sz="1200" b="0" i="0" kern="1200" dirty="0" err="1" smtClean="0">
                <a:solidFill>
                  <a:schemeClr val="tx1"/>
                </a:solidFill>
                <a:latin typeface="+mn-lt"/>
                <a:ea typeface="+mn-ea"/>
                <a:cs typeface="+mn-cs"/>
              </a:rPr>
              <a:t>em</a:t>
            </a:r>
            <a:r>
              <a:rPr lang="en-IN" sz="1200" b="0" i="0" kern="1200" dirty="0" smtClean="0">
                <a:solidFill>
                  <a:schemeClr val="tx1"/>
                </a:solidFill>
                <a:latin typeface="+mn-lt"/>
                <a:ea typeface="+mn-ea"/>
                <a:cs typeface="+mn-cs"/>
              </a:rPr>
              <a:t> Pete Patterson sent you, and you'll get 20 percent off. Don't wait! Act now! Trust me, you'll be glad you did.</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this is Mindy Rollins with your 4 p.m. front-</a:t>
            </a:r>
            <a:r>
              <a:rPr lang="en-IN" sz="1200" b="0" i="0" u="sng" kern="1200" dirty="0" smtClean="0">
                <a:solidFill>
                  <a:schemeClr val="tx1"/>
                </a:solidFill>
                <a:latin typeface="+mn-lt"/>
                <a:ea typeface="+mn-ea"/>
                <a:cs typeface="+mn-cs"/>
              </a:rPr>
              <a:t>seat</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traffic update</a:t>
            </a:r>
            <a:r>
              <a:rPr lang="en-IN" sz="1200" b="0" i="0" kern="1200" dirty="0" smtClean="0">
                <a:solidFill>
                  <a:schemeClr val="tx1"/>
                </a:solidFill>
                <a:latin typeface="+mn-lt"/>
                <a:ea typeface="+mn-ea"/>
                <a:cs typeface="+mn-cs"/>
              </a:rPr>
              <a:t>. A couple of problems to report at this hour. A two-</a:t>
            </a:r>
            <a:r>
              <a:rPr lang="en-IN" sz="1200" b="0" i="0" u="sng" kern="1200" dirty="0" smtClean="0">
                <a:solidFill>
                  <a:schemeClr val="tx1"/>
                </a:solidFill>
                <a:latin typeface="+mn-lt"/>
                <a:ea typeface="+mn-ea"/>
                <a:cs typeface="+mn-cs"/>
              </a:rPr>
              <a:t>car collision</a:t>
            </a:r>
            <a:r>
              <a:rPr lang="en-IN" sz="1200" b="0" i="0" kern="1200" dirty="0" smtClean="0">
                <a:solidFill>
                  <a:schemeClr val="tx1"/>
                </a:solidFill>
                <a:latin typeface="+mn-lt"/>
                <a:ea typeface="+mn-ea"/>
                <a:cs typeface="+mn-cs"/>
              </a:rPr>
              <a:t> is blocking the right lane of Interstate 12 near the Broad Street on-ramp, and traffic there is backed up for about two miles. On Highway 33, a milk truck has overturned near the junction of Holden Road, which has created a parking lot while work crews clear debris from the roadway. Other roads look normal for this time. Interstate 14 slows coming into </a:t>
            </a:r>
            <a:r>
              <a:rPr lang="en-IN" sz="1200" b="0" i="0" kern="1200" dirty="0" err="1" smtClean="0">
                <a:solidFill>
                  <a:schemeClr val="tx1"/>
                </a:solidFill>
                <a:latin typeface="+mn-lt"/>
                <a:ea typeface="+mn-ea"/>
                <a:cs typeface="+mn-cs"/>
              </a:rPr>
              <a:t>Millburg</a:t>
            </a:r>
            <a:r>
              <a:rPr lang="en-IN" sz="1200" b="0" i="0" kern="1200" dirty="0" smtClean="0">
                <a:solidFill>
                  <a:schemeClr val="tx1"/>
                </a:solidFill>
                <a:latin typeface="+mn-lt"/>
                <a:ea typeface="+mn-ea"/>
                <a:cs typeface="+mn-cs"/>
              </a:rPr>
              <a:t>, but picks up again near </a:t>
            </a:r>
            <a:r>
              <a:rPr lang="en-IN" sz="1200" b="0" i="0" kern="1200" dirty="0" err="1" smtClean="0">
                <a:solidFill>
                  <a:schemeClr val="tx1"/>
                </a:solidFill>
                <a:latin typeface="+mn-lt"/>
                <a:ea typeface="+mn-ea"/>
                <a:cs typeface="+mn-cs"/>
              </a:rPr>
              <a:t>Smithport</a:t>
            </a:r>
            <a:r>
              <a:rPr lang="en-IN" sz="1200" b="0" i="0" kern="1200" dirty="0" smtClean="0">
                <a:solidFill>
                  <a:schemeClr val="tx1"/>
                </a:solidFill>
                <a:latin typeface="+mn-lt"/>
                <a:ea typeface="+mn-ea"/>
                <a:cs typeface="+mn-cs"/>
              </a:rPr>
              <a:t>, and State Route 7 is slow off-and-on from the downtown S-curves through Lake McDonald. If you need to cross the lake right now, both roadways look pretty good, but Interstate 80 is a little bit better bet than State Route 320, where volumes are beginning to build on the west side. This is Mindy Rollins with front-seat traffic.</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19</a:t>
            </a:fld>
            <a:endParaRPr lang="en-IN"/>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OK, let's review where we're at so far. We'll launch our </a:t>
            </a:r>
            <a:r>
              <a:rPr lang="en-IN" sz="1200" b="0" i="0" u="sng" kern="1200" dirty="0" smtClean="0">
                <a:solidFill>
                  <a:schemeClr val="tx1"/>
                </a:solidFill>
                <a:latin typeface="+mn-lt"/>
                <a:ea typeface="+mn-ea"/>
                <a:cs typeface="+mn-cs"/>
              </a:rPr>
              <a:t>advertising campaign</a:t>
            </a:r>
            <a:r>
              <a:rPr lang="en-IN" sz="1200" b="0" i="0" kern="1200" dirty="0" smtClean="0">
                <a:solidFill>
                  <a:schemeClr val="tx1"/>
                </a:solidFill>
                <a:latin typeface="+mn-lt"/>
                <a:ea typeface="+mn-ea"/>
                <a:cs typeface="+mn-cs"/>
              </a:rPr>
              <a:t> on October 20th with commercials on radio and TV, and a half-page ad in Swim and Dive Magazine. Our target audience is teen-agers and young adults who are competitive swimmers, and in the middle- to upper-</a:t>
            </a:r>
            <a:r>
              <a:rPr lang="en-IN" sz="1200" b="0" i="0" u="sng" kern="1200" dirty="0" smtClean="0">
                <a:solidFill>
                  <a:schemeClr val="tx1"/>
                </a:solidFill>
                <a:latin typeface="+mn-lt"/>
                <a:ea typeface="+mn-ea"/>
                <a:cs typeface="+mn-cs"/>
              </a:rPr>
              <a:t>middle class income</a:t>
            </a:r>
            <a:r>
              <a:rPr lang="en-IN" sz="1200" b="0" i="0" kern="1200" dirty="0" smtClean="0">
                <a:solidFill>
                  <a:schemeClr val="tx1"/>
                </a:solidFill>
                <a:latin typeface="+mn-lt"/>
                <a:ea typeface="+mn-ea"/>
                <a:cs typeface="+mn-cs"/>
              </a:rPr>
              <a:t> brackets. We've agreed on an initial production run of 250,000 goggles, to be made in our factories in Mexico City and Shanghai, and that we will produce them in blue, red, yellow and green. We've also agreed to try and get testimonial ads from Tracy Brady and Michael Phillips, the two US gold-medal winners at the last Olympics. Our main distribution channels will be retail sporting-goods stores and Internet orders. So far so good, right? </a:t>
            </a:r>
            <a:r>
              <a:rPr lang="en-IN" sz="1200" b="0" i="0" kern="1200" smtClean="0">
                <a:solidFill>
                  <a:schemeClr val="tx1"/>
                </a:solidFill>
                <a:latin typeface="+mn-lt"/>
                <a:ea typeface="+mn-ea"/>
                <a:cs typeface="+mn-cs"/>
              </a:rPr>
              <a:t>Now, about pricing options...</a:t>
            </a:r>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21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Well, the </a:t>
            </a:r>
            <a:r>
              <a:rPr lang="en-IN" sz="1200" b="0" i="0" u="sng" kern="1200" dirty="0" smtClean="0">
                <a:solidFill>
                  <a:schemeClr val="tx1"/>
                </a:solidFill>
                <a:latin typeface="+mn-lt"/>
                <a:ea typeface="+mn-ea"/>
                <a:cs typeface="+mn-cs"/>
              </a:rPr>
              <a:t>bad news</a:t>
            </a:r>
            <a:r>
              <a:rPr lang="en-IN" sz="1200" b="0" i="0" kern="1200" dirty="0" smtClean="0">
                <a:solidFill>
                  <a:schemeClr val="tx1"/>
                </a:solidFill>
                <a:latin typeface="+mn-lt"/>
                <a:ea typeface="+mn-ea"/>
                <a:cs typeface="+mn-cs"/>
              </a:rPr>
              <a:t> is that our third-quarter earnings are down 2 percent, or 50 cents a share. This is due mostly to </a:t>
            </a:r>
            <a:r>
              <a:rPr lang="en-IN" sz="1200" b="0" i="0" u="sng" kern="1200" dirty="0" smtClean="0">
                <a:solidFill>
                  <a:schemeClr val="tx1"/>
                </a:solidFill>
                <a:latin typeface="+mn-lt"/>
                <a:ea typeface="+mn-ea"/>
                <a:cs typeface="+mn-cs"/>
              </a:rPr>
              <a:t>economic factors</a:t>
            </a:r>
            <a:r>
              <a:rPr lang="en-IN" sz="1200" b="0" i="0" kern="1200" dirty="0" smtClean="0">
                <a:solidFill>
                  <a:schemeClr val="tx1"/>
                </a:solidFill>
                <a:latin typeface="+mn-lt"/>
                <a:ea typeface="+mn-ea"/>
                <a:cs typeface="+mn-cs"/>
              </a:rPr>
              <a:t> beyond our control, particularly the gas-</a:t>
            </a:r>
            <a:r>
              <a:rPr lang="en-IN" sz="1200" b="0" i="0" u="sng" kern="1200" dirty="0" smtClean="0">
                <a:solidFill>
                  <a:schemeClr val="tx1"/>
                </a:solidFill>
                <a:latin typeface="+mn-lt"/>
                <a:ea typeface="+mn-ea"/>
                <a:cs typeface="+mn-cs"/>
              </a:rPr>
              <a:t>price increases</a:t>
            </a:r>
            <a:r>
              <a:rPr lang="en-IN" sz="1200" b="0" i="0" kern="1200" dirty="0" smtClean="0">
                <a:solidFill>
                  <a:schemeClr val="tx1"/>
                </a:solidFill>
                <a:latin typeface="+mn-lt"/>
                <a:ea typeface="+mn-ea"/>
                <a:cs typeface="+mn-cs"/>
              </a:rPr>
              <a:t>. The good news is that our fourth-quarter earnings are projected to rise nearly 3 percent, or about 75 cents a share. That's partly because we've implemented an </a:t>
            </a:r>
            <a:r>
              <a:rPr lang="en-IN" sz="1200" b="0" i="0" kern="1200" dirty="0" err="1" smtClean="0">
                <a:solidFill>
                  <a:schemeClr val="tx1"/>
                </a:solidFill>
                <a:latin typeface="+mn-lt"/>
                <a:ea typeface="+mn-ea"/>
                <a:cs typeface="+mn-cs"/>
              </a:rPr>
              <a:t>energy</a:t>
            </a:r>
            <a:r>
              <a:rPr lang="en-IN" sz="1200" b="0" i="0" u="sng" kern="1200" dirty="0" err="1" smtClean="0">
                <a:solidFill>
                  <a:schemeClr val="tx1"/>
                </a:solidFill>
                <a:latin typeface="+mn-lt"/>
                <a:ea typeface="+mn-ea"/>
                <a:cs typeface="+mn-cs"/>
              </a:rPr>
              <a:t>conservation</a:t>
            </a:r>
            <a:r>
              <a:rPr lang="en-IN" sz="1200" b="0" i="0" u="sng" kern="1200" dirty="0" smtClean="0">
                <a:solidFill>
                  <a:schemeClr val="tx1"/>
                </a:solidFill>
                <a:latin typeface="+mn-lt"/>
                <a:ea typeface="+mn-ea"/>
                <a:cs typeface="+mn-cs"/>
              </a:rPr>
              <a:t> program</a:t>
            </a:r>
            <a:r>
              <a:rPr lang="en-IN" sz="1200" b="0" i="0" kern="1200" dirty="0" smtClean="0">
                <a:solidFill>
                  <a:schemeClr val="tx1"/>
                </a:solidFill>
                <a:latin typeface="+mn-lt"/>
                <a:ea typeface="+mn-ea"/>
                <a:cs typeface="+mn-cs"/>
              </a:rPr>
              <a:t> at all our plants - for instance, cutting fuel usage by 10 percent - and partly because the economy is on the rebound. Going forward, the company remains healthy, and we anticipate increased energy earnings for each of the first two quarters next year. Our challenge will be finding creative ways to remain well-positioned in a bear economy, and planning for flexibility to meet our goals without compromising the quality of our product.</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
            </a:r>
            <a:br>
              <a:rPr lang="en-IN" dirty="0" smtClean="0"/>
            </a:br>
            <a:r>
              <a:rPr lang="en-IN" sz="1200" b="0" i="0" kern="1200" dirty="0" smtClean="0">
                <a:solidFill>
                  <a:schemeClr val="tx1"/>
                </a:solidFill>
                <a:latin typeface="+mn-lt"/>
                <a:ea typeface="+mn-ea"/>
                <a:cs typeface="+mn-cs"/>
              </a:rPr>
              <a:t>Hi friends. Sherry Hawkins here, owner of </a:t>
            </a:r>
            <a:r>
              <a:rPr lang="en-IN" sz="1200" b="0" i="0" u="sng" kern="1200" dirty="0" smtClean="0">
                <a:solidFill>
                  <a:schemeClr val="tx1"/>
                </a:solidFill>
                <a:latin typeface="+mn-lt"/>
                <a:ea typeface="+mn-ea"/>
                <a:cs typeface="+mn-cs"/>
              </a:rPr>
              <a:t>Hawkins Motors</a:t>
            </a:r>
            <a:r>
              <a:rPr lang="en-IN" sz="1200" b="0" i="0" kern="1200" dirty="0" smtClean="0">
                <a:solidFill>
                  <a:schemeClr val="tx1"/>
                </a:solidFill>
                <a:latin typeface="+mn-lt"/>
                <a:ea typeface="+mn-ea"/>
                <a:cs typeface="+mn-cs"/>
              </a:rPr>
              <a:t>. Do you need a</a:t>
            </a:r>
            <a:r>
              <a:rPr lang="en-IN" sz="1200" b="0" i="0" u="sng" kern="1200" dirty="0" smtClean="0">
                <a:solidFill>
                  <a:schemeClr val="tx1"/>
                </a:solidFill>
                <a:latin typeface="+mn-lt"/>
                <a:ea typeface="+mn-ea"/>
                <a:cs typeface="+mn-cs"/>
              </a:rPr>
              <a:t>new car</a:t>
            </a:r>
            <a:r>
              <a:rPr lang="en-IN" sz="1200" b="0" i="0" kern="1200" dirty="0" smtClean="0">
                <a:solidFill>
                  <a:schemeClr val="tx1"/>
                </a:solidFill>
                <a:latin typeface="+mn-lt"/>
                <a:ea typeface="+mn-ea"/>
                <a:cs typeface="+mn-cs"/>
              </a:rPr>
              <a:t> but feel like you can't afford one? Well come on down to Hawkins, where you can buy a new or </a:t>
            </a:r>
            <a:r>
              <a:rPr lang="en-IN" sz="1200" b="0" i="0" u="sng" kern="1200" dirty="0" smtClean="0">
                <a:solidFill>
                  <a:schemeClr val="tx1"/>
                </a:solidFill>
                <a:latin typeface="+mn-lt"/>
                <a:ea typeface="+mn-ea"/>
                <a:cs typeface="+mn-cs"/>
              </a:rPr>
              <a:t>used vehicle</a:t>
            </a:r>
            <a:r>
              <a:rPr lang="en-IN" sz="1200" b="0" i="0" kern="1200" dirty="0" smtClean="0">
                <a:solidFill>
                  <a:schemeClr val="tx1"/>
                </a:solidFill>
                <a:latin typeface="+mn-lt"/>
                <a:ea typeface="+mn-ea"/>
                <a:cs typeface="+mn-cs"/>
              </a:rPr>
              <a:t> for just $30 down. You heard right: Not $3,000, not $300, just $30 down lets you drive off the lot in your very own vehicle. We have hundreds of new and used compacts, sedans, SUVs or pick-ups to choose from, and a variety of financing options to meet your needs even if your credit's not too hot. Still think you can't afford a car? Think again friends. Come on down to Hawkins Motors, at the intersection of Highway 5 and State Route 99. We're open 9-5 weekdays, 9-9 on Saturdays and Sundays. We'll see you soon!</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it's good to meet you all. My name's Joe Coleman, and I'll be working </a:t>
            </a:r>
            <a:r>
              <a:rPr lang="en-IN" sz="1200" b="0" i="0" kern="1200" dirty="0" err="1" smtClean="0">
                <a:solidFill>
                  <a:schemeClr val="tx1"/>
                </a:solidFill>
                <a:latin typeface="+mn-lt"/>
                <a:ea typeface="+mn-ea"/>
                <a:cs typeface="+mn-cs"/>
              </a:rPr>
              <a:t>in</a:t>
            </a:r>
            <a:r>
              <a:rPr lang="en-IN" sz="1200" b="0" i="0" u="sng" kern="1200" dirty="0" err="1" smtClean="0">
                <a:solidFill>
                  <a:schemeClr val="tx1"/>
                </a:solidFill>
                <a:latin typeface="+mn-lt"/>
                <a:ea typeface="+mn-ea"/>
                <a:cs typeface="+mn-cs"/>
              </a:rPr>
              <a:t>accounting</a:t>
            </a:r>
            <a:r>
              <a:rPr lang="en-IN" sz="1200" b="0" i="0" kern="1200" dirty="0" smtClean="0">
                <a:solidFill>
                  <a:schemeClr val="tx1"/>
                </a:solidFill>
                <a:latin typeface="+mn-lt"/>
                <a:ea typeface="+mn-ea"/>
                <a:cs typeface="+mn-cs"/>
              </a:rPr>
              <a:t>. I grew up in </a:t>
            </a:r>
            <a:r>
              <a:rPr lang="en-IN" sz="1200" b="0" i="0" u="sng" kern="1200" dirty="0" smtClean="0">
                <a:solidFill>
                  <a:schemeClr val="tx1"/>
                </a:solidFill>
                <a:latin typeface="+mn-lt"/>
                <a:ea typeface="+mn-ea"/>
                <a:cs typeface="+mn-cs"/>
              </a:rPr>
              <a:t>San Diego</a:t>
            </a:r>
            <a:r>
              <a:rPr lang="en-IN" sz="1200" b="0" i="0" kern="1200" dirty="0" smtClean="0">
                <a:solidFill>
                  <a:schemeClr val="tx1"/>
                </a:solidFill>
                <a:latin typeface="+mn-lt"/>
                <a:ea typeface="+mn-ea"/>
                <a:cs typeface="+mn-cs"/>
              </a:rPr>
              <a:t>, and I have a BA in political science from Malibu University. Before coming here to Martz Brothers, I worked six years as an accountant at Marshall &amp; Boyer in </a:t>
            </a:r>
            <a:r>
              <a:rPr lang="en-IN" sz="1200" b="0" i="0" u="sng" kern="1200" dirty="0" smtClean="0">
                <a:solidFill>
                  <a:schemeClr val="tx1"/>
                </a:solidFill>
                <a:latin typeface="+mn-lt"/>
                <a:ea typeface="+mn-ea"/>
                <a:cs typeface="+mn-cs"/>
              </a:rPr>
              <a:t>Salt Lake City</a:t>
            </a:r>
            <a:r>
              <a:rPr lang="en-IN" sz="1200" b="0" i="0" kern="1200" dirty="0" smtClean="0">
                <a:solidFill>
                  <a:schemeClr val="tx1"/>
                </a:solidFill>
                <a:latin typeface="+mn-lt"/>
                <a:ea typeface="+mn-ea"/>
                <a:cs typeface="+mn-cs"/>
              </a:rPr>
              <a:t>, and for three years as comptroller at the </a:t>
            </a:r>
            <a:r>
              <a:rPr lang="en-IN" sz="1200" b="0" i="0" kern="1200" dirty="0" err="1" smtClean="0">
                <a:solidFill>
                  <a:schemeClr val="tx1"/>
                </a:solidFill>
                <a:latin typeface="+mn-lt"/>
                <a:ea typeface="+mn-ea"/>
                <a:cs typeface="+mn-cs"/>
              </a:rPr>
              <a:t>Sexson</a:t>
            </a:r>
            <a:r>
              <a:rPr lang="en-IN" sz="1200" b="0" i="0" kern="1200" dirty="0" smtClean="0">
                <a:solidFill>
                  <a:schemeClr val="tx1"/>
                </a:solidFill>
                <a:latin typeface="+mn-lt"/>
                <a:ea typeface="+mn-ea"/>
                <a:cs typeface="+mn-cs"/>
              </a:rPr>
              <a:t> Company in San Francisco. I've been married for five years now, and we have two kids, ages one and three. My wife, Sarah, worked many years for Lehman and Sons before taking time off to have children. Now she's trying to launch a small </a:t>
            </a:r>
            <a:r>
              <a:rPr lang="en-IN" sz="1200" b="0" i="0" u="sng" kern="1200" dirty="0" smtClean="0">
                <a:solidFill>
                  <a:schemeClr val="tx1"/>
                </a:solidFill>
                <a:latin typeface="+mn-lt"/>
                <a:ea typeface="+mn-ea"/>
                <a:cs typeface="+mn-cs"/>
              </a:rPr>
              <a:t>public relations company</a:t>
            </a:r>
            <a:r>
              <a:rPr lang="en-IN" sz="1200" b="0" i="0" kern="1200" dirty="0" smtClean="0">
                <a:solidFill>
                  <a:schemeClr val="tx1"/>
                </a:solidFill>
                <a:latin typeface="+mn-lt"/>
                <a:ea typeface="+mn-ea"/>
                <a:cs typeface="+mn-cs"/>
              </a:rPr>
              <a:t> while also being a full-time housewife. For my hobbies, I like reading, swimming, watching movies, and I love football. In fact, I used to play at Malibu.</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This is meteorologist George Bennett in the KOPS </a:t>
            </a:r>
            <a:r>
              <a:rPr lang="en-IN" sz="1200" b="0" i="0" u="sng" kern="1200" dirty="0" smtClean="0">
                <a:solidFill>
                  <a:schemeClr val="tx1"/>
                </a:solidFill>
                <a:latin typeface="+mn-lt"/>
                <a:ea typeface="+mn-ea"/>
                <a:cs typeface="+mn-cs"/>
              </a:rPr>
              <a:t>weather </a:t>
            </a:r>
            <a:r>
              <a:rPr lang="en-IN" sz="1200" b="0" i="0" u="sng"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Well, summer's over and it's time to break out the umbrellas. As you can see on this KOPS satellite image, a storm front is pushing this way from the coast, bringing heavy rain and winds tonight, followed by afternoon showers tomorrow after some morning clearing. Highs will be 60 degrees today and 65 tomorrow, while lows both days will dive into the low 40s. Looking at the five-day forecast, this high-pressure system moving in from the south will bring more rain later in the week, interspersed with periods of partial clearing. Highs toward the end of the week will inch down toward 60, with lows possibly reaching the mid-30s. As we look out over the eastern part of the state, things look dryer there, with no rain expected and highs holding steady in the mid- to upper-70s for the next week or so.</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All right, here's some </a:t>
            </a:r>
            <a:r>
              <a:rPr lang="en-IN" sz="1200" b="0" i="0" u="sng" kern="1200" dirty="0" smtClean="0">
                <a:solidFill>
                  <a:schemeClr val="tx1"/>
                </a:solidFill>
                <a:latin typeface="+mn-lt"/>
                <a:ea typeface="+mn-ea"/>
                <a:cs typeface="+mn-cs"/>
              </a:rPr>
              <a:t>water</a:t>
            </a:r>
            <a:r>
              <a:rPr lang="en-IN" sz="1200" b="0" i="0" kern="1200" dirty="0" smtClean="0">
                <a:solidFill>
                  <a:schemeClr val="tx1"/>
                </a:solidFill>
                <a:latin typeface="+mn-lt"/>
                <a:ea typeface="+mn-ea"/>
                <a:cs typeface="+mn-cs"/>
              </a:rPr>
              <a:t> and bread to get you started. My name's Jenny, and let me start by telling you about our specials this evening. For seafood, we have fresh </a:t>
            </a:r>
            <a:r>
              <a:rPr lang="en-IN" sz="1200" b="0" i="0" u="sng" kern="1200" dirty="0" smtClean="0">
                <a:solidFill>
                  <a:schemeClr val="tx1"/>
                </a:solidFill>
                <a:latin typeface="+mn-lt"/>
                <a:ea typeface="+mn-ea"/>
                <a:cs typeface="+mn-cs"/>
              </a:rPr>
              <a:t>Dungeness crab</a:t>
            </a:r>
            <a:r>
              <a:rPr lang="en-IN" sz="1200" b="0" i="0" kern="1200" dirty="0" smtClean="0">
                <a:solidFill>
                  <a:schemeClr val="tx1"/>
                </a:solidFill>
                <a:latin typeface="+mn-lt"/>
                <a:ea typeface="+mn-ea"/>
                <a:cs typeface="+mn-cs"/>
              </a:rPr>
              <a:t> for $12.99, and lobster Newton with stuffed prawns for $17.99. Our other specials are T-bone steak with mashed potatoes and gravy, for just $11.99, and </a:t>
            </a:r>
            <a:r>
              <a:rPr lang="en-IN" sz="1200" b="0" i="0" u="sng" kern="1200" dirty="0" smtClean="0">
                <a:solidFill>
                  <a:schemeClr val="tx1"/>
                </a:solidFill>
                <a:latin typeface="+mn-lt"/>
                <a:ea typeface="+mn-ea"/>
                <a:cs typeface="+mn-cs"/>
              </a:rPr>
              <a:t>prime rib</a:t>
            </a:r>
            <a:r>
              <a:rPr lang="en-IN" sz="1200" b="0" i="0" kern="1200" dirty="0" smtClean="0">
                <a:solidFill>
                  <a:schemeClr val="tx1"/>
                </a:solidFill>
                <a:latin typeface="+mn-lt"/>
                <a:ea typeface="+mn-ea"/>
                <a:cs typeface="+mn-cs"/>
              </a:rPr>
              <a:t> with spinach fettuccini for only $13.99. In addition, spicy chicken wing and cheese bread appetizers are 20 percent off, and we have a happy-hour drink special until 6 o'clock, with all regular cocktails 30 percent off, and two-for-one specials on all </a:t>
            </a:r>
            <a:r>
              <a:rPr lang="en-IN" sz="1200" b="0" i="0" u="sng" kern="1200" dirty="0" smtClean="0">
                <a:solidFill>
                  <a:schemeClr val="tx1"/>
                </a:solidFill>
                <a:latin typeface="+mn-lt"/>
                <a:ea typeface="+mn-ea"/>
                <a:cs typeface="+mn-cs"/>
              </a:rPr>
              <a:t>margarita drinks</a:t>
            </a:r>
            <a:r>
              <a:rPr lang="en-IN" sz="1200" b="0" i="0" kern="1200" dirty="0" smtClean="0">
                <a:solidFill>
                  <a:schemeClr val="tx1"/>
                </a:solidFill>
                <a:latin typeface="+mn-lt"/>
                <a:ea typeface="+mn-ea"/>
                <a:cs typeface="+mn-cs"/>
              </a:rPr>
              <a:t>. Please take your time looking over the menu, and I'll be back to take your order as soon as you're ready. Are there any questions I can answer, or anything else I can get for you right now?</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6660232"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35332"/>
            <a:ext cx="2381934" cy="369332"/>
          </a:xfrm>
          <a:prstGeom prst="rect">
            <a:avLst/>
          </a:prstGeom>
          <a:noFill/>
        </p:spPr>
        <p:txBody>
          <a:bodyPr wrap="none" rtlCol="0">
            <a:spAutoFit/>
          </a:bodyPr>
          <a:lstStyle/>
          <a:p>
            <a:r>
              <a:rPr lang="en-US" b="1" dirty="0" smtClean="0">
                <a:solidFill>
                  <a:schemeClr val="bg1"/>
                </a:solidFill>
              </a:rPr>
              <a:t>TOEIC Short Talks</a:t>
            </a:r>
            <a:r>
              <a:rPr lang="en-US" b="1" baseline="0" dirty="0" smtClean="0">
                <a:solidFill>
                  <a:schemeClr val="bg1"/>
                </a:solidFill>
              </a:rPr>
              <a:t> 2</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9592" y="1772816"/>
            <a:ext cx="6984776" cy="1015663"/>
          </a:xfrm>
          <a:prstGeom prst="rect">
            <a:avLst/>
          </a:prstGeom>
          <a:noFill/>
        </p:spPr>
        <p:txBody>
          <a:bodyPr wrap="square" rtlCol="0">
            <a:spAutoFit/>
          </a:bodyPr>
          <a:lstStyle/>
          <a:p>
            <a:r>
              <a:rPr lang="en-IN" sz="6000" dirty="0" smtClean="0"/>
              <a:t>TOEIC Short talks 2</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980728"/>
            <a:ext cx="6624736" cy="4555093"/>
          </a:xfrm>
          <a:prstGeom prst="rect">
            <a:avLst/>
          </a:prstGeom>
          <a:noFill/>
        </p:spPr>
        <p:txBody>
          <a:bodyPr wrap="square" rtlCol="0">
            <a:spAutoFit/>
          </a:bodyPr>
          <a:lstStyle/>
          <a:p>
            <a:r>
              <a:rPr lang="en-IN" sz="1600" dirty="0" smtClean="0"/>
              <a:t>1). Who is most probably speaking?</a:t>
            </a:r>
          </a:p>
          <a:p>
            <a:r>
              <a:rPr lang="en-IN" sz="1600" dirty="0" smtClean="0"/>
              <a:t> A flight attendant</a:t>
            </a:r>
          </a:p>
          <a:p>
            <a:r>
              <a:rPr lang="en-IN" sz="1600" dirty="0" smtClean="0"/>
              <a:t> A waitress</a:t>
            </a:r>
          </a:p>
          <a:p>
            <a:r>
              <a:rPr lang="en-IN" sz="1600" dirty="0" smtClean="0"/>
              <a:t> A sales person</a:t>
            </a:r>
          </a:p>
          <a:p>
            <a:r>
              <a:rPr lang="en-IN" sz="1600" dirty="0" smtClean="0"/>
              <a:t> A chef</a:t>
            </a:r>
          </a:p>
          <a:p>
            <a:r>
              <a:rPr lang="en-IN" sz="1600" dirty="0" smtClean="0"/>
              <a:t/>
            </a:r>
            <a:br>
              <a:rPr lang="en-IN" sz="1600" dirty="0" smtClean="0"/>
            </a:br>
            <a:r>
              <a:rPr lang="en-IN" sz="1600" dirty="0" smtClean="0"/>
              <a:t>2). What is the main purpose of the speech?</a:t>
            </a:r>
          </a:p>
          <a:p>
            <a:r>
              <a:rPr lang="en-IN" sz="1600" dirty="0" smtClean="0"/>
              <a:t> To give information about dining options</a:t>
            </a:r>
          </a:p>
          <a:p>
            <a:r>
              <a:rPr lang="en-IN" sz="1600" dirty="0" smtClean="0"/>
              <a:t> To sell lobster Newton with stuffed prawns</a:t>
            </a:r>
          </a:p>
          <a:p>
            <a:r>
              <a:rPr lang="en-IN" sz="1600" dirty="0" smtClean="0"/>
              <a:t> To persuade customers to drink margaritas</a:t>
            </a:r>
          </a:p>
          <a:p>
            <a:r>
              <a:rPr lang="en-IN" sz="1600" dirty="0" smtClean="0"/>
              <a:t> To answer customer questions about prime rib</a:t>
            </a:r>
          </a:p>
          <a:p>
            <a:r>
              <a:rPr lang="en-IN" sz="1600" dirty="0" smtClean="0"/>
              <a:t/>
            </a:r>
            <a:br>
              <a:rPr lang="en-IN" sz="1600" dirty="0" smtClean="0"/>
            </a:br>
            <a:r>
              <a:rPr lang="en-IN" sz="1600" dirty="0" smtClean="0"/>
              <a:t>3). What will the speaker probably do next?</a:t>
            </a:r>
          </a:p>
          <a:p>
            <a:r>
              <a:rPr lang="en-IN" sz="1600" dirty="0" smtClean="0"/>
              <a:t> Go and help other customers</a:t>
            </a:r>
          </a:p>
          <a:p>
            <a:r>
              <a:rPr lang="en-IN" sz="1600" dirty="0" smtClean="0"/>
              <a:t> Take these customers' order</a:t>
            </a:r>
          </a:p>
          <a:p>
            <a:r>
              <a:rPr lang="en-IN" sz="1600" dirty="0" smtClean="0"/>
              <a:t> Start cooking a T-bone steak</a:t>
            </a:r>
          </a:p>
          <a:p>
            <a:r>
              <a:rPr lang="en-IN" sz="1600" dirty="0" smtClean="0"/>
              <a:t> Drink a regular cocktail</a:t>
            </a:r>
          </a:p>
          <a:p>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052736"/>
            <a:ext cx="4436599" cy="4278094"/>
          </a:xfrm>
          <a:prstGeom prst="rect">
            <a:avLst/>
          </a:prstGeom>
          <a:noFill/>
        </p:spPr>
        <p:txBody>
          <a:bodyPr wrap="none" rtlCol="0">
            <a:spAutoFit/>
          </a:bodyPr>
          <a:lstStyle/>
          <a:p>
            <a:r>
              <a:rPr lang="en-IN" sz="1600" dirty="0" smtClean="0"/>
              <a:t>1). Who is most probably speaking?</a:t>
            </a:r>
          </a:p>
          <a:p>
            <a:r>
              <a:rPr lang="en-IN" sz="1600" dirty="0" smtClean="0"/>
              <a:t> A flight attendant</a:t>
            </a:r>
          </a:p>
          <a:p>
            <a:r>
              <a:rPr lang="en-IN" sz="1600" dirty="0" smtClean="0"/>
              <a:t> </a:t>
            </a:r>
            <a:r>
              <a:rPr lang="en-IN" sz="1600" b="1" dirty="0" smtClean="0"/>
              <a:t>A waitress</a:t>
            </a:r>
          </a:p>
          <a:p>
            <a:r>
              <a:rPr lang="en-IN" sz="1600" dirty="0" smtClean="0"/>
              <a:t> A sales person</a:t>
            </a:r>
          </a:p>
          <a:p>
            <a:r>
              <a:rPr lang="en-IN" sz="1600" dirty="0" smtClean="0"/>
              <a:t> A chef</a:t>
            </a:r>
          </a:p>
          <a:p>
            <a:r>
              <a:rPr lang="en-IN" sz="1600" dirty="0" smtClean="0"/>
              <a:t/>
            </a:r>
            <a:br>
              <a:rPr lang="en-IN" sz="1600" dirty="0" smtClean="0"/>
            </a:br>
            <a:r>
              <a:rPr lang="en-IN" sz="1600" dirty="0" smtClean="0"/>
              <a:t>2). What is the main purpose of the speech?</a:t>
            </a:r>
          </a:p>
          <a:p>
            <a:r>
              <a:rPr lang="en-IN" sz="1600" dirty="0" smtClean="0"/>
              <a:t> </a:t>
            </a:r>
            <a:r>
              <a:rPr lang="en-IN" sz="1600" b="1" dirty="0" smtClean="0"/>
              <a:t>To give information about dining options</a:t>
            </a:r>
          </a:p>
          <a:p>
            <a:r>
              <a:rPr lang="en-IN" sz="1600" dirty="0" smtClean="0"/>
              <a:t> To sell lobster Newton with stuffed prawns</a:t>
            </a:r>
          </a:p>
          <a:p>
            <a:r>
              <a:rPr lang="en-IN" sz="1600" dirty="0" smtClean="0"/>
              <a:t> To persuade customers to drink margaritas</a:t>
            </a:r>
          </a:p>
          <a:p>
            <a:r>
              <a:rPr lang="en-IN" sz="1600" dirty="0" smtClean="0"/>
              <a:t> To answer customer questions about prime rib</a:t>
            </a:r>
          </a:p>
          <a:p>
            <a:r>
              <a:rPr lang="en-IN" sz="1600" dirty="0" smtClean="0"/>
              <a:t/>
            </a:r>
            <a:br>
              <a:rPr lang="en-IN" sz="1600" dirty="0" smtClean="0"/>
            </a:br>
            <a:r>
              <a:rPr lang="en-IN" sz="1600" dirty="0" smtClean="0"/>
              <a:t>3). What will the speaker probably do next?</a:t>
            </a:r>
          </a:p>
          <a:p>
            <a:r>
              <a:rPr lang="en-IN" sz="1600" dirty="0" smtClean="0"/>
              <a:t> </a:t>
            </a:r>
            <a:r>
              <a:rPr lang="en-IN" sz="1600" b="1" dirty="0" smtClean="0"/>
              <a:t>Go and help other customers</a:t>
            </a:r>
          </a:p>
          <a:p>
            <a:r>
              <a:rPr lang="en-IN" sz="1600" dirty="0" smtClean="0"/>
              <a:t> Take these customers' order</a:t>
            </a:r>
          </a:p>
          <a:p>
            <a:r>
              <a:rPr lang="en-IN" sz="1600" dirty="0" smtClean="0"/>
              <a:t> Start cooking a T-bone steak</a:t>
            </a:r>
          </a:p>
          <a:p>
            <a:r>
              <a:rPr lang="en-IN" sz="1600" dirty="0" smtClean="0"/>
              <a:t> Drink a regular cocktail</a:t>
            </a:r>
            <a:endParaRPr lang="en-IN"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1052736"/>
            <a:ext cx="6048672" cy="4770537"/>
          </a:xfrm>
          <a:prstGeom prst="rect">
            <a:avLst/>
          </a:prstGeom>
          <a:noFill/>
        </p:spPr>
        <p:txBody>
          <a:bodyPr wrap="square" rtlCol="0">
            <a:spAutoFit/>
          </a:bodyPr>
          <a:lstStyle/>
          <a:p>
            <a:r>
              <a:rPr lang="en-IN" sz="1600" dirty="0" smtClean="0"/>
              <a:t>1) What is the main purpose of this message?</a:t>
            </a:r>
          </a:p>
          <a:p>
            <a:r>
              <a:rPr lang="en-IN" sz="1600" dirty="0" smtClean="0"/>
              <a:t> To help homeless people</a:t>
            </a:r>
          </a:p>
          <a:p>
            <a:r>
              <a:rPr lang="en-IN" sz="1600" dirty="0" smtClean="0"/>
              <a:t> To raise money for charity</a:t>
            </a:r>
          </a:p>
          <a:p>
            <a:r>
              <a:rPr lang="en-IN" sz="1600" dirty="0" smtClean="0"/>
              <a:t> To solicit charitable donations</a:t>
            </a:r>
          </a:p>
          <a:p>
            <a:r>
              <a:rPr lang="en-IN" sz="1600" dirty="0" smtClean="0"/>
              <a:t> To remi1nd about an appointment</a:t>
            </a:r>
            <a:endParaRPr lang="en-US" sz="1600" u="sng" dirty="0"/>
          </a:p>
          <a:p>
            <a:r>
              <a:rPr lang="en-IN" sz="1600" dirty="0" smtClean="0"/>
              <a:t/>
            </a:r>
            <a:br>
              <a:rPr lang="en-IN" sz="1600" dirty="0" smtClean="0"/>
            </a:br>
            <a:r>
              <a:rPr lang="en-IN" sz="1600" dirty="0" smtClean="0"/>
              <a:t>2). Who is this message for?</a:t>
            </a:r>
          </a:p>
          <a:p>
            <a:r>
              <a:rPr lang="en-IN" sz="1600" dirty="0" smtClean="0"/>
              <a:t> Businesses</a:t>
            </a:r>
          </a:p>
          <a:p>
            <a:r>
              <a:rPr lang="en-IN" sz="1600" dirty="0" smtClean="0"/>
              <a:t> Children</a:t>
            </a:r>
          </a:p>
          <a:p>
            <a:r>
              <a:rPr lang="en-IN" sz="1600" dirty="0" smtClean="0"/>
              <a:t> Homeowners</a:t>
            </a:r>
          </a:p>
          <a:p>
            <a:r>
              <a:rPr lang="en-IN" sz="1600" dirty="0" smtClean="0"/>
              <a:t> College students</a:t>
            </a:r>
          </a:p>
          <a:p>
            <a:r>
              <a:rPr lang="en-IN" sz="1600" dirty="0" smtClean="0"/>
              <a:t/>
            </a:r>
            <a:br>
              <a:rPr lang="en-IN" sz="1600" dirty="0" smtClean="0"/>
            </a:br>
            <a:r>
              <a:rPr lang="en-IN" sz="1600" dirty="0" smtClean="0"/>
              <a:t>3). When will the truck be in the area?</a:t>
            </a:r>
          </a:p>
          <a:p>
            <a:r>
              <a:rPr lang="en-IN" sz="1600" dirty="0" smtClean="0"/>
              <a:t> By 7 a.m.</a:t>
            </a:r>
          </a:p>
          <a:p>
            <a:r>
              <a:rPr lang="en-IN" sz="1600" dirty="0" smtClean="0"/>
              <a:t> Next Wednesday</a:t>
            </a:r>
          </a:p>
          <a:p>
            <a:r>
              <a:rPr lang="en-IN" sz="1600" dirty="0" smtClean="0"/>
              <a:t> On the 2nd</a:t>
            </a:r>
          </a:p>
          <a:p>
            <a:r>
              <a:rPr lang="en-IN" sz="1600" dirty="0" smtClean="0"/>
              <a:t> On the 7th</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08720"/>
            <a:ext cx="6912768" cy="4555093"/>
          </a:xfrm>
          <a:prstGeom prst="rect">
            <a:avLst/>
          </a:prstGeom>
          <a:noFill/>
        </p:spPr>
        <p:txBody>
          <a:bodyPr wrap="square" rtlCol="0">
            <a:spAutoFit/>
          </a:bodyPr>
          <a:lstStyle/>
          <a:p>
            <a:r>
              <a:rPr lang="en-IN" sz="1600" dirty="0" smtClean="0"/>
              <a:t>1) What is the main purpose of this message?</a:t>
            </a:r>
          </a:p>
          <a:p>
            <a:r>
              <a:rPr lang="en-IN" sz="1600" dirty="0" smtClean="0"/>
              <a:t> To help homeless people</a:t>
            </a:r>
          </a:p>
          <a:p>
            <a:r>
              <a:rPr lang="en-IN" sz="1600" dirty="0" smtClean="0"/>
              <a:t> To raise money for charity</a:t>
            </a:r>
          </a:p>
          <a:p>
            <a:r>
              <a:rPr lang="en-IN" sz="1600" dirty="0" smtClean="0"/>
              <a:t> </a:t>
            </a:r>
            <a:r>
              <a:rPr lang="en-IN" sz="1600" b="1" dirty="0" smtClean="0"/>
              <a:t>To solicit charitable donations</a:t>
            </a:r>
          </a:p>
          <a:p>
            <a:r>
              <a:rPr lang="en-IN" sz="1600" dirty="0" smtClean="0"/>
              <a:t> To remi1nd about an appointment</a:t>
            </a:r>
          </a:p>
          <a:p>
            <a:r>
              <a:rPr lang="en-IN" sz="1600" dirty="0" smtClean="0"/>
              <a:t/>
            </a:r>
            <a:br>
              <a:rPr lang="en-IN" sz="1600" dirty="0" smtClean="0"/>
            </a:br>
            <a:r>
              <a:rPr lang="en-IN" sz="1600" dirty="0" smtClean="0"/>
              <a:t>2). Who is this message for?</a:t>
            </a:r>
          </a:p>
          <a:p>
            <a:r>
              <a:rPr lang="en-IN" sz="1600" dirty="0" smtClean="0"/>
              <a:t> Businesses</a:t>
            </a:r>
          </a:p>
          <a:p>
            <a:r>
              <a:rPr lang="en-IN" sz="1600" dirty="0" smtClean="0"/>
              <a:t> Children</a:t>
            </a:r>
          </a:p>
          <a:p>
            <a:r>
              <a:rPr lang="en-IN" sz="1600" b="1" dirty="0" smtClean="0"/>
              <a:t> Homeowners</a:t>
            </a:r>
          </a:p>
          <a:p>
            <a:r>
              <a:rPr lang="en-IN" sz="1600" dirty="0" smtClean="0"/>
              <a:t> College students</a:t>
            </a:r>
          </a:p>
          <a:p>
            <a:r>
              <a:rPr lang="en-IN" sz="1600" dirty="0" smtClean="0"/>
              <a:t/>
            </a:r>
            <a:br>
              <a:rPr lang="en-IN" sz="1600" dirty="0" smtClean="0"/>
            </a:br>
            <a:r>
              <a:rPr lang="en-IN" sz="1600" dirty="0" smtClean="0"/>
              <a:t>3). When will the truck be in the area?</a:t>
            </a:r>
          </a:p>
          <a:p>
            <a:r>
              <a:rPr lang="en-IN" sz="1600" dirty="0" smtClean="0"/>
              <a:t> By 7 a.m.</a:t>
            </a:r>
          </a:p>
          <a:p>
            <a:r>
              <a:rPr lang="en-IN" sz="1600" dirty="0" smtClean="0"/>
              <a:t> Next Wednesday</a:t>
            </a:r>
          </a:p>
          <a:p>
            <a:r>
              <a:rPr lang="en-IN" sz="1600" dirty="0" smtClean="0"/>
              <a:t> On the 2nd</a:t>
            </a:r>
          </a:p>
          <a:p>
            <a:r>
              <a:rPr lang="en-IN" sz="1600" dirty="0" smtClean="0"/>
              <a:t> </a:t>
            </a:r>
            <a:r>
              <a:rPr lang="en-IN" sz="1600" b="1" dirty="0" smtClean="0"/>
              <a:t>On the 7th</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6480720" cy="4555093"/>
          </a:xfrm>
          <a:prstGeom prst="rect">
            <a:avLst/>
          </a:prstGeom>
          <a:noFill/>
        </p:spPr>
        <p:txBody>
          <a:bodyPr wrap="square" rtlCol="0">
            <a:spAutoFit/>
          </a:bodyPr>
          <a:lstStyle/>
          <a:p>
            <a:r>
              <a:rPr lang="en-IN" sz="1600" dirty="0" smtClean="0"/>
              <a:t>1). Where would this announcement most likely be heard?</a:t>
            </a:r>
          </a:p>
          <a:p>
            <a:r>
              <a:rPr lang="en-IN" sz="1600" dirty="0" smtClean="0"/>
              <a:t> In a restaurant</a:t>
            </a:r>
          </a:p>
          <a:p>
            <a:r>
              <a:rPr lang="en-IN" sz="1600" dirty="0" smtClean="0"/>
              <a:t> In a grocery store</a:t>
            </a:r>
          </a:p>
          <a:p>
            <a:r>
              <a:rPr lang="en-IN" sz="1600" dirty="0" smtClean="0"/>
              <a:t> In the meat department</a:t>
            </a:r>
          </a:p>
          <a:p>
            <a:r>
              <a:rPr lang="en-IN" sz="1600" dirty="0" smtClean="0"/>
              <a:t> In a cooking class</a:t>
            </a:r>
            <a:endParaRPr lang="en-US" sz="1600" u="sng" dirty="0"/>
          </a:p>
          <a:p>
            <a:r>
              <a:rPr lang="en-IN" sz="1600" dirty="0" smtClean="0"/>
              <a:t/>
            </a:r>
            <a:br>
              <a:rPr lang="en-IN" sz="1600" dirty="0" smtClean="0"/>
            </a:br>
            <a:r>
              <a:rPr lang="en-IN" sz="1600" dirty="0" smtClean="0"/>
              <a:t>2). What is the main purpose of the announcement?</a:t>
            </a:r>
          </a:p>
          <a:p>
            <a:r>
              <a:rPr lang="en-IN" sz="1600" dirty="0" smtClean="0"/>
              <a:t> To thank customers for shopping at Thrifty stores</a:t>
            </a:r>
          </a:p>
          <a:p>
            <a:r>
              <a:rPr lang="en-IN" sz="1600" dirty="0" smtClean="0"/>
              <a:t> To alert shoppers to look for items with red tags</a:t>
            </a:r>
          </a:p>
          <a:p>
            <a:r>
              <a:rPr lang="en-IN" sz="1600" dirty="0" smtClean="0"/>
              <a:t> To get customers to spend all morning in the store</a:t>
            </a:r>
          </a:p>
          <a:p>
            <a:r>
              <a:rPr lang="en-IN" sz="1600" dirty="0" smtClean="0"/>
              <a:t> To notify shoppers of bargains on meat and dairy items</a:t>
            </a:r>
          </a:p>
          <a:p>
            <a:r>
              <a:rPr lang="en-IN" sz="1600" dirty="0" smtClean="0"/>
              <a:t/>
            </a:r>
            <a:br>
              <a:rPr lang="en-IN" sz="1600" dirty="0" smtClean="0"/>
            </a:br>
            <a:r>
              <a:rPr lang="en-IN" sz="1600" dirty="0" smtClean="0"/>
              <a:t>3). What does the speaker suggest?</a:t>
            </a:r>
          </a:p>
          <a:p>
            <a:r>
              <a:rPr lang="en-IN" sz="1600" dirty="0" smtClean="0"/>
              <a:t> Having lunch at the store delicatessen</a:t>
            </a:r>
          </a:p>
          <a:p>
            <a:r>
              <a:rPr lang="en-IN" sz="1600" dirty="0" smtClean="0"/>
              <a:t> Buying flank steak for $1.09 a pound</a:t>
            </a:r>
          </a:p>
          <a:p>
            <a:r>
              <a:rPr lang="en-IN" sz="1600" dirty="0" smtClean="0"/>
              <a:t> Getting two gallons of milk for $5.50</a:t>
            </a:r>
          </a:p>
          <a:p>
            <a:r>
              <a:rPr lang="en-IN" sz="1600" dirty="0" smtClean="0"/>
              <a:t> Visiting the store's dairy section</a:t>
            </a:r>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124744"/>
            <a:ext cx="6194197" cy="4555093"/>
          </a:xfrm>
          <a:prstGeom prst="rect">
            <a:avLst/>
          </a:prstGeom>
          <a:noFill/>
        </p:spPr>
        <p:txBody>
          <a:bodyPr wrap="square" rtlCol="0">
            <a:spAutoFit/>
          </a:bodyPr>
          <a:lstStyle/>
          <a:p>
            <a:r>
              <a:rPr lang="en-IN" sz="1600" dirty="0" smtClean="0"/>
              <a:t>1). Where would this announcement most likely be heard?</a:t>
            </a:r>
          </a:p>
          <a:p>
            <a:r>
              <a:rPr lang="en-IN" sz="1600" dirty="0" smtClean="0"/>
              <a:t> In a restaurant</a:t>
            </a:r>
          </a:p>
          <a:p>
            <a:r>
              <a:rPr lang="en-IN" sz="1600" dirty="0" smtClean="0"/>
              <a:t> </a:t>
            </a:r>
            <a:r>
              <a:rPr lang="en-IN" sz="1600" b="1" dirty="0" smtClean="0"/>
              <a:t>In a grocery store</a:t>
            </a:r>
          </a:p>
          <a:p>
            <a:r>
              <a:rPr lang="en-IN" sz="1600" dirty="0" smtClean="0"/>
              <a:t> In the meat department</a:t>
            </a:r>
          </a:p>
          <a:p>
            <a:r>
              <a:rPr lang="en-IN" sz="1600" dirty="0" smtClean="0"/>
              <a:t> In a cooking class</a:t>
            </a:r>
          </a:p>
          <a:p>
            <a:r>
              <a:rPr lang="en-IN" sz="1600" dirty="0" smtClean="0"/>
              <a:t/>
            </a:r>
            <a:br>
              <a:rPr lang="en-IN" sz="1600" dirty="0" smtClean="0"/>
            </a:br>
            <a:r>
              <a:rPr lang="en-IN" sz="1600" dirty="0" smtClean="0"/>
              <a:t>2). What is the main purpose of the announcement?</a:t>
            </a:r>
          </a:p>
          <a:p>
            <a:r>
              <a:rPr lang="en-IN" sz="1600" dirty="0" smtClean="0"/>
              <a:t> To thank customers for shopping at Thrifty stores</a:t>
            </a:r>
          </a:p>
          <a:p>
            <a:r>
              <a:rPr lang="en-IN" sz="1600" dirty="0" smtClean="0"/>
              <a:t> To alert shoppers to look for items with red tags</a:t>
            </a:r>
          </a:p>
          <a:p>
            <a:r>
              <a:rPr lang="en-IN" sz="1600" dirty="0" smtClean="0"/>
              <a:t> To get customers to spend all morning in the store</a:t>
            </a:r>
          </a:p>
          <a:p>
            <a:r>
              <a:rPr lang="en-IN" sz="1600" b="1" dirty="0" smtClean="0"/>
              <a:t> To notify shoppers of bargains on meat and dairy items</a:t>
            </a:r>
          </a:p>
          <a:p>
            <a:r>
              <a:rPr lang="en-IN" sz="1600" dirty="0" smtClean="0"/>
              <a:t/>
            </a:r>
            <a:br>
              <a:rPr lang="en-IN" sz="1600" dirty="0" smtClean="0"/>
            </a:br>
            <a:r>
              <a:rPr lang="en-IN" sz="1600" dirty="0" smtClean="0"/>
              <a:t>3). What does the speaker suggest?</a:t>
            </a:r>
          </a:p>
          <a:p>
            <a:r>
              <a:rPr lang="en-IN" sz="1600" dirty="0" smtClean="0"/>
              <a:t> </a:t>
            </a:r>
            <a:r>
              <a:rPr lang="en-IN" sz="1600" b="1" dirty="0" smtClean="0"/>
              <a:t>Having lunch at the store delicatessen</a:t>
            </a:r>
          </a:p>
          <a:p>
            <a:r>
              <a:rPr lang="en-IN" sz="1600" dirty="0" smtClean="0"/>
              <a:t> Buying flank steak for $1.09 a pound</a:t>
            </a:r>
          </a:p>
          <a:p>
            <a:r>
              <a:rPr lang="en-IN" sz="1600" dirty="0" smtClean="0"/>
              <a:t> Getting two gallons of milk for $5.50</a:t>
            </a:r>
          </a:p>
          <a:p>
            <a:r>
              <a:rPr lang="en-IN" sz="1600" dirty="0" smtClean="0"/>
              <a:t> Visiting the store's dairy section</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980728"/>
            <a:ext cx="6120680" cy="4770537"/>
          </a:xfrm>
          <a:prstGeom prst="rect">
            <a:avLst/>
          </a:prstGeom>
          <a:noFill/>
        </p:spPr>
        <p:txBody>
          <a:bodyPr wrap="square" rtlCol="0">
            <a:spAutoFit/>
          </a:bodyPr>
          <a:lstStyle/>
          <a:p>
            <a:r>
              <a:rPr lang="en-IN" sz="1600" dirty="0" smtClean="0"/>
              <a:t>1). What is being advertised?</a:t>
            </a:r>
          </a:p>
          <a:p>
            <a:r>
              <a:rPr lang="en-IN" sz="1600" dirty="0" smtClean="0"/>
              <a:t> A lotion to promote hair growth</a:t>
            </a:r>
          </a:p>
          <a:p>
            <a:r>
              <a:rPr lang="en-IN" sz="1600" dirty="0" smtClean="0"/>
              <a:t> A procedure for hair restoration</a:t>
            </a:r>
          </a:p>
          <a:p>
            <a:r>
              <a:rPr lang="en-IN" sz="1600" dirty="0" smtClean="0"/>
              <a:t> Surgery to implant new hair</a:t>
            </a:r>
          </a:p>
          <a:p>
            <a:r>
              <a:rPr lang="en-IN" sz="1600" dirty="0" smtClean="0"/>
              <a:t> Discounts for bald customers</a:t>
            </a:r>
          </a:p>
          <a:p>
            <a:r>
              <a:rPr lang="en-IN" sz="1600" dirty="0" smtClean="0"/>
              <a:t/>
            </a:r>
            <a:br>
              <a:rPr lang="en-IN" sz="1600" dirty="0" smtClean="0"/>
            </a:br>
            <a:r>
              <a:rPr lang="en-IN" sz="1600" dirty="0" smtClean="0"/>
              <a:t>2). Who is the intended audience?</a:t>
            </a:r>
          </a:p>
          <a:p>
            <a:r>
              <a:rPr lang="en-IN" sz="1600" dirty="0" smtClean="0"/>
              <a:t> Young persons</a:t>
            </a:r>
          </a:p>
          <a:p>
            <a:r>
              <a:rPr lang="en-IN" sz="1600" dirty="0" smtClean="0"/>
              <a:t> Senior citizens</a:t>
            </a:r>
          </a:p>
          <a:p>
            <a:r>
              <a:rPr lang="en-IN" sz="1600" dirty="0" smtClean="0"/>
              <a:t> Middle-aged men</a:t>
            </a:r>
          </a:p>
          <a:p>
            <a:r>
              <a:rPr lang="en-IN" sz="1600" dirty="0" smtClean="0"/>
              <a:t> Teen-age women</a:t>
            </a:r>
          </a:p>
          <a:p>
            <a:r>
              <a:rPr lang="en-IN" sz="1600" dirty="0" smtClean="0"/>
              <a:t/>
            </a:r>
            <a:br>
              <a:rPr lang="en-IN" sz="1600" dirty="0" smtClean="0"/>
            </a:br>
            <a:r>
              <a:rPr lang="en-IN" sz="1600" dirty="0" smtClean="0"/>
              <a:t>3). What is suggested about the speaker?</a:t>
            </a:r>
          </a:p>
          <a:p>
            <a:r>
              <a:rPr lang="en-IN" sz="1600" dirty="0" smtClean="0"/>
              <a:t> He has a bald head</a:t>
            </a:r>
          </a:p>
          <a:p>
            <a:r>
              <a:rPr lang="en-IN" sz="1600" dirty="0" smtClean="0"/>
              <a:t> He is trustworthy</a:t>
            </a:r>
          </a:p>
          <a:p>
            <a:r>
              <a:rPr lang="en-IN" sz="1600" dirty="0" smtClean="0"/>
              <a:t> He was a famous athlete</a:t>
            </a:r>
          </a:p>
          <a:p>
            <a:r>
              <a:rPr lang="en-IN" sz="1600" dirty="0" smtClean="0"/>
              <a:t> He is an expert on hair</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836712"/>
            <a:ext cx="7704856" cy="4555093"/>
          </a:xfrm>
          <a:prstGeom prst="rect">
            <a:avLst/>
          </a:prstGeom>
          <a:noFill/>
        </p:spPr>
        <p:txBody>
          <a:bodyPr wrap="square" rtlCol="0">
            <a:spAutoFit/>
          </a:bodyPr>
          <a:lstStyle/>
          <a:p>
            <a:r>
              <a:rPr lang="en-IN" sz="1600" dirty="0" smtClean="0"/>
              <a:t>1). What is being advertised?</a:t>
            </a:r>
          </a:p>
          <a:p>
            <a:r>
              <a:rPr lang="en-IN" sz="1600" dirty="0" smtClean="0"/>
              <a:t> A lotion to promote hair growth</a:t>
            </a:r>
          </a:p>
          <a:p>
            <a:r>
              <a:rPr lang="en-IN" sz="1600" dirty="0" smtClean="0"/>
              <a:t> A procedure for hair restoration</a:t>
            </a:r>
          </a:p>
          <a:p>
            <a:r>
              <a:rPr lang="en-IN" sz="1600" dirty="0" smtClean="0"/>
              <a:t> Surgery to implant new hair</a:t>
            </a:r>
          </a:p>
          <a:p>
            <a:r>
              <a:rPr lang="en-IN" sz="1600" dirty="0" smtClean="0"/>
              <a:t> Discounts for bald customers</a:t>
            </a:r>
          </a:p>
          <a:p>
            <a:r>
              <a:rPr lang="en-IN" sz="1600" dirty="0" smtClean="0"/>
              <a:t/>
            </a:r>
            <a:br>
              <a:rPr lang="en-IN" sz="1600" dirty="0" smtClean="0"/>
            </a:br>
            <a:r>
              <a:rPr lang="en-IN" sz="1600" dirty="0" smtClean="0"/>
              <a:t>2). Who is the intended audience?</a:t>
            </a:r>
          </a:p>
          <a:p>
            <a:r>
              <a:rPr lang="en-IN" sz="1600" dirty="0" smtClean="0"/>
              <a:t> Young persons</a:t>
            </a:r>
          </a:p>
          <a:p>
            <a:r>
              <a:rPr lang="en-IN" sz="1600" dirty="0" smtClean="0"/>
              <a:t> Senior citizens</a:t>
            </a:r>
          </a:p>
          <a:p>
            <a:r>
              <a:rPr lang="en-IN" sz="1600" dirty="0" smtClean="0"/>
              <a:t> Middle-aged men</a:t>
            </a:r>
          </a:p>
          <a:p>
            <a:r>
              <a:rPr lang="en-IN" sz="1600" dirty="0" smtClean="0"/>
              <a:t> Teen-age women</a:t>
            </a:r>
          </a:p>
          <a:p>
            <a:r>
              <a:rPr lang="en-IN" sz="1600" dirty="0" smtClean="0"/>
              <a:t/>
            </a:r>
            <a:br>
              <a:rPr lang="en-IN" sz="1600" dirty="0" smtClean="0"/>
            </a:br>
            <a:r>
              <a:rPr lang="en-IN" sz="1600" dirty="0" smtClean="0"/>
              <a:t>3). What is suggested about the speaker?</a:t>
            </a:r>
          </a:p>
          <a:p>
            <a:r>
              <a:rPr lang="en-IN" sz="1600" dirty="0" smtClean="0"/>
              <a:t> He has a bald head</a:t>
            </a:r>
          </a:p>
          <a:p>
            <a:r>
              <a:rPr lang="en-IN" sz="1600" dirty="0" smtClean="0"/>
              <a:t> He is trustworthy</a:t>
            </a:r>
          </a:p>
          <a:p>
            <a:r>
              <a:rPr lang="en-IN" sz="1600" dirty="0" smtClean="0"/>
              <a:t> He was a famous athlete</a:t>
            </a:r>
          </a:p>
          <a:p>
            <a:r>
              <a:rPr lang="en-IN" sz="1600" dirty="0" smtClean="0"/>
              <a:t> He is an expert on hair</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908720"/>
            <a:ext cx="5621212" cy="5078313"/>
          </a:xfrm>
          <a:prstGeom prst="rect">
            <a:avLst/>
          </a:prstGeom>
          <a:noFill/>
        </p:spPr>
        <p:txBody>
          <a:bodyPr wrap="square" rtlCol="0">
            <a:spAutoFit/>
          </a:bodyPr>
          <a:lstStyle/>
          <a:p>
            <a:r>
              <a:rPr lang="en-IN" sz="1600" dirty="0" smtClean="0"/>
              <a:t>1). Who is most likely listening to this report?</a:t>
            </a:r>
          </a:p>
          <a:p>
            <a:r>
              <a:rPr lang="en-IN" sz="1600" dirty="0" smtClean="0"/>
              <a:t> Commuters</a:t>
            </a:r>
          </a:p>
          <a:p>
            <a:r>
              <a:rPr lang="en-IN" sz="1600" dirty="0" smtClean="0"/>
              <a:t> Housewives</a:t>
            </a:r>
          </a:p>
          <a:p>
            <a:r>
              <a:rPr lang="en-IN" sz="1600" dirty="0" smtClean="0"/>
              <a:t> Students</a:t>
            </a:r>
          </a:p>
          <a:p>
            <a:r>
              <a:rPr lang="en-IN" sz="1600" dirty="0" smtClean="0"/>
              <a:t> CEOs</a:t>
            </a:r>
            <a:endParaRPr lang="en-US" sz="1600" u="sng" dirty="0"/>
          </a:p>
          <a:p>
            <a:endParaRPr lang="en-US" sz="1600" u="sng" dirty="0" smtClean="0"/>
          </a:p>
          <a:p>
            <a:r>
              <a:rPr lang="en-IN" sz="1600" dirty="0" smtClean="0"/>
              <a:t>2). What is the problem on Highway 33?</a:t>
            </a:r>
          </a:p>
          <a:p>
            <a:r>
              <a:rPr lang="en-IN" sz="1600" dirty="0" smtClean="0"/>
              <a:t> A two-car accident</a:t>
            </a:r>
          </a:p>
          <a:p>
            <a:r>
              <a:rPr lang="en-IN" sz="1600" dirty="0" smtClean="0"/>
              <a:t> Backed-up traffic</a:t>
            </a:r>
          </a:p>
          <a:p>
            <a:r>
              <a:rPr lang="en-IN" sz="1600" dirty="0" smtClean="0"/>
              <a:t> An overturned truck</a:t>
            </a:r>
          </a:p>
          <a:p>
            <a:r>
              <a:rPr lang="en-IN" sz="1600" dirty="0" smtClean="0"/>
              <a:t> Off-and-on slowing</a:t>
            </a:r>
          </a:p>
          <a:p>
            <a:r>
              <a:rPr lang="en-IN" sz="1600" dirty="0" smtClean="0"/>
              <a:t/>
            </a:r>
            <a:br>
              <a:rPr lang="en-IN" sz="1600" dirty="0" smtClean="0"/>
            </a:br>
            <a:r>
              <a:rPr lang="en-IN" sz="1600" dirty="0" smtClean="0"/>
              <a:t>3). What should listeners do if they're planning to cross the lake?</a:t>
            </a:r>
          </a:p>
          <a:p>
            <a:r>
              <a:rPr lang="en-IN" sz="1600" dirty="0" smtClean="0"/>
              <a:t> Drive through the S-curves</a:t>
            </a:r>
          </a:p>
          <a:p>
            <a:r>
              <a:rPr lang="en-IN" sz="1600" dirty="0" smtClean="0"/>
              <a:t> Drive on State Route 320</a:t>
            </a:r>
          </a:p>
          <a:p>
            <a:r>
              <a:rPr lang="en-IN" sz="1600" dirty="0" smtClean="0"/>
              <a:t> Drive on Interstate 12</a:t>
            </a:r>
          </a:p>
          <a:p>
            <a:r>
              <a:rPr lang="en-IN" sz="1600" dirty="0" smtClean="0"/>
              <a:t> Drive on Interstate 80</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196752"/>
            <a:ext cx="6053260" cy="4524315"/>
          </a:xfrm>
          <a:prstGeom prst="rect">
            <a:avLst/>
          </a:prstGeom>
          <a:noFill/>
        </p:spPr>
        <p:txBody>
          <a:bodyPr wrap="none" rtlCol="0">
            <a:spAutoFit/>
          </a:bodyPr>
          <a:lstStyle/>
          <a:p>
            <a:r>
              <a:rPr lang="en-IN" sz="1600" dirty="0" smtClean="0"/>
              <a:t>1). Who is most likely listening to this report?</a:t>
            </a:r>
          </a:p>
          <a:p>
            <a:r>
              <a:rPr lang="en-IN" sz="1600" dirty="0" smtClean="0"/>
              <a:t> </a:t>
            </a:r>
            <a:r>
              <a:rPr lang="en-IN" sz="1600" b="1" dirty="0" smtClean="0"/>
              <a:t>Commuters</a:t>
            </a:r>
          </a:p>
          <a:p>
            <a:r>
              <a:rPr lang="en-IN" sz="1600" dirty="0" smtClean="0"/>
              <a:t> Housewives</a:t>
            </a:r>
          </a:p>
          <a:p>
            <a:r>
              <a:rPr lang="en-IN" sz="1600" dirty="0" smtClean="0"/>
              <a:t> Students</a:t>
            </a:r>
          </a:p>
          <a:p>
            <a:r>
              <a:rPr lang="en-IN" sz="1600" dirty="0" smtClean="0"/>
              <a:t> CEOs</a:t>
            </a:r>
          </a:p>
          <a:p>
            <a:r>
              <a:rPr lang="en-IN" sz="1600" dirty="0" smtClean="0"/>
              <a:t/>
            </a:r>
            <a:br>
              <a:rPr lang="en-IN" sz="1600" dirty="0" smtClean="0"/>
            </a:br>
            <a:r>
              <a:rPr lang="en-IN" sz="1600" dirty="0" smtClean="0"/>
              <a:t>2). What is the problem on Highway 33?</a:t>
            </a:r>
          </a:p>
          <a:p>
            <a:r>
              <a:rPr lang="en-IN" sz="1600" dirty="0" smtClean="0"/>
              <a:t> A two-car accident</a:t>
            </a:r>
          </a:p>
          <a:p>
            <a:r>
              <a:rPr lang="en-IN" sz="1600" dirty="0" smtClean="0"/>
              <a:t> Backed-up traffic</a:t>
            </a:r>
          </a:p>
          <a:p>
            <a:r>
              <a:rPr lang="en-IN" sz="1600" dirty="0" smtClean="0"/>
              <a:t> </a:t>
            </a:r>
            <a:r>
              <a:rPr lang="en-IN" sz="1600" b="1" dirty="0" smtClean="0"/>
              <a:t>An overturned truck</a:t>
            </a:r>
          </a:p>
          <a:p>
            <a:r>
              <a:rPr lang="en-IN" sz="1600" dirty="0" smtClean="0"/>
              <a:t> Off-and-on slowing</a:t>
            </a:r>
          </a:p>
          <a:p>
            <a:r>
              <a:rPr lang="en-IN" sz="1600" dirty="0" smtClean="0"/>
              <a:t/>
            </a:r>
            <a:br>
              <a:rPr lang="en-IN" sz="1600" dirty="0" smtClean="0"/>
            </a:br>
            <a:r>
              <a:rPr lang="en-IN" sz="1600" dirty="0" smtClean="0"/>
              <a:t>3). What should listeners do if they're planning to cross the lake?</a:t>
            </a:r>
          </a:p>
          <a:p>
            <a:r>
              <a:rPr lang="en-IN" sz="1600" dirty="0" smtClean="0"/>
              <a:t> Drive through the S-curves</a:t>
            </a:r>
          </a:p>
          <a:p>
            <a:r>
              <a:rPr lang="en-IN" sz="1600" dirty="0" smtClean="0"/>
              <a:t> Drive on State Route 320</a:t>
            </a:r>
          </a:p>
          <a:p>
            <a:r>
              <a:rPr lang="en-IN" sz="1600" dirty="0" smtClean="0"/>
              <a:t> Drive on Interstate 12</a:t>
            </a:r>
          </a:p>
          <a:p>
            <a:r>
              <a:rPr lang="en-IN" sz="1600" dirty="0" smtClean="0"/>
              <a:t> </a:t>
            </a:r>
            <a:r>
              <a:rPr lang="en-IN" sz="1600" b="1" dirty="0" smtClean="0"/>
              <a:t>Drive on Interstate 80</a:t>
            </a:r>
          </a:p>
          <a:p>
            <a:endParaRPr lang="en-IN"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403648" y="908721"/>
            <a:ext cx="6768752" cy="5663089"/>
          </a:xfrm>
          <a:prstGeom prst="rect">
            <a:avLst/>
          </a:prstGeom>
          <a:noFill/>
        </p:spPr>
        <p:txBody>
          <a:bodyPr wrap="square" rtlCol="0">
            <a:spAutoFit/>
          </a:bodyPr>
          <a:lstStyle/>
          <a:p>
            <a:r>
              <a:rPr lang="en-IN" sz="1600" dirty="0" smtClean="0"/>
              <a:t>1). Where is this talk probably taking place?</a:t>
            </a:r>
          </a:p>
          <a:p>
            <a:r>
              <a:rPr lang="en-IN" sz="1600" dirty="0" smtClean="0"/>
              <a:t> In a college classroom</a:t>
            </a:r>
          </a:p>
          <a:p>
            <a:r>
              <a:rPr lang="en-IN" sz="1600" dirty="0" smtClean="0"/>
              <a:t> At a business meeting</a:t>
            </a:r>
          </a:p>
          <a:p>
            <a:r>
              <a:rPr lang="en-IN" sz="1600" dirty="0" smtClean="0"/>
              <a:t> On a television talk show</a:t>
            </a:r>
          </a:p>
          <a:p>
            <a:r>
              <a:rPr lang="en-IN" sz="1600" dirty="0" smtClean="0"/>
              <a:t> Inside a train station</a:t>
            </a:r>
          </a:p>
          <a:p>
            <a:endParaRPr lang="en-IN" sz="1600" dirty="0" smtClean="0"/>
          </a:p>
          <a:p>
            <a:r>
              <a:rPr lang="en-IN" sz="1600" dirty="0" smtClean="0"/>
              <a:t>2). What is the main purpose of the talk?</a:t>
            </a:r>
          </a:p>
          <a:p>
            <a:r>
              <a:rPr lang="en-IN" sz="1600" dirty="0" smtClean="0"/>
              <a:t> To explain a decision</a:t>
            </a:r>
          </a:p>
          <a:p>
            <a:r>
              <a:rPr lang="en-IN" sz="1600" dirty="0" smtClean="0"/>
              <a:t> To correct a mistake</a:t>
            </a:r>
          </a:p>
          <a:p>
            <a:r>
              <a:rPr lang="en-IN" sz="1600" dirty="0" smtClean="0"/>
              <a:t> To persuade listeners</a:t>
            </a:r>
          </a:p>
          <a:p>
            <a:r>
              <a:rPr lang="en-IN" sz="1600" dirty="0" smtClean="0"/>
              <a:t> To impart information</a:t>
            </a:r>
          </a:p>
          <a:p>
            <a:endParaRPr lang="en-IN" sz="1600" dirty="0" smtClean="0"/>
          </a:p>
          <a:p>
            <a:r>
              <a:rPr lang="en-IN" sz="1600" dirty="0" smtClean="0"/>
              <a:t>3). How does the speaker feel about the company's future?</a:t>
            </a:r>
          </a:p>
          <a:p>
            <a:r>
              <a:rPr lang="en-IN" sz="1600" dirty="0" smtClean="0"/>
              <a:t> He thinks the company is in good shape.</a:t>
            </a:r>
          </a:p>
          <a:p>
            <a:r>
              <a:rPr lang="en-IN" sz="1600" dirty="0" smtClean="0"/>
              <a:t> He thinks that earnings will continue to drop.</a:t>
            </a:r>
          </a:p>
          <a:p>
            <a:r>
              <a:rPr lang="en-IN" sz="1600" dirty="0" smtClean="0"/>
              <a:t> He believes that the company will fail.</a:t>
            </a:r>
          </a:p>
          <a:p>
            <a:r>
              <a:rPr lang="en-IN" sz="1600" dirty="0" smtClean="0"/>
              <a:t> He believes that profits will soar.</a:t>
            </a:r>
          </a:p>
          <a:p>
            <a:r>
              <a:rPr lang="en-IN" dirty="0" smtClean="0"/>
              <a:t/>
            </a:r>
            <a:br>
              <a:rPr lang="en-IN" dirty="0" smtClean="0"/>
            </a:br>
            <a:endParaRPr lang="en-IN" dirty="0" smtClean="0"/>
          </a:p>
          <a:p>
            <a:r>
              <a:rPr lang="en-IN" dirty="0" smtClean="0"/>
              <a:t/>
            </a:r>
            <a:br>
              <a:rPr lang="en-IN" dirty="0" smtClean="0"/>
            </a:br>
            <a:endParaRPr lang="en-IN" dirty="0" smtClean="0"/>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836712"/>
            <a:ext cx="4782078" cy="4524315"/>
          </a:xfrm>
          <a:prstGeom prst="rect">
            <a:avLst/>
          </a:prstGeom>
          <a:noFill/>
        </p:spPr>
        <p:txBody>
          <a:bodyPr wrap="none" rtlCol="0">
            <a:spAutoFit/>
          </a:bodyPr>
          <a:lstStyle/>
          <a:p>
            <a:r>
              <a:rPr lang="en-IN" sz="1600" dirty="0" smtClean="0"/>
              <a:t>1). What is the main purpose of the talk?</a:t>
            </a:r>
          </a:p>
          <a:p>
            <a:r>
              <a:rPr lang="en-IN" sz="1600" dirty="0" smtClean="0"/>
              <a:t> To introduce a product</a:t>
            </a:r>
          </a:p>
          <a:p>
            <a:r>
              <a:rPr lang="en-IN" sz="1600" dirty="0" smtClean="0"/>
              <a:t> To secure testimonials</a:t>
            </a:r>
          </a:p>
          <a:p>
            <a:r>
              <a:rPr lang="en-IN" sz="1600" dirty="0" smtClean="0"/>
              <a:t> To summarize progress</a:t>
            </a:r>
          </a:p>
          <a:p>
            <a:r>
              <a:rPr lang="en-IN" sz="1600" dirty="0" smtClean="0"/>
              <a:t> To launch a business</a:t>
            </a:r>
            <a:endParaRPr lang="en-US" sz="1600" u="sng" dirty="0"/>
          </a:p>
          <a:p>
            <a:r>
              <a:rPr lang="en-IN" sz="1600" dirty="0" smtClean="0"/>
              <a:t/>
            </a:r>
            <a:br>
              <a:rPr lang="en-IN" sz="1600" dirty="0" smtClean="0"/>
            </a:br>
            <a:r>
              <a:rPr lang="en-IN" sz="1600" dirty="0" smtClean="0"/>
              <a:t>2). Which product is the speaker discussing?</a:t>
            </a:r>
          </a:p>
          <a:p>
            <a:r>
              <a:rPr lang="en-IN" sz="1600" dirty="0" smtClean="0"/>
              <a:t> Swimming eyewear</a:t>
            </a:r>
          </a:p>
          <a:p>
            <a:r>
              <a:rPr lang="en-IN" sz="1600" dirty="0" smtClean="0"/>
              <a:t> Sporting-goods shops</a:t>
            </a:r>
          </a:p>
          <a:p>
            <a:r>
              <a:rPr lang="en-IN" sz="1600" dirty="0" smtClean="0"/>
              <a:t> Diving suits</a:t>
            </a:r>
          </a:p>
          <a:p>
            <a:r>
              <a:rPr lang="en-IN" sz="1600" dirty="0" smtClean="0"/>
              <a:t> Gold medals</a:t>
            </a:r>
          </a:p>
          <a:p>
            <a:r>
              <a:rPr lang="en-IN" sz="1600" dirty="0" smtClean="0"/>
              <a:t/>
            </a:r>
            <a:br>
              <a:rPr lang="en-IN" sz="1600" dirty="0" smtClean="0"/>
            </a:br>
            <a:r>
              <a:rPr lang="en-IN" sz="1600" dirty="0" smtClean="0"/>
              <a:t>3). What will the speaker probably talk about next?</a:t>
            </a:r>
          </a:p>
          <a:p>
            <a:r>
              <a:rPr lang="en-IN" sz="1600" dirty="0" smtClean="0"/>
              <a:t> The price of advertisements</a:t>
            </a:r>
          </a:p>
          <a:p>
            <a:r>
              <a:rPr lang="en-IN" sz="1600" dirty="0" smtClean="0"/>
              <a:t> Where goggles will be made</a:t>
            </a:r>
          </a:p>
          <a:p>
            <a:r>
              <a:rPr lang="en-IN" sz="1600" dirty="0" smtClean="0"/>
              <a:t> How much goggles should cost</a:t>
            </a:r>
          </a:p>
          <a:p>
            <a:r>
              <a:rPr lang="en-IN" sz="1600" dirty="0" smtClean="0"/>
              <a:t> What </a:t>
            </a:r>
            <a:r>
              <a:rPr lang="en-IN" sz="1600" dirty="0" err="1" smtClean="0"/>
              <a:t>colors</a:t>
            </a:r>
            <a:r>
              <a:rPr lang="en-IN" sz="1600" dirty="0" smtClean="0"/>
              <a:t> goggles will be</a:t>
            </a:r>
          </a:p>
          <a:p>
            <a:endParaRPr lang="en-IN"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124744"/>
            <a:ext cx="5688632" cy="4801314"/>
          </a:xfrm>
          <a:prstGeom prst="rect">
            <a:avLst/>
          </a:prstGeom>
          <a:noFill/>
        </p:spPr>
        <p:txBody>
          <a:bodyPr wrap="square" rtlCol="0">
            <a:spAutoFit/>
          </a:bodyPr>
          <a:lstStyle/>
          <a:p>
            <a:r>
              <a:rPr lang="en-IN" dirty="0" smtClean="0"/>
              <a:t>1). What is the main purpose of the talk?</a:t>
            </a:r>
          </a:p>
          <a:p>
            <a:r>
              <a:rPr lang="en-IN" dirty="0" smtClean="0"/>
              <a:t> To introduce a product</a:t>
            </a:r>
          </a:p>
          <a:p>
            <a:r>
              <a:rPr lang="en-IN" dirty="0" smtClean="0"/>
              <a:t> To secure testimonials</a:t>
            </a:r>
          </a:p>
          <a:p>
            <a:r>
              <a:rPr lang="en-IN" dirty="0" smtClean="0"/>
              <a:t> </a:t>
            </a:r>
            <a:r>
              <a:rPr lang="en-IN" b="1" dirty="0" smtClean="0"/>
              <a:t>To summarize progress</a:t>
            </a:r>
          </a:p>
          <a:p>
            <a:r>
              <a:rPr lang="en-IN" dirty="0" smtClean="0"/>
              <a:t> To launch a business</a:t>
            </a:r>
          </a:p>
          <a:p>
            <a:r>
              <a:rPr lang="en-IN" dirty="0" smtClean="0"/>
              <a:t/>
            </a:r>
            <a:br>
              <a:rPr lang="en-IN" dirty="0" smtClean="0"/>
            </a:br>
            <a:r>
              <a:rPr lang="en-IN" dirty="0" smtClean="0"/>
              <a:t>2). Which product is the speaker discussing?</a:t>
            </a:r>
          </a:p>
          <a:p>
            <a:r>
              <a:rPr lang="en-IN" dirty="0" smtClean="0"/>
              <a:t> </a:t>
            </a:r>
            <a:r>
              <a:rPr lang="en-IN" b="1" dirty="0" smtClean="0"/>
              <a:t>Swimming eyewear</a:t>
            </a:r>
          </a:p>
          <a:p>
            <a:r>
              <a:rPr lang="en-IN" dirty="0" smtClean="0"/>
              <a:t> Sporting-goods shops</a:t>
            </a:r>
          </a:p>
          <a:p>
            <a:r>
              <a:rPr lang="en-IN" dirty="0" smtClean="0"/>
              <a:t> Diving suits</a:t>
            </a:r>
          </a:p>
          <a:p>
            <a:r>
              <a:rPr lang="en-IN" dirty="0" smtClean="0"/>
              <a:t> Gold medals</a:t>
            </a:r>
          </a:p>
          <a:p>
            <a:r>
              <a:rPr lang="en-IN" dirty="0" smtClean="0"/>
              <a:t/>
            </a:r>
            <a:br>
              <a:rPr lang="en-IN" dirty="0" smtClean="0"/>
            </a:br>
            <a:r>
              <a:rPr lang="en-IN" dirty="0" smtClean="0"/>
              <a:t>3). What will the speaker probably talk about next?</a:t>
            </a:r>
          </a:p>
          <a:p>
            <a:r>
              <a:rPr lang="en-IN" dirty="0" smtClean="0"/>
              <a:t> The price of advertisements</a:t>
            </a:r>
          </a:p>
          <a:p>
            <a:r>
              <a:rPr lang="en-IN" dirty="0" smtClean="0"/>
              <a:t> Where goggles will be made</a:t>
            </a:r>
          </a:p>
          <a:p>
            <a:r>
              <a:rPr lang="en-IN" dirty="0" smtClean="0"/>
              <a:t> </a:t>
            </a:r>
            <a:r>
              <a:rPr lang="en-IN" b="1" dirty="0" smtClean="0"/>
              <a:t>How much goggles should cost</a:t>
            </a:r>
          </a:p>
          <a:p>
            <a:r>
              <a:rPr lang="en-IN" dirty="0" smtClean="0"/>
              <a:t> What </a:t>
            </a:r>
            <a:r>
              <a:rPr lang="en-IN" dirty="0" err="1" smtClean="0"/>
              <a:t>colors</a:t>
            </a:r>
            <a:r>
              <a:rPr lang="en-IN" dirty="0" smtClean="0"/>
              <a:t> goggles will be</a:t>
            </a: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60" cy="2585323"/>
          </a:xfrm>
          <a:prstGeom prst="rect">
            <a:avLst/>
          </a:prstGeom>
        </p:spPr>
        <p:txBody>
          <a:bodyPr wrap="square">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p:txBody>
      </p:sp>
      <p:sp>
        <p:nvSpPr>
          <p:cNvPr id="4" name="TextBox 3"/>
          <p:cNvSpPr txBox="1"/>
          <p:nvPr/>
        </p:nvSpPr>
        <p:spPr>
          <a:xfrm>
            <a:off x="971600" y="1052736"/>
            <a:ext cx="5553123" cy="4585871"/>
          </a:xfrm>
          <a:prstGeom prst="rect">
            <a:avLst/>
          </a:prstGeom>
          <a:noFill/>
        </p:spPr>
        <p:txBody>
          <a:bodyPr wrap="none" rtlCol="0">
            <a:spAutoFit/>
          </a:bodyPr>
          <a:lstStyle/>
          <a:p>
            <a:r>
              <a:rPr lang="en-IN" sz="1600" dirty="0" smtClean="0"/>
              <a:t>1). Where is this talk probably taking place?</a:t>
            </a:r>
          </a:p>
          <a:p>
            <a:r>
              <a:rPr lang="en-IN" sz="1600" dirty="0" smtClean="0"/>
              <a:t> In a college classroom</a:t>
            </a:r>
          </a:p>
          <a:p>
            <a:r>
              <a:rPr lang="en-IN" sz="1600" dirty="0" smtClean="0"/>
              <a:t> </a:t>
            </a:r>
            <a:r>
              <a:rPr lang="en-IN" sz="1600" b="1" dirty="0" smtClean="0"/>
              <a:t>At a business meeting</a:t>
            </a:r>
          </a:p>
          <a:p>
            <a:r>
              <a:rPr lang="en-IN" sz="1600" dirty="0" smtClean="0"/>
              <a:t> On a television talk show</a:t>
            </a:r>
          </a:p>
          <a:p>
            <a:r>
              <a:rPr lang="en-IN" sz="1600" dirty="0" smtClean="0"/>
              <a:t> Inside a train station</a:t>
            </a:r>
          </a:p>
          <a:p>
            <a:endParaRPr lang="en-IN" sz="1600" dirty="0" smtClean="0"/>
          </a:p>
          <a:p>
            <a:r>
              <a:rPr lang="en-IN" sz="1600" dirty="0" smtClean="0"/>
              <a:t>2). What is the main purpose of the talk?</a:t>
            </a:r>
          </a:p>
          <a:p>
            <a:r>
              <a:rPr lang="en-IN" sz="1600" dirty="0" smtClean="0"/>
              <a:t> To explain a decision</a:t>
            </a:r>
          </a:p>
          <a:p>
            <a:r>
              <a:rPr lang="en-IN" sz="1600" dirty="0" smtClean="0"/>
              <a:t> To correct a mistake</a:t>
            </a:r>
          </a:p>
          <a:p>
            <a:r>
              <a:rPr lang="en-IN" sz="1600" dirty="0" smtClean="0"/>
              <a:t> To persuade listeners</a:t>
            </a:r>
          </a:p>
          <a:p>
            <a:r>
              <a:rPr lang="en-IN" sz="1600" dirty="0" smtClean="0"/>
              <a:t> </a:t>
            </a:r>
            <a:r>
              <a:rPr lang="en-IN" sz="1600" b="1" dirty="0" smtClean="0"/>
              <a:t>To impart information</a:t>
            </a:r>
          </a:p>
          <a:p>
            <a:endParaRPr lang="en-IN" sz="1600" dirty="0" smtClean="0"/>
          </a:p>
          <a:p>
            <a:r>
              <a:rPr lang="en-IN" sz="1600" dirty="0" smtClean="0"/>
              <a:t>3). How does the speaker feel about the company's future?</a:t>
            </a:r>
          </a:p>
          <a:p>
            <a:r>
              <a:rPr lang="en-IN" sz="1600" b="1" dirty="0" smtClean="0"/>
              <a:t> He thinks the company is in good shape.</a:t>
            </a:r>
          </a:p>
          <a:p>
            <a:r>
              <a:rPr lang="en-IN" sz="1600" dirty="0" smtClean="0"/>
              <a:t> He thinks that earnings will continue to drop.</a:t>
            </a:r>
          </a:p>
          <a:p>
            <a:r>
              <a:rPr lang="en-IN" sz="1600" dirty="0" smtClean="0"/>
              <a:t> He believes that the company will fail.</a:t>
            </a:r>
          </a:p>
          <a:p>
            <a:r>
              <a:rPr lang="en-IN" sz="1600" dirty="0" smtClean="0"/>
              <a:t> He believes that profits will soar</a:t>
            </a:r>
            <a:r>
              <a:rPr lang="en-IN" dirty="0" smtClean="0"/>
              <a:t>.</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043608" y="1052736"/>
            <a:ext cx="6665607" cy="5324535"/>
          </a:xfrm>
          <a:prstGeom prst="rect">
            <a:avLst/>
          </a:prstGeom>
          <a:noFill/>
        </p:spPr>
        <p:txBody>
          <a:bodyPr wrap="none" rtlCol="0">
            <a:spAutoFit/>
          </a:bodyPr>
          <a:lstStyle/>
          <a:p>
            <a:r>
              <a:rPr lang="en-IN" sz="1600" dirty="0" smtClean="0"/>
              <a:t>1). Who is the intended audience for this advertisement?</a:t>
            </a:r>
          </a:p>
          <a:p>
            <a:r>
              <a:rPr lang="en-IN" sz="1600" dirty="0" smtClean="0"/>
              <a:t> Business executives</a:t>
            </a:r>
          </a:p>
          <a:p>
            <a:r>
              <a:rPr lang="en-IN" sz="1600" dirty="0" smtClean="0"/>
              <a:t> Housewives</a:t>
            </a:r>
          </a:p>
          <a:p>
            <a:r>
              <a:rPr lang="en-IN" sz="1600" dirty="0" smtClean="0"/>
              <a:t> People with little money</a:t>
            </a:r>
          </a:p>
          <a:p>
            <a:r>
              <a:rPr lang="en-IN" sz="1600" dirty="0" smtClean="0"/>
              <a:t> Drivers without credit cards</a:t>
            </a:r>
          </a:p>
          <a:p>
            <a:endParaRPr lang="en-IN" sz="1600" dirty="0" smtClean="0"/>
          </a:p>
          <a:p>
            <a:r>
              <a:rPr lang="en-IN" sz="1600" dirty="0" smtClean="0"/>
              <a:t>2). How much money must customers pay in advance to buy a vehicle?</a:t>
            </a:r>
          </a:p>
          <a:p>
            <a:r>
              <a:rPr lang="en-IN" sz="1600" dirty="0" smtClean="0"/>
              <a:t> $13</a:t>
            </a:r>
          </a:p>
          <a:p>
            <a:r>
              <a:rPr lang="en-IN" sz="1600" dirty="0" smtClean="0"/>
              <a:t> $30</a:t>
            </a:r>
          </a:p>
          <a:p>
            <a:r>
              <a:rPr lang="en-IN" sz="1600" dirty="0" smtClean="0"/>
              <a:t> $300</a:t>
            </a:r>
          </a:p>
          <a:p>
            <a:r>
              <a:rPr lang="en-IN" sz="1600" dirty="0" smtClean="0"/>
              <a:t> $3,000</a:t>
            </a:r>
          </a:p>
          <a:p>
            <a:endParaRPr lang="en-IN" sz="1600" dirty="0" smtClean="0"/>
          </a:p>
          <a:p>
            <a:r>
              <a:rPr lang="en-IN" sz="1600" dirty="0" smtClean="0"/>
              <a:t>3). What does the speaker urge listeners to do?</a:t>
            </a:r>
          </a:p>
          <a:p>
            <a:r>
              <a:rPr lang="en-IN" sz="1600" dirty="0" smtClean="0"/>
              <a:t> Arrange financing</a:t>
            </a:r>
          </a:p>
          <a:p>
            <a:r>
              <a:rPr lang="en-IN" sz="1600" dirty="0" smtClean="0"/>
              <a:t> Secure credit</a:t>
            </a:r>
          </a:p>
          <a:p>
            <a:r>
              <a:rPr lang="en-IN" sz="1600" dirty="0" smtClean="0"/>
              <a:t> Make an appointment</a:t>
            </a:r>
          </a:p>
          <a:p>
            <a:r>
              <a:rPr lang="en-IN" sz="1600" dirty="0" smtClean="0"/>
              <a:t> Visit the dealership</a:t>
            </a:r>
          </a:p>
          <a:p>
            <a:endParaRPr lang="en-IN" sz="1600" dirty="0" smtClean="0"/>
          </a:p>
          <a:p>
            <a:endParaRPr lang="en-IN" sz="1600" dirty="0" smtClean="0"/>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1043608" y="980729"/>
            <a:ext cx="7612727" cy="4524315"/>
          </a:xfrm>
          <a:prstGeom prst="rect">
            <a:avLst/>
          </a:prstGeom>
          <a:noFill/>
        </p:spPr>
        <p:txBody>
          <a:bodyPr wrap="square" rtlCol="0">
            <a:spAutoFit/>
          </a:bodyPr>
          <a:lstStyle/>
          <a:p>
            <a:r>
              <a:rPr lang="en-IN" sz="1600" dirty="0" smtClean="0"/>
              <a:t>1). Who is the intended audience for this advertisement?</a:t>
            </a:r>
          </a:p>
          <a:p>
            <a:r>
              <a:rPr lang="en-IN" sz="1600" dirty="0" smtClean="0"/>
              <a:t> Business executives</a:t>
            </a:r>
          </a:p>
          <a:p>
            <a:r>
              <a:rPr lang="en-IN" sz="1600" dirty="0" smtClean="0"/>
              <a:t> Housewives</a:t>
            </a:r>
          </a:p>
          <a:p>
            <a:r>
              <a:rPr lang="en-IN" sz="1600" dirty="0" smtClean="0"/>
              <a:t> </a:t>
            </a:r>
            <a:r>
              <a:rPr lang="en-IN" sz="1600" b="1" dirty="0" smtClean="0"/>
              <a:t>People with little money</a:t>
            </a:r>
          </a:p>
          <a:p>
            <a:r>
              <a:rPr lang="en-IN" sz="1600" dirty="0" smtClean="0"/>
              <a:t> Drivers without credit cards</a:t>
            </a:r>
          </a:p>
          <a:p>
            <a:endParaRPr lang="en-IN" sz="1600" dirty="0" smtClean="0"/>
          </a:p>
          <a:p>
            <a:r>
              <a:rPr lang="en-IN" sz="1600" dirty="0" smtClean="0"/>
              <a:t>2). How much money must customers pay in advance to buy a vehicle?</a:t>
            </a:r>
          </a:p>
          <a:p>
            <a:r>
              <a:rPr lang="en-IN" sz="1600" dirty="0" smtClean="0"/>
              <a:t> $13</a:t>
            </a:r>
          </a:p>
          <a:p>
            <a:r>
              <a:rPr lang="en-IN" sz="1600" dirty="0" smtClean="0"/>
              <a:t> </a:t>
            </a:r>
            <a:r>
              <a:rPr lang="en-IN" sz="1600" b="1" dirty="0" smtClean="0"/>
              <a:t>$30</a:t>
            </a:r>
          </a:p>
          <a:p>
            <a:r>
              <a:rPr lang="en-IN" sz="1600" dirty="0" smtClean="0"/>
              <a:t> $300</a:t>
            </a:r>
          </a:p>
          <a:p>
            <a:r>
              <a:rPr lang="en-IN" sz="1600" dirty="0" smtClean="0"/>
              <a:t> $3,000</a:t>
            </a:r>
          </a:p>
          <a:p>
            <a:endParaRPr lang="en-IN" sz="1600" dirty="0" smtClean="0"/>
          </a:p>
          <a:p>
            <a:r>
              <a:rPr lang="en-IN" sz="1600" dirty="0" smtClean="0"/>
              <a:t>3). What does the speaker urge listeners to do?</a:t>
            </a:r>
          </a:p>
          <a:p>
            <a:r>
              <a:rPr lang="en-IN" sz="1600" dirty="0" smtClean="0"/>
              <a:t> Arrange financing</a:t>
            </a:r>
          </a:p>
          <a:p>
            <a:r>
              <a:rPr lang="en-IN" sz="1600" dirty="0" smtClean="0"/>
              <a:t> Secure credit</a:t>
            </a:r>
          </a:p>
          <a:p>
            <a:r>
              <a:rPr lang="en-IN" sz="1600" dirty="0" smtClean="0"/>
              <a:t> Make an appointment</a:t>
            </a:r>
          </a:p>
          <a:p>
            <a:r>
              <a:rPr lang="en-IN" sz="1600" dirty="0" smtClean="0"/>
              <a:t> </a:t>
            </a:r>
            <a:r>
              <a:rPr lang="en-IN" sz="1600" b="1" dirty="0" smtClean="0"/>
              <a:t>Visit the dealership</a:t>
            </a:r>
          </a:p>
          <a:p>
            <a:endParaRPr lang="en-IN"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4" name="TextBox 3"/>
          <p:cNvSpPr txBox="1"/>
          <p:nvPr/>
        </p:nvSpPr>
        <p:spPr>
          <a:xfrm>
            <a:off x="1115616" y="1196752"/>
            <a:ext cx="5624232" cy="4524315"/>
          </a:xfrm>
          <a:prstGeom prst="rect">
            <a:avLst/>
          </a:prstGeom>
          <a:noFill/>
        </p:spPr>
        <p:txBody>
          <a:bodyPr wrap="none" rtlCol="0">
            <a:spAutoFit/>
          </a:bodyPr>
          <a:lstStyle/>
          <a:p>
            <a:r>
              <a:rPr lang="en-IN" sz="1600" dirty="0" smtClean="0"/>
              <a:t>1). Who is the intended audience for this introduction?</a:t>
            </a:r>
          </a:p>
          <a:p>
            <a:r>
              <a:rPr lang="en-IN" sz="1600" dirty="0" smtClean="0"/>
              <a:t> Business colleagues</a:t>
            </a:r>
          </a:p>
          <a:p>
            <a:r>
              <a:rPr lang="en-IN" sz="1600" dirty="0" smtClean="0"/>
              <a:t> Fellow classmates</a:t>
            </a:r>
          </a:p>
          <a:p>
            <a:r>
              <a:rPr lang="en-IN" sz="1600" dirty="0" smtClean="0"/>
              <a:t> Potential voters</a:t>
            </a:r>
          </a:p>
          <a:p>
            <a:r>
              <a:rPr lang="en-IN" sz="1600" dirty="0" smtClean="0"/>
              <a:t> Public relations staff</a:t>
            </a:r>
            <a:r>
              <a:rPr lang="en-US" sz="1600" dirty="0" smtClean="0"/>
              <a:t> </a:t>
            </a:r>
            <a:endParaRPr lang="en-IN" sz="1600" dirty="0" smtClean="0"/>
          </a:p>
          <a:p>
            <a:r>
              <a:rPr lang="en-IN" sz="1600" dirty="0" smtClean="0"/>
              <a:t/>
            </a:r>
            <a:br>
              <a:rPr lang="en-IN" sz="1600" dirty="0" smtClean="0"/>
            </a:br>
            <a:r>
              <a:rPr lang="en-IN" sz="1600" dirty="0" smtClean="0"/>
              <a:t>2). Where did the speaker say he had worked previously?</a:t>
            </a:r>
          </a:p>
          <a:p>
            <a:r>
              <a:rPr lang="en-IN" sz="1600" dirty="0" smtClean="0"/>
              <a:t> In Malibu</a:t>
            </a:r>
          </a:p>
          <a:p>
            <a:r>
              <a:rPr lang="en-IN" sz="1600" dirty="0" smtClean="0"/>
              <a:t> At Lehman and Sons</a:t>
            </a:r>
          </a:p>
          <a:p>
            <a:r>
              <a:rPr lang="en-IN" sz="1600" dirty="0" smtClean="0"/>
              <a:t> In San Francisco</a:t>
            </a:r>
          </a:p>
          <a:p>
            <a:r>
              <a:rPr lang="en-IN" sz="1600" dirty="0" smtClean="0"/>
              <a:t> In San Diego</a:t>
            </a:r>
          </a:p>
          <a:p>
            <a:r>
              <a:rPr lang="en-IN" sz="1600" dirty="0" smtClean="0"/>
              <a:t/>
            </a:r>
            <a:br>
              <a:rPr lang="en-IN" sz="1600" dirty="0" smtClean="0"/>
            </a:br>
            <a:r>
              <a:rPr lang="en-IN" sz="1600" dirty="0" smtClean="0"/>
              <a:t>3). What will the speaker likely talk about next?</a:t>
            </a:r>
          </a:p>
          <a:p>
            <a:r>
              <a:rPr lang="en-IN" sz="1600" dirty="0" smtClean="0"/>
              <a:t> His previous job at Marshall &amp; Boyer</a:t>
            </a:r>
          </a:p>
          <a:p>
            <a:r>
              <a:rPr lang="en-IN" sz="1600" dirty="0" smtClean="0"/>
              <a:t> His college football experience</a:t>
            </a:r>
          </a:p>
          <a:p>
            <a:r>
              <a:rPr lang="en-IN" sz="1600" dirty="0" smtClean="0"/>
              <a:t> His wife's </a:t>
            </a:r>
            <a:r>
              <a:rPr lang="en-IN" sz="1600" dirty="0" err="1" smtClean="0"/>
              <a:t>favorite</a:t>
            </a:r>
            <a:r>
              <a:rPr lang="en-IN" sz="1600" dirty="0" smtClean="0"/>
              <a:t> hobbies</a:t>
            </a:r>
          </a:p>
          <a:p>
            <a:r>
              <a:rPr lang="en-IN" sz="1600" dirty="0" smtClean="0"/>
              <a:t> His salary at Martz Brothers</a:t>
            </a:r>
          </a:p>
          <a:p>
            <a:endParaRPr lang="en-IN"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80728"/>
            <a:ext cx="6142901" cy="4555093"/>
          </a:xfrm>
          <a:prstGeom prst="rect">
            <a:avLst/>
          </a:prstGeom>
          <a:noFill/>
        </p:spPr>
        <p:txBody>
          <a:bodyPr wrap="square" rtlCol="0">
            <a:spAutoFit/>
          </a:bodyPr>
          <a:lstStyle/>
          <a:p>
            <a:r>
              <a:rPr lang="en-IN" dirty="0" smtClean="0"/>
              <a:t>1</a:t>
            </a:r>
            <a:r>
              <a:rPr lang="en-IN" sz="1600" dirty="0" smtClean="0"/>
              <a:t>). Who is the intended audience for this introduction?</a:t>
            </a:r>
          </a:p>
          <a:p>
            <a:r>
              <a:rPr lang="en-IN" sz="1600" dirty="0" smtClean="0"/>
              <a:t> </a:t>
            </a:r>
            <a:r>
              <a:rPr lang="en-IN" sz="1600" b="1" dirty="0" smtClean="0"/>
              <a:t>Business colleagues</a:t>
            </a:r>
          </a:p>
          <a:p>
            <a:r>
              <a:rPr lang="en-IN" sz="1600" dirty="0" smtClean="0"/>
              <a:t> Fellow classmates</a:t>
            </a:r>
          </a:p>
          <a:p>
            <a:r>
              <a:rPr lang="en-IN" sz="1600" dirty="0" smtClean="0"/>
              <a:t> Potential voters</a:t>
            </a:r>
          </a:p>
          <a:p>
            <a:r>
              <a:rPr lang="en-IN" sz="1600" dirty="0" smtClean="0"/>
              <a:t> Public relations staff</a:t>
            </a:r>
          </a:p>
          <a:p>
            <a:r>
              <a:rPr lang="en-IN" sz="1600" dirty="0" smtClean="0"/>
              <a:t/>
            </a:r>
            <a:br>
              <a:rPr lang="en-IN" sz="1600" dirty="0" smtClean="0"/>
            </a:br>
            <a:r>
              <a:rPr lang="en-IN" sz="1600" dirty="0" smtClean="0"/>
              <a:t>2). Where did the speaker say he had worked previously?</a:t>
            </a:r>
          </a:p>
          <a:p>
            <a:r>
              <a:rPr lang="en-IN" sz="1600" dirty="0" smtClean="0"/>
              <a:t> In Malibu</a:t>
            </a:r>
          </a:p>
          <a:p>
            <a:r>
              <a:rPr lang="en-IN" sz="1600" dirty="0" smtClean="0"/>
              <a:t> At Lehman and Sons</a:t>
            </a:r>
          </a:p>
          <a:p>
            <a:r>
              <a:rPr lang="en-IN" sz="1600" dirty="0" smtClean="0"/>
              <a:t> </a:t>
            </a:r>
            <a:r>
              <a:rPr lang="en-IN" sz="1600" b="1" dirty="0" smtClean="0"/>
              <a:t>In San Francisco</a:t>
            </a:r>
          </a:p>
          <a:p>
            <a:r>
              <a:rPr lang="en-IN" sz="1600" dirty="0" smtClean="0"/>
              <a:t> In San Diego</a:t>
            </a:r>
          </a:p>
          <a:p>
            <a:r>
              <a:rPr lang="en-IN" sz="1600" dirty="0" smtClean="0"/>
              <a:t/>
            </a:r>
            <a:br>
              <a:rPr lang="en-IN" sz="1600" dirty="0" smtClean="0"/>
            </a:br>
            <a:r>
              <a:rPr lang="en-IN" sz="1600" dirty="0" smtClean="0"/>
              <a:t>3). What will the speaker likely talk about next?</a:t>
            </a:r>
          </a:p>
          <a:p>
            <a:r>
              <a:rPr lang="en-IN" sz="1600" dirty="0" smtClean="0"/>
              <a:t> His previous job at Marshall &amp; Boyer</a:t>
            </a:r>
          </a:p>
          <a:p>
            <a:r>
              <a:rPr lang="en-IN" sz="1600" dirty="0" smtClean="0"/>
              <a:t> </a:t>
            </a:r>
            <a:r>
              <a:rPr lang="en-IN" sz="1600" b="1" dirty="0" smtClean="0"/>
              <a:t>His college football experience</a:t>
            </a:r>
          </a:p>
          <a:p>
            <a:r>
              <a:rPr lang="en-IN" sz="1600" dirty="0" smtClean="0"/>
              <a:t> His wife's </a:t>
            </a:r>
            <a:r>
              <a:rPr lang="en-IN" sz="1600" dirty="0" err="1" smtClean="0"/>
              <a:t>favorite</a:t>
            </a:r>
            <a:r>
              <a:rPr lang="en-IN" sz="1600" dirty="0" smtClean="0"/>
              <a:t> hobbies</a:t>
            </a:r>
          </a:p>
          <a:p>
            <a:r>
              <a:rPr lang="en-IN" sz="1600" dirty="0" smtClean="0"/>
              <a:t> His salary at Martz Brothers</a:t>
            </a:r>
          </a:p>
          <a:p>
            <a:endParaRPr lang="en-IN"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115616" y="1196752"/>
            <a:ext cx="6768752" cy="4770537"/>
          </a:xfrm>
          <a:prstGeom prst="rect">
            <a:avLst/>
          </a:prstGeom>
          <a:noFill/>
        </p:spPr>
        <p:txBody>
          <a:bodyPr wrap="square" rtlCol="0">
            <a:spAutoFit/>
          </a:bodyPr>
          <a:lstStyle/>
          <a:p>
            <a:r>
              <a:rPr lang="en-IN" sz="1600" dirty="0" smtClean="0"/>
              <a:t>1). Where is this report probably taking place?</a:t>
            </a:r>
          </a:p>
          <a:p>
            <a:r>
              <a:rPr lang="en-IN" sz="1600" dirty="0" smtClean="0"/>
              <a:t> On radio</a:t>
            </a:r>
          </a:p>
          <a:p>
            <a:r>
              <a:rPr lang="en-IN" sz="1600" dirty="0" smtClean="0"/>
              <a:t> In an office</a:t>
            </a:r>
          </a:p>
          <a:p>
            <a:r>
              <a:rPr lang="en-IN" sz="1600" dirty="0" smtClean="0"/>
              <a:t> On television</a:t>
            </a:r>
          </a:p>
          <a:p>
            <a:r>
              <a:rPr lang="en-IN" sz="1600" dirty="0" smtClean="0"/>
              <a:t> On the Internet</a:t>
            </a:r>
          </a:p>
          <a:p>
            <a:r>
              <a:rPr lang="en-IN" sz="1600" dirty="0" smtClean="0"/>
              <a:t/>
            </a:r>
            <a:br>
              <a:rPr lang="en-IN" sz="1600" dirty="0" smtClean="0"/>
            </a:br>
            <a:r>
              <a:rPr lang="en-IN" sz="1600" dirty="0" smtClean="0"/>
              <a:t>2). What does the speaker advise the audience to do?</a:t>
            </a:r>
          </a:p>
          <a:p>
            <a:r>
              <a:rPr lang="en-IN" sz="1600" dirty="0" smtClean="0"/>
              <a:t> Look at a satellite photo</a:t>
            </a:r>
          </a:p>
          <a:p>
            <a:r>
              <a:rPr lang="en-IN" sz="1600" dirty="0" smtClean="0"/>
              <a:t> Take a vacation</a:t>
            </a:r>
          </a:p>
          <a:p>
            <a:r>
              <a:rPr lang="en-IN" sz="1600" dirty="0" smtClean="0"/>
              <a:t> Break out suntan lotion</a:t>
            </a:r>
          </a:p>
          <a:p>
            <a:r>
              <a:rPr lang="en-IN" sz="1600" dirty="0" smtClean="0"/>
              <a:t> Prepare for rain</a:t>
            </a:r>
          </a:p>
          <a:p>
            <a:r>
              <a:rPr lang="en-IN" sz="1600" dirty="0" smtClean="0"/>
              <a:t/>
            </a:r>
            <a:br>
              <a:rPr lang="en-IN" sz="1600" dirty="0" smtClean="0"/>
            </a:br>
            <a:r>
              <a:rPr lang="en-IN" sz="1600" dirty="0" smtClean="0"/>
              <a:t>3). What will happen over the next five days?</a:t>
            </a:r>
          </a:p>
          <a:p>
            <a:r>
              <a:rPr lang="en-IN" sz="1600" dirty="0" smtClean="0"/>
              <a:t> Temperatures will rise.</a:t>
            </a:r>
          </a:p>
          <a:p>
            <a:r>
              <a:rPr lang="en-IN" sz="1600" dirty="0" smtClean="0"/>
              <a:t> The rain will lessen, then stop.</a:t>
            </a:r>
          </a:p>
          <a:p>
            <a:r>
              <a:rPr lang="en-IN" sz="1600" dirty="0" smtClean="0"/>
              <a:t> It will gradually get colder.</a:t>
            </a:r>
          </a:p>
          <a:p>
            <a:r>
              <a:rPr lang="en-IN" sz="1600" dirty="0" smtClean="0"/>
              <a:t> It will rain in the east part of the state.</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196752"/>
            <a:ext cx="6336704" cy="4524315"/>
          </a:xfrm>
          <a:prstGeom prst="rect">
            <a:avLst/>
          </a:prstGeom>
          <a:noFill/>
        </p:spPr>
        <p:txBody>
          <a:bodyPr wrap="square" rtlCol="0">
            <a:spAutoFit/>
          </a:bodyPr>
          <a:lstStyle/>
          <a:p>
            <a:r>
              <a:rPr lang="en-IN" sz="1600" dirty="0" smtClean="0"/>
              <a:t>1). Where is this report probably taking place?</a:t>
            </a:r>
          </a:p>
          <a:p>
            <a:r>
              <a:rPr lang="en-IN" sz="1600" dirty="0" smtClean="0"/>
              <a:t> On radio</a:t>
            </a:r>
          </a:p>
          <a:p>
            <a:r>
              <a:rPr lang="en-IN" sz="1600" dirty="0" smtClean="0"/>
              <a:t> In an office</a:t>
            </a:r>
          </a:p>
          <a:p>
            <a:r>
              <a:rPr lang="en-IN" sz="1600" dirty="0" smtClean="0"/>
              <a:t> On television</a:t>
            </a:r>
          </a:p>
          <a:p>
            <a:r>
              <a:rPr lang="en-IN" sz="1600" dirty="0" smtClean="0"/>
              <a:t> On the Internet</a:t>
            </a:r>
          </a:p>
          <a:p>
            <a:r>
              <a:rPr lang="en-IN" sz="1600" dirty="0" smtClean="0"/>
              <a:t/>
            </a:r>
            <a:br>
              <a:rPr lang="en-IN" sz="1600" dirty="0" smtClean="0"/>
            </a:br>
            <a:r>
              <a:rPr lang="en-IN" sz="1600" dirty="0" smtClean="0"/>
              <a:t>2). What does the speaker advise the audience to do?</a:t>
            </a:r>
          </a:p>
          <a:p>
            <a:r>
              <a:rPr lang="en-IN" sz="1600" dirty="0" smtClean="0"/>
              <a:t> Look at a satellite photo</a:t>
            </a:r>
          </a:p>
          <a:p>
            <a:r>
              <a:rPr lang="en-IN" sz="1600" dirty="0" smtClean="0"/>
              <a:t> Take a vacation</a:t>
            </a:r>
          </a:p>
          <a:p>
            <a:r>
              <a:rPr lang="en-IN" sz="1600" dirty="0" smtClean="0"/>
              <a:t> Break out suntan lotion</a:t>
            </a:r>
          </a:p>
          <a:p>
            <a:r>
              <a:rPr lang="en-IN" sz="1600" dirty="0" smtClean="0"/>
              <a:t> Prepare for rain</a:t>
            </a:r>
          </a:p>
          <a:p>
            <a:r>
              <a:rPr lang="en-IN" sz="1600" dirty="0" smtClean="0"/>
              <a:t/>
            </a:r>
            <a:br>
              <a:rPr lang="en-IN" sz="1600" dirty="0" smtClean="0"/>
            </a:br>
            <a:r>
              <a:rPr lang="en-IN" sz="1600" dirty="0" smtClean="0"/>
              <a:t>3). What will happen over the next five days?</a:t>
            </a:r>
          </a:p>
          <a:p>
            <a:r>
              <a:rPr lang="en-IN" sz="1600" dirty="0" smtClean="0"/>
              <a:t> Temperatures will rise.</a:t>
            </a:r>
          </a:p>
          <a:p>
            <a:r>
              <a:rPr lang="en-IN" sz="1600" dirty="0" smtClean="0"/>
              <a:t> The rain will lessen, then stop.</a:t>
            </a:r>
          </a:p>
          <a:p>
            <a:r>
              <a:rPr lang="en-IN" sz="1600" dirty="0" smtClean="0"/>
              <a:t> It will gradually get colder.</a:t>
            </a:r>
          </a:p>
          <a:p>
            <a:r>
              <a:rPr lang="en-IN" sz="1600" dirty="0" smtClean="0"/>
              <a:t> It will rain in the east part of the state.</a:t>
            </a:r>
          </a:p>
          <a:p>
            <a:endParaRPr lang="en-IN"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928</TotalTime>
  <Words>310</Words>
  <Application>Microsoft Office PowerPoint</Application>
  <PresentationFormat>On-screen Show (4:3)</PresentationFormat>
  <Paragraphs>372</Paragraphs>
  <Slides>21</Slides>
  <Notes>19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93</cp:revision>
  <dcterms:created xsi:type="dcterms:W3CDTF">2011-12-01T13:28:45Z</dcterms:created>
  <dcterms:modified xsi:type="dcterms:W3CDTF">2016-01-20T07:05:38Z</dcterms:modified>
</cp:coreProperties>
</file>