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0" r:id="rId3"/>
    <p:sldId id="261" r:id="rId4"/>
    <p:sldId id="265" r:id="rId5"/>
    <p:sldId id="258" r:id="rId6"/>
    <p:sldId id="269" r:id="rId7"/>
    <p:sldId id="271" r:id="rId8"/>
    <p:sldId id="270" r:id="rId9"/>
    <p:sldId id="272" r:id="rId10"/>
    <p:sldId id="263" r:id="rId11"/>
    <p:sldId id="264" r:id="rId12"/>
    <p:sldId id="273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4902" autoAdjust="0"/>
  </p:normalViewPr>
  <p:slideViewPr>
    <p:cSldViewPr>
      <p:cViewPr varScale="1">
        <p:scale>
          <a:sx n="62" d="100"/>
          <a:sy n="62" d="100"/>
        </p:scale>
        <p:origin x="-159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0B0E3CA6-B7C7-4D05-ACF7-47B4A02DF1CE}" type="datetimeFigureOut">
              <a:rPr lang="en-GB"/>
              <a:pPr>
                <a:defRPr/>
              </a:pPr>
              <a:t>22/09/2015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1CB7AB7-9C06-4D11-BB90-9744B92BA1C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1475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Dan! Good to see you again. How are things?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D Hello, Lin. Fine thanks. Pretty busy, as always, I suppose. Can I introduce you to a colleague of mine, Peter Winston?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Peter, this is Lin Farrell.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P Nice to meet you, </a:t>
            </a:r>
            <a:r>
              <a:rPr lang="en-US" dirty="0" smtClean="0"/>
              <a:t>Ms. </a:t>
            </a:r>
            <a:r>
              <a:rPr lang="en-US" dirty="0" smtClean="0"/>
              <a:t>Farrell.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L Nice to meet you, too. Please, call me Lin.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P Then you must call me</a:t>
            </a:r>
          </a:p>
          <a:p>
            <a:pPr>
              <a:spcBef>
                <a:spcPct val="0"/>
              </a:spcBef>
            </a:pPr>
            <a:endParaRPr lang="en-GB" dirty="0" smtClean="0"/>
          </a:p>
          <a:p>
            <a:pPr>
              <a:defRPr/>
            </a:pPr>
            <a:r>
              <a:rPr lang="en-GB" b="1" dirty="0" smtClean="0"/>
              <a:t>Home Assignment.</a:t>
            </a:r>
          </a:p>
          <a:p>
            <a:pPr>
              <a:defRPr/>
            </a:pPr>
            <a:endParaRPr lang="en-GB" dirty="0" smtClean="0"/>
          </a:p>
          <a:p>
            <a:pPr marL="228600" indent="-228600">
              <a:buFontTx/>
              <a:buAutoNum type="arabicParenR"/>
              <a:defRPr/>
            </a:pPr>
            <a:r>
              <a:rPr lang="en-US" b="1" dirty="0" smtClean="0"/>
              <a:t>Give synonym: </a:t>
            </a:r>
            <a:r>
              <a:rPr lang="en-US" b="0" dirty="0" smtClean="0"/>
              <a:t>Happy</a:t>
            </a:r>
          </a:p>
          <a:p>
            <a:pPr marL="228600" indent="-228600">
              <a:buFontTx/>
              <a:buAutoNum type="arabicParenR"/>
              <a:defRPr/>
            </a:pPr>
            <a:endParaRPr lang="en-US" dirty="0" smtClean="0"/>
          </a:p>
          <a:p>
            <a:pPr>
              <a:defRPr/>
            </a:pPr>
            <a:r>
              <a:rPr lang="en-US" b="1" dirty="0" smtClean="0"/>
              <a:t>2) Give antonym: </a:t>
            </a:r>
            <a:r>
              <a:rPr lang="en-US" b="0" dirty="0" smtClean="0"/>
              <a:t>Transfer</a:t>
            </a:r>
          </a:p>
          <a:p>
            <a:pPr>
              <a:defRPr/>
            </a:pPr>
            <a:endParaRPr lang="en-US" dirty="0" smtClean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/>
              <a:t>3) Give meaning : </a:t>
            </a:r>
          </a:p>
          <a:p>
            <a:pPr>
              <a:defRPr/>
            </a:pPr>
            <a:r>
              <a:rPr lang="en-US" dirty="0" smtClean="0"/>
              <a:t> a) Call</a:t>
            </a:r>
          </a:p>
          <a:p>
            <a:pPr>
              <a:defRPr/>
            </a:pPr>
            <a:r>
              <a:rPr lang="en-US" dirty="0" smtClean="0"/>
              <a:t> b) Introduce</a:t>
            </a:r>
          </a:p>
          <a:p>
            <a:pPr>
              <a:defRPr/>
            </a:pPr>
            <a:r>
              <a:rPr lang="en-US" dirty="0" smtClean="0"/>
              <a:t> c) Colleague</a:t>
            </a:r>
          </a:p>
          <a:p>
            <a:pPr>
              <a:defRPr/>
            </a:pPr>
            <a:r>
              <a:rPr lang="en-US" dirty="0" smtClean="0"/>
              <a:t> d) Pretty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b="1" dirty="0" smtClean="0"/>
              <a:t>4) Make a sentence using below word:</a:t>
            </a:r>
          </a:p>
          <a:p>
            <a:pPr>
              <a:defRPr/>
            </a:pPr>
            <a:r>
              <a:rPr lang="en-US" dirty="0" smtClean="0"/>
              <a:t> a) Welcome</a:t>
            </a:r>
          </a:p>
          <a:p>
            <a:pPr>
              <a:defRPr/>
            </a:pPr>
            <a:r>
              <a:rPr lang="en-US" dirty="0" smtClean="0"/>
              <a:t> b) Guests</a:t>
            </a:r>
          </a:p>
          <a:p>
            <a:pPr>
              <a:defRPr/>
            </a:pPr>
            <a:r>
              <a:rPr lang="en-US" dirty="0" smtClean="0"/>
              <a:t> c) Snacks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5B71884-0A1C-4E16-BFE0-FA86351599C8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Excuse me, are you Jacqueline Turner?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J Yes, that’s right.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M May I introduce myself? I’m Martin Young. How do you do?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J How do you do, </a:t>
            </a:r>
            <a:r>
              <a:rPr lang="en-US" dirty="0" smtClean="0"/>
              <a:t>Mr. </a:t>
            </a:r>
            <a:r>
              <a:rPr lang="en-US" dirty="0" smtClean="0"/>
              <a:t>Young.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Hello, Chris Evans. Mind if I join you?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F Oh, of course not. Frank Richards.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C Nice/ Pleased to meet you, Frank. So how are you finding the conference so far?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F Actually, I’ve only arrived this morning.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C All right. I …</a:t>
            </a:r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endParaRPr lang="en-US" dirty="0" smtClean="0"/>
          </a:p>
          <a:p>
            <a:pPr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085E76B-E0B1-44B7-B63A-AF2D2E98015E}" type="slidenum">
              <a:rPr lang="en-GB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GB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119F3A-4E4E-4E2C-9F40-F19CE99DA1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602CA-EF86-4408-8448-9A70BB6111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29307-5463-4B2B-AF4E-5FF632EE35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AA358F-9F89-4E4A-A6B2-788CF0CFD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8B0EC-9762-4D60-A72B-93EEE6EA3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DEBE4-2204-4769-9345-081B54261A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460912-8921-4B86-B77F-3FCFF38A3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B6BB8-2724-489C-B531-BCBEEC8E6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0C2DD3-4524-4E93-8019-14731CCF2A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42E6FE-C8AD-438C-8577-2A319D326F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D4022-0A1E-4BF0-8342-43B2FF79E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2563" cy="30638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 fontAlgn="auto">
              <a:lnSpc>
                <a:spcPct val="98000"/>
              </a:lnSpc>
              <a:spcBef>
                <a:spcPts val="350"/>
              </a:spcBef>
              <a:spcAft>
                <a:spcPts val="0"/>
              </a:spcAft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  <a:latin typeface="+mn-lt"/>
              <a:cs typeface="+mn-cs"/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625"/>
              </a:spcBef>
              <a:spcAft>
                <a:spcPts val="0"/>
              </a:spcAft>
              <a:buSzPct val="100000"/>
              <a:defRPr sz="10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68B997A-E372-47C0-86BA-F023648BF0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TextBox 4"/>
          <p:cNvSpPr txBox="1"/>
          <p:nvPr userDrawn="1"/>
        </p:nvSpPr>
        <p:spPr>
          <a:xfrm>
            <a:off x="971872" y="44624"/>
            <a:ext cx="3240088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1"/>
                </a:solidFill>
                <a:latin typeface="+mn-lt"/>
                <a:cs typeface="+mn-cs"/>
              </a:rPr>
              <a:t>Greetings</a:t>
            </a:r>
            <a:endParaRPr lang="en-GB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472" y="-315288"/>
            <a:ext cx="1152000" cy="1152000"/>
          </a:xfrm>
          <a:prstGeom prst="rect">
            <a:avLst/>
          </a:prstGeom>
        </p:spPr>
      </p:pic>
      <p:sp>
        <p:nvSpPr>
          <p:cNvPr id="13" name="Rectangle 7"/>
          <p:cNvSpPr>
            <a:spLocks noChangeArrowheads="1"/>
          </p:cNvSpPr>
          <p:nvPr userDrawn="1"/>
        </p:nvSpPr>
        <p:spPr bwMode="auto">
          <a:xfrm rot="10800000" flipV="1">
            <a:off x="5000628" y="6624840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</a:t>
            </a:r>
            <a:r>
              <a:rPr lang="en-US" sz="1100" baseline="0" dirty="0" smtClean="0">
                <a:solidFill>
                  <a:srgbClr val="FFFFFF"/>
                </a:solidFill>
              </a:rPr>
              <a:t> albert-learning</a:t>
            </a:r>
            <a:r>
              <a:rPr lang="en-US" sz="1100" dirty="0" smtClean="0">
                <a:solidFill>
                  <a:srgbClr val="FFFFFF"/>
                </a:solidFill>
              </a:rPr>
              <a:t>.com</a:t>
            </a:r>
            <a:endParaRPr lang="en-US" sz="1100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pitchFamily="2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83768" y="548680"/>
            <a:ext cx="53285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u="sng" dirty="0" smtClean="0">
                <a:solidFill>
                  <a:srgbClr val="C00000"/>
                </a:solidFill>
              </a:rPr>
              <a:t>Greeting </a:t>
            </a:r>
            <a:r>
              <a:rPr lang="en-US" sz="4000" b="1" i="1" u="sng" dirty="0">
                <a:solidFill>
                  <a:srgbClr val="C00000"/>
                </a:solidFill>
              </a:rPr>
              <a:t>S</a:t>
            </a:r>
            <a:r>
              <a:rPr lang="en-US" sz="4000" b="1" i="1" u="sng" dirty="0" smtClean="0">
                <a:solidFill>
                  <a:srgbClr val="C00000"/>
                </a:solidFill>
              </a:rPr>
              <a:t>omeone</a:t>
            </a:r>
            <a:endParaRPr lang="en-US" sz="4000" b="1" i="1" u="sng" dirty="0">
              <a:solidFill>
                <a:srgbClr val="C00000"/>
              </a:solidFill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24" y="1628800"/>
            <a:ext cx="7437368" cy="436966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5731" y="476672"/>
            <a:ext cx="907345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  <a:cs typeface="+mn-cs"/>
              </a:rPr>
              <a:t>Complete the following conversations with </a:t>
            </a:r>
            <a:r>
              <a:rPr lang="en-US" sz="2800" b="1" dirty="0" smtClean="0">
                <a:latin typeface="+mn-lt"/>
                <a:cs typeface="+mn-cs"/>
              </a:rPr>
              <a:t>appropriate </a:t>
            </a:r>
            <a:r>
              <a:rPr lang="en-US" sz="2800" b="1" dirty="0">
                <a:latin typeface="+mn-lt"/>
                <a:cs typeface="+mn-cs"/>
              </a:rPr>
              <a:t>words or phrases</a:t>
            </a:r>
            <a:r>
              <a:rPr lang="en-US" sz="2800" b="1" dirty="0" smtClean="0">
                <a:latin typeface="+mn-lt"/>
                <a:cs typeface="+mn-cs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b="1" dirty="0" smtClean="0">
                <a:latin typeface="+mn-lt"/>
                <a:cs typeface="+mn-cs"/>
              </a:rPr>
              <a:t>M </a:t>
            </a:r>
            <a:r>
              <a:rPr lang="en-US" b="1" dirty="0">
                <a:latin typeface="+mn-lt"/>
                <a:cs typeface="+mn-cs"/>
              </a:rPr>
              <a:t>= Martin, J = Jacqueline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+mn-lt"/>
                <a:cs typeface="+mn-cs"/>
              </a:rPr>
              <a:t>M: </a:t>
            </a:r>
            <a:r>
              <a:rPr lang="en-US" b="1" dirty="0">
                <a:latin typeface="+mn-lt"/>
                <a:cs typeface="+mn-cs"/>
              </a:rPr>
              <a:t>Excuse me, ____________ Jacqueline Turner?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+mn-lt"/>
                <a:cs typeface="+mn-cs"/>
              </a:rPr>
              <a:t>J: </a:t>
            </a:r>
            <a:r>
              <a:rPr lang="en-US" b="1" dirty="0">
                <a:latin typeface="+mn-lt"/>
                <a:cs typeface="+mn-cs"/>
              </a:rPr>
              <a:t>Yes, that’s ____________.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+mn-lt"/>
                <a:cs typeface="+mn-cs"/>
              </a:rPr>
              <a:t>M: </a:t>
            </a:r>
            <a:r>
              <a:rPr lang="en-US" b="1" dirty="0">
                <a:latin typeface="+mn-lt"/>
                <a:cs typeface="+mn-cs"/>
              </a:rPr>
              <a:t>May I ____________ myself? I’m Martin Young. How do you do?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+mn-lt"/>
                <a:cs typeface="+mn-cs"/>
              </a:rPr>
              <a:t>J: </a:t>
            </a:r>
            <a:r>
              <a:rPr lang="en-US" b="1" dirty="0">
                <a:latin typeface="+mn-lt"/>
                <a:cs typeface="+mn-cs"/>
              </a:rPr>
              <a:t>____________, </a:t>
            </a:r>
            <a:r>
              <a:rPr lang="en-US" b="1" dirty="0" smtClean="0">
                <a:latin typeface="+mn-lt"/>
                <a:cs typeface="+mn-cs"/>
              </a:rPr>
              <a:t>Mr. </a:t>
            </a:r>
            <a:r>
              <a:rPr lang="en-US" b="1" dirty="0">
                <a:latin typeface="+mn-lt"/>
                <a:cs typeface="+mn-cs"/>
              </a:rPr>
              <a:t>Young.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Tx/>
              <a:buAutoNum type="arabicPeriod" startAt="2"/>
              <a:defRPr/>
            </a:pPr>
            <a:r>
              <a:rPr lang="en-US" b="1" dirty="0">
                <a:latin typeface="+mn-lt"/>
                <a:cs typeface="+mn-cs"/>
              </a:rPr>
              <a:t>C = Chris, F = Frank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+mn-lt"/>
                <a:cs typeface="+mn-cs"/>
              </a:rPr>
              <a:t>C: </a:t>
            </a:r>
            <a:r>
              <a:rPr lang="en-US" b="1" dirty="0">
                <a:latin typeface="+mn-lt"/>
                <a:cs typeface="+mn-cs"/>
              </a:rPr>
              <a:t>Hello, Chris Evans. Mind if I join you?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+mn-lt"/>
                <a:cs typeface="+mn-cs"/>
              </a:rPr>
              <a:t>F: </a:t>
            </a:r>
            <a:r>
              <a:rPr lang="en-US" b="1" dirty="0">
                <a:latin typeface="+mn-lt"/>
                <a:cs typeface="+mn-cs"/>
              </a:rPr>
              <a:t>Oh, ____________ not. Frank Richards.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+mn-lt"/>
                <a:cs typeface="+mn-cs"/>
              </a:rPr>
              <a:t>C: </a:t>
            </a:r>
            <a:r>
              <a:rPr lang="en-US" b="1" dirty="0">
                <a:latin typeface="+mn-lt"/>
                <a:cs typeface="+mn-cs"/>
              </a:rPr>
              <a:t>____________ to meet you, Frank. So how are you finding the conference so far?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+mn-lt"/>
                <a:cs typeface="+mn-cs"/>
              </a:rPr>
              <a:t>F: </a:t>
            </a:r>
            <a:r>
              <a:rPr lang="en-US" b="1" dirty="0">
                <a:latin typeface="+mn-lt"/>
                <a:cs typeface="+mn-cs"/>
              </a:rPr>
              <a:t>Actually, I’ve only arrived this morning.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latin typeface="+mn-lt"/>
                <a:cs typeface="+mn-cs"/>
              </a:rPr>
              <a:t>C: </a:t>
            </a:r>
            <a:r>
              <a:rPr lang="en-US" b="1" dirty="0">
                <a:latin typeface="+mn-lt"/>
                <a:cs typeface="+mn-cs"/>
              </a:rPr>
              <a:t>All right. I …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15900" y="1312307"/>
            <a:ext cx="8964612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AutoNum type="arabicPeriod" startAt="3"/>
            </a:pPr>
            <a:r>
              <a:rPr lang="en-US" sz="2000" b="1" dirty="0" smtClean="0"/>
              <a:t>L </a:t>
            </a:r>
            <a:r>
              <a:rPr lang="en-US" sz="2000" b="1" dirty="0"/>
              <a:t>= Lin, D = Dan, P = </a:t>
            </a:r>
            <a:r>
              <a:rPr lang="en-US" sz="2000" b="1" dirty="0" smtClean="0"/>
              <a:t>Peter</a:t>
            </a:r>
          </a:p>
          <a:p>
            <a:endParaRPr lang="en-US" sz="2000" b="1" dirty="0"/>
          </a:p>
          <a:p>
            <a:endParaRPr lang="en-US" sz="2000" b="1" dirty="0"/>
          </a:p>
          <a:p>
            <a:r>
              <a:rPr lang="en-US" sz="2000" b="1" dirty="0" smtClean="0"/>
              <a:t>L: </a:t>
            </a:r>
            <a:r>
              <a:rPr lang="en-US" sz="2000" b="1" dirty="0"/>
              <a:t>Dan! Good to see you again. ____________ are things</a:t>
            </a:r>
            <a:r>
              <a:rPr lang="en-US" sz="2000" b="1" dirty="0" smtClean="0"/>
              <a:t>?</a:t>
            </a:r>
          </a:p>
          <a:p>
            <a:endParaRPr lang="en-US" sz="2000" b="1" dirty="0"/>
          </a:p>
          <a:p>
            <a:r>
              <a:rPr lang="en-US" sz="2000" b="1" dirty="0" smtClean="0"/>
              <a:t>D: </a:t>
            </a:r>
            <a:r>
              <a:rPr lang="en-US" sz="2000" b="1" dirty="0"/>
              <a:t>Hello, Lin. Fine, thanks. Pretty busy, as always, I suppose. Can I introduce you to a colleague </a:t>
            </a:r>
            <a:r>
              <a:rPr lang="en-US" sz="2000" b="1" dirty="0" smtClean="0"/>
              <a:t>of_________, </a:t>
            </a:r>
            <a:r>
              <a:rPr lang="en-US" sz="2000" b="1" dirty="0"/>
              <a:t>Peter Winston? Peter, this is Lin Farrell</a:t>
            </a:r>
            <a:r>
              <a:rPr lang="en-US" sz="2000" b="1" dirty="0" smtClean="0"/>
              <a:t>.</a:t>
            </a:r>
          </a:p>
          <a:p>
            <a:endParaRPr lang="en-US" sz="2000" b="1" dirty="0"/>
          </a:p>
          <a:p>
            <a:r>
              <a:rPr lang="en-US" sz="2000" b="1" dirty="0" smtClean="0"/>
              <a:t>P: </a:t>
            </a:r>
            <a:r>
              <a:rPr lang="en-US" sz="2000" b="1" dirty="0"/>
              <a:t>Nice to meet you, </a:t>
            </a:r>
            <a:r>
              <a:rPr lang="en-US" sz="2000" b="1" dirty="0" smtClean="0"/>
              <a:t>Ms</a:t>
            </a:r>
            <a:r>
              <a:rPr lang="en-US" sz="2000" b="1" dirty="0"/>
              <a:t>.</a:t>
            </a:r>
            <a:r>
              <a:rPr lang="en-US" sz="2000" b="1" dirty="0" smtClean="0"/>
              <a:t> </a:t>
            </a:r>
            <a:r>
              <a:rPr lang="en-US" sz="2000" b="1" dirty="0"/>
              <a:t>Farrell</a:t>
            </a:r>
            <a:r>
              <a:rPr lang="en-US" sz="2000" b="1" dirty="0" smtClean="0"/>
              <a:t>.</a:t>
            </a:r>
          </a:p>
          <a:p>
            <a:endParaRPr lang="en-US" sz="2000" b="1" dirty="0"/>
          </a:p>
          <a:p>
            <a:r>
              <a:rPr lang="en-US" sz="2000" b="1" dirty="0" smtClean="0"/>
              <a:t>L: </a:t>
            </a:r>
            <a:r>
              <a:rPr lang="en-US" sz="2000" b="1" dirty="0"/>
              <a:t>Nice to meet you, too. ____________, call me Lin</a:t>
            </a:r>
            <a:r>
              <a:rPr lang="en-US" sz="2000" b="1" dirty="0" smtClean="0"/>
              <a:t>.</a:t>
            </a:r>
          </a:p>
          <a:p>
            <a:endParaRPr lang="en-US" sz="2000" b="1" dirty="0"/>
          </a:p>
          <a:p>
            <a:r>
              <a:rPr lang="en-US" sz="2000" b="1" dirty="0" smtClean="0"/>
              <a:t>P: </a:t>
            </a:r>
            <a:r>
              <a:rPr lang="en-US" sz="2000" b="1" dirty="0"/>
              <a:t>Then you ____________ call me Peter.</a:t>
            </a:r>
          </a:p>
          <a:p>
            <a:endParaRPr lang="en-GB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139700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1781143"/>
              </p:ext>
            </p:extLst>
          </p:nvPr>
        </p:nvGraphicFramePr>
        <p:xfrm>
          <a:off x="228600" y="533400"/>
          <a:ext cx="8610600" cy="5819775"/>
        </p:xfrm>
        <a:graphic>
          <a:graphicData uri="http://schemas.openxmlformats.org/drawingml/2006/table">
            <a:tbl>
              <a:tblPr firstRow="1" bandRow="1">
                <a:tableStyleId>{1E171933-4619-4E11-9A3F-F7608DF75F80}</a:tableStyleId>
              </a:tblPr>
              <a:tblGrid>
                <a:gridCol w="1371600"/>
                <a:gridCol w="1600200"/>
                <a:gridCol w="5638800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Reviewed 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Reviewed  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Comments / Changes Made</a:t>
                      </a:r>
                      <a:endParaRPr lang="en-US" dirty="0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Jinal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22.09.2015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N/A</a:t>
                      </a:r>
                      <a:endParaRPr lang="en-US" dirty="0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3342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555982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1340182"/>
            <a:ext cx="8640960" cy="31085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6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  <a:cs typeface="+mn-cs"/>
              </a:rPr>
              <a:t>Hello! </a:t>
            </a:r>
            <a:r>
              <a:rPr lang="en-US" sz="2000" dirty="0">
                <a:latin typeface="+mn-lt"/>
                <a:cs typeface="+mn-cs"/>
              </a:rPr>
              <a:t>Hi! How are you?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Good </a:t>
            </a:r>
            <a:r>
              <a:rPr lang="en-US" sz="2000" dirty="0" smtClean="0">
                <a:latin typeface="+mn-lt"/>
                <a:cs typeface="+mn-cs"/>
              </a:rPr>
              <a:t>morning! / Good Afternoon! / Good Evening!</a:t>
            </a:r>
            <a:endParaRPr lang="en-US" sz="20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latin typeface="+mn-lt"/>
                <a:cs typeface="+mn-cs"/>
              </a:rPr>
              <a:t>Good / </a:t>
            </a:r>
            <a:r>
              <a:rPr lang="en-US" sz="2000" dirty="0">
                <a:latin typeface="+mn-lt"/>
                <a:cs typeface="+mn-cs"/>
              </a:rPr>
              <a:t>Nice to see you again.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I’m </a:t>
            </a:r>
            <a:r>
              <a:rPr lang="en-US" sz="2000" dirty="0" smtClean="0">
                <a:latin typeface="+mn-lt"/>
                <a:cs typeface="+mn-cs"/>
              </a:rPr>
              <a:t>glad / I’m happy / I’m pleased </a:t>
            </a:r>
            <a:r>
              <a:rPr lang="en-US" sz="2000" dirty="0">
                <a:latin typeface="+mn-lt"/>
                <a:cs typeface="+mn-cs"/>
              </a:rPr>
              <a:t>to see you.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Its been ages that I haven’t see </a:t>
            </a:r>
            <a:r>
              <a:rPr lang="en-US" sz="2000" dirty="0" smtClean="0">
                <a:latin typeface="+mn-lt"/>
                <a:cs typeface="+mn-cs"/>
              </a:rPr>
              <a:t>you!</a:t>
            </a:r>
            <a:endParaRPr lang="en-US" sz="20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Its been a while since I saw you </a:t>
            </a:r>
            <a:r>
              <a:rPr lang="en-US" sz="2000" dirty="0" smtClean="0">
                <a:latin typeface="+mn-lt"/>
                <a:cs typeface="+mn-cs"/>
              </a:rPr>
              <a:t>last!</a:t>
            </a:r>
            <a:endParaRPr lang="en-US" sz="2000" dirty="0">
              <a:latin typeface="+mn-lt"/>
              <a:cs typeface="+mn-cs"/>
            </a:endParaRP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What have you been </a:t>
            </a:r>
            <a:r>
              <a:rPr lang="en-US" sz="2000" dirty="0" smtClean="0">
                <a:latin typeface="+mn-lt"/>
                <a:cs typeface="+mn-cs"/>
              </a:rPr>
              <a:t>up to</a:t>
            </a:r>
            <a:r>
              <a:rPr lang="en-US" sz="2000" dirty="0">
                <a:latin typeface="+mn-lt"/>
                <a:cs typeface="+mn-cs"/>
              </a:rPr>
              <a:t>?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latin typeface="+mn-lt"/>
                <a:cs typeface="+mn-cs"/>
              </a:rPr>
              <a:t>How are things</a:t>
            </a:r>
            <a:r>
              <a:rPr lang="en-US" sz="2000" dirty="0" smtClean="0">
                <a:latin typeface="+mn-lt"/>
                <a:cs typeface="+mn-cs"/>
              </a:rPr>
              <a:t>?</a:t>
            </a:r>
            <a:endParaRPr lang="en-US" sz="2000" dirty="0">
              <a:latin typeface="+mn-lt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692696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Useful phrases to greet some one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339021"/>
            <a:ext cx="8497639" cy="3108543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endParaRPr lang="en-US" sz="48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Let </a:t>
            </a:r>
            <a:r>
              <a:rPr lang="en-US" sz="2000" dirty="0"/>
              <a:t>me introduce myself, I </a:t>
            </a:r>
            <a:r>
              <a:rPr lang="en-US" sz="2000" dirty="0" smtClean="0"/>
              <a:t>am </a:t>
            </a:r>
            <a:r>
              <a:rPr lang="en-US" sz="2000" dirty="0" err="1" smtClean="0"/>
              <a:t>Sia</a:t>
            </a:r>
            <a:r>
              <a:rPr lang="en-US" sz="2000" dirty="0" smtClean="0"/>
              <a:t> Horan.</a:t>
            </a:r>
            <a:endParaRPr lang="en-US" sz="2000" dirty="0"/>
          </a:p>
          <a:p>
            <a:pPr marL="285750" indent="-285750">
              <a:buFont typeface="Wingdings" pitchFamily="2" charset="2"/>
              <a:buChar char="§"/>
            </a:pPr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 I </a:t>
            </a:r>
            <a:r>
              <a:rPr lang="en-US" sz="2000" dirty="0"/>
              <a:t>am in charge of sales at Blue Top.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4000" dirty="0"/>
          </a:p>
          <a:p>
            <a:endParaRPr lang="en-GB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187624" y="692696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Useful phrases to introduce yourself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467618" y="1032406"/>
            <a:ext cx="8424862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endParaRPr lang="en-US" sz="36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Can/ May I introduce a good friend of mine? This is … </a:t>
            </a:r>
            <a:r>
              <a:rPr lang="en-US" sz="240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Have you met … </a:t>
            </a:r>
            <a:r>
              <a:rPr lang="en-US" sz="2400" dirty="0" smtClean="0"/>
              <a:t>?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I’d like you to meet … </a:t>
            </a:r>
            <a:r>
              <a:rPr lang="en-US" sz="2400" dirty="0" smtClean="0"/>
              <a:t>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/>
              <a:t>I want you to meet … .</a:t>
            </a: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403648" y="692696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Introducing some one else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504" y="2636912"/>
            <a:ext cx="2905125" cy="20907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7541" y="1772816"/>
            <a:ext cx="3368675" cy="23558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60232" y="2589162"/>
            <a:ext cx="2303462" cy="22799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/>
        </p:spPr>
      </p:pic>
      <p:sp>
        <p:nvSpPr>
          <p:cNvPr id="19461" name="TextBox 1"/>
          <p:cNvSpPr txBox="1">
            <a:spLocks noChangeArrowheads="1"/>
          </p:cNvSpPr>
          <p:nvPr/>
        </p:nvSpPr>
        <p:spPr bwMode="auto">
          <a:xfrm>
            <a:off x="35496" y="5085184"/>
            <a:ext cx="3096791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Arranging </a:t>
            </a:r>
            <a:r>
              <a:rPr lang="en-US" dirty="0" smtClean="0"/>
              <a:t> transfer </a:t>
            </a:r>
            <a:r>
              <a:rPr lang="en-US" dirty="0"/>
              <a:t>facilities for the </a:t>
            </a:r>
            <a:r>
              <a:rPr lang="en-US" dirty="0" smtClean="0"/>
              <a:t>client.</a:t>
            </a:r>
            <a:endParaRPr lang="en-GB" dirty="0"/>
          </a:p>
        </p:txBody>
      </p:sp>
      <p:sp>
        <p:nvSpPr>
          <p:cNvPr id="19462" name="TextBox 2"/>
          <p:cNvSpPr txBox="1">
            <a:spLocks noChangeArrowheads="1"/>
          </p:cNvSpPr>
          <p:nvPr/>
        </p:nvSpPr>
        <p:spPr bwMode="auto">
          <a:xfrm>
            <a:off x="2915816" y="4365104"/>
            <a:ext cx="374521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dirty="0"/>
              <a:t>Keeping the conference room </a:t>
            </a:r>
            <a:r>
              <a:rPr lang="en-US" dirty="0" smtClean="0"/>
              <a:t>ready.</a:t>
            </a:r>
            <a:endParaRPr lang="en-GB" dirty="0"/>
          </a:p>
        </p:txBody>
      </p:sp>
      <p:sp>
        <p:nvSpPr>
          <p:cNvPr id="19463" name="TextBox 3"/>
          <p:cNvSpPr txBox="1">
            <a:spLocks noChangeArrowheads="1"/>
          </p:cNvSpPr>
          <p:nvPr/>
        </p:nvSpPr>
        <p:spPr bwMode="auto">
          <a:xfrm>
            <a:off x="5651872" y="5076924"/>
            <a:ext cx="41767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/>
              <a:t>Arranging </a:t>
            </a:r>
            <a:r>
              <a:rPr lang="en-US" dirty="0" smtClean="0"/>
              <a:t>snacks, tea and coffee.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115616" y="476672"/>
            <a:ext cx="78488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Before the meeting with the clients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538485" y="922650"/>
            <a:ext cx="8281987" cy="4370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algn="ctr"/>
            <a:endParaRPr lang="en-US" dirty="0" smtClean="0">
              <a:solidFill>
                <a:srgbClr val="000000"/>
              </a:solidFill>
            </a:endParaRPr>
          </a:p>
          <a:p>
            <a:endParaRPr lang="en-US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How do you do?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Pleased to meet you.</a:t>
            </a:r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It’s a pleasure to meet you.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How are you? How you doing?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Very Well! Thank you.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I don’t think we have met.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Please have a seat.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Thanks for agreeing to meet me.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11560" y="620688"/>
            <a:ext cx="82809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Useful phrases to welcome your guests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11188" y="563771"/>
            <a:ext cx="8281987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algn="ctr"/>
            <a:endParaRPr lang="en-US" dirty="0" smtClean="0">
              <a:solidFill>
                <a:srgbClr val="000000"/>
              </a:solidFill>
            </a:endParaRPr>
          </a:p>
          <a:p>
            <a:endParaRPr lang="en-US" sz="2000" dirty="0" smtClean="0"/>
          </a:p>
          <a:p>
            <a:endParaRPr lang="en-US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Can I offer you something to drink?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en-US" sz="2000" dirty="0" smtClean="0"/>
              <a:t>Can I take your coat?</a:t>
            </a:r>
            <a:endParaRPr lang="en-GB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611187" y="692696"/>
            <a:ext cx="82819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Useful phrases to welcome your guests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190907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51520" y="1196752"/>
            <a:ext cx="8281987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2000" dirty="0" smtClean="0">
              <a:solidFill>
                <a:srgbClr val="0070C0"/>
              </a:solidFill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000000"/>
                </a:solidFill>
              </a:rPr>
              <a:t>  </a:t>
            </a:r>
            <a:r>
              <a:rPr lang="en-US" sz="2000" dirty="0" smtClean="0"/>
              <a:t>Excuse </a:t>
            </a:r>
            <a:r>
              <a:rPr lang="en-US" sz="2000" dirty="0"/>
              <a:t>me, are you </a:t>
            </a:r>
            <a:r>
              <a:rPr lang="en-US" sz="2000" dirty="0" smtClean="0"/>
              <a:t>Mrs. </a:t>
            </a:r>
            <a:r>
              <a:rPr lang="en-US" sz="2000" dirty="0"/>
              <a:t>… ?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dirty="0"/>
              <a:t>Yes, that’s right.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  Hello</a:t>
            </a:r>
            <a:r>
              <a:rPr lang="en-US" sz="2000" dirty="0"/>
              <a:t>, you must be </a:t>
            </a:r>
            <a:r>
              <a:rPr lang="en-US" sz="2000" dirty="0" smtClean="0"/>
              <a:t>Mrs. </a:t>
            </a:r>
            <a:r>
              <a:rPr lang="en-US" sz="2000" dirty="0"/>
              <a:t>… 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  You </a:t>
            </a:r>
            <a:r>
              <a:rPr lang="en-US" sz="2000" dirty="0"/>
              <a:t>are </a:t>
            </a:r>
            <a:r>
              <a:rPr lang="en-US" sz="2000" dirty="0" smtClean="0"/>
              <a:t>Mr. </a:t>
            </a:r>
            <a:r>
              <a:rPr lang="en-US" sz="2000" dirty="0"/>
              <a:t>…, aren’t you?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  Have </a:t>
            </a:r>
            <a:r>
              <a:rPr lang="en-US" sz="2000" dirty="0"/>
              <a:t>we met?</a:t>
            </a:r>
          </a:p>
          <a:p>
            <a:pPr marL="457200" indent="-457200">
              <a:buFont typeface="Arial" pitchFamily="34" charset="0"/>
              <a:buChar char="•"/>
            </a:pPr>
            <a:endParaRPr lang="en-US" sz="2000" dirty="0"/>
          </a:p>
          <a:p>
            <a:pPr marL="457200" indent="-457200">
              <a:buFont typeface="Arial" pitchFamily="34" charset="0"/>
              <a:buChar char="•"/>
            </a:pPr>
            <a:endParaRPr lang="en-US" sz="20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  How </a:t>
            </a:r>
            <a:r>
              <a:rPr lang="en-US" sz="2000" dirty="0"/>
              <a:t>do you do? </a:t>
            </a:r>
            <a:endParaRPr lang="en-US" sz="20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dirty="0"/>
              <a:t>I am fine and how about you?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  Nice </a:t>
            </a:r>
            <a:r>
              <a:rPr lang="en-US" sz="2000" dirty="0"/>
              <a:t>to meet you. - Nice to meet you, too.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000" dirty="0" smtClean="0"/>
              <a:t>  Please</a:t>
            </a:r>
            <a:r>
              <a:rPr lang="en-US" sz="2000" dirty="0"/>
              <a:t>, call me … . - Then you must call me … </a:t>
            </a:r>
            <a:r>
              <a:rPr lang="en-US" sz="2800" dirty="0"/>
              <a:t>.</a:t>
            </a:r>
            <a:endParaRPr lang="en-GB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899592" y="476672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Making contact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1430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179512" y="1005110"/>
            <a:ext cx="8281987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dirty="0" smtClean="0">
              <a:solidFill>
                <a:srgbClr val="0070C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smtClean="0"/>
              <a:t>1. What is the difference between these phrases?</a:t>
            </a:r>
            <a:endParaRPr lang="en-US" dirty="0"/>
          </a:p>
          <a:p>
            <a:r>
              <a:rPr lang="en-US" dirty="0" smtClean="0"/>
              <a:t>  </a:t>
            </a:r>
          </a:p>
          <a:p>
            <a:r>
              <a:rPr lang="en-US" dirty="0" smtClean="0"/>
              <a:t>	a.  (i) How do you do?</a:t>
            </a:r>
          </a:p>
          <a:p>
            <a:r>
              <a:rPr lang="en-US" dirty="0"/>
              <a:t>	 </a:t>
            </a:r>
            <a:r>
              <a:rPr lang="en-US" dirty="0" smtClean="0"/>
              <a:t>   (ii) How are you?</a:t>
            </a:r>
          </a:p>
          <a:p>
            <a:endParaRPr lang="en-US" dirty="0"/>
          </a:p>
          <a:p>
            <a:r>
              <a:rPr lang="en-US" dirty="0" smtClean="0"/>
              <a:t>	b. (i) Excuse me, are you Mrs</a:t>
            </a:r>
            <a:r>
              <a:rPr lang="en-US" dirty="0" smtClean="0"/>
              <a:t>. Kramer</a:t>
            </a:r>
            <a:r>
              <a:rPr lang="en-US" dirty="0" smtClean="0"/>
              <a:t>?</a:t>
            </a:r>
          </a:p>
          <a:p>
            <a:r>
              <a:rPr lang="en-US" dirty="0"/>
              <a:t>	 </a:t>
            </a:r>
            <a:r>
              <a:rPr lang="en-US" dirty="0" smtClean="0"/>
              <a:t>  (ii) Sorry, I don’t know your name.</a:t>
            </a:r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c. (i) May I introduce myself?</a:t>
            </a:r>
          </a:p>
          <a:p>
            <a:r>
              <a:rPr lang="en-US" dirty="0"/>
              <a:t>	 </a:t>
            </a:r>
            <a:r>
              <a:rPr lang="en-US" dirty="0" smtClean="0"/>
              <a:t>  (ii) Hi everybody, My name is Jim  Sellers</a:t>
            </a:r>
          </a:p>
          <a:p>
            <a:endParaRPr lang="en-US" dirty="0"/>
          </a:p>
          <a:p>
            <a:r>
              <a:rPr lang="en-US" dirty="0"/>
              <a:t>	</a:t>
            </a:r>
            <a:r>
              <a:rPr lang="en-US" dirty="0" smtClean="0"/>
              <a:t>d. (i) This is Mary.</a:t>
            </a:r>
          </a:p>
          <a:p>
            <a:r>
              <a:rPr lang="en-US" dirty="0"/>
              <a:t>	</a:t>
            </a:r>
            <a:r>
              <a:rPr lang="en-US" dirty="0" smtClean="0"/>
              <a:t>   (ii) Let me introduce you to Mary Higgins.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1547664" y="476672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               Exercise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23501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11512</TotalTime>
  <Words>803</Words>
  <Application>Microsoft Office PowerPoint</Application>
  <PresentationFormat>On-screen Show (4:3)</PresentationFormat>
  <Paragraphs>159</Paragraphs>
  <Slides>12</Slides>
  <Notes>10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NPD</dc:creator>
  <cp:lastModifiedBy>User</cp:lastModifiedBy>
  <cp:revision>45</cp:revision>
  <dcterms:created xsi:type="dcterms:W3CDTF">2012-06-12T17:41:07Z</dcterms:created>
  <dcterms:modified xsi:type="dcterms:W3CDTF">2015-09-22T16:03:29Z</dcterms:modified>
</cp:coreProperties>
</file>