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strictFirstAndLastChars="0" saveSubsetFonts="1">
  <p:sldMasterIdLst>
    <p:sldMasterId id="2147483660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7" name="Shape 67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5" name="Shape 75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2" name="Shape 82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9" name="Shape 89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5" name="Shape 95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02" name="Shape 102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09" name="Shape 109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15" name="Shape 115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22" name="Shape 122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">
  <p:cSld name="Title and Content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/>
          <p:nvPr>
            <p:ph type="title"/>
          </p:nvPr>
        </p:nvSpPr>
        <p:spPr>
          <a:xfrm>
            <a:off x="285719" y="857232"/>
            <a:ext cx="8453437" cy="3603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7" name="Shape 17"/>
          <p:cNvSpPr txBox="1"/>
          <p:nvPr>
            <p:ph idx="1" type="body"/>
          </p:nvPr>
        </p:nvSpPr>
        <p:spPr>
          <a:xfrm>
            <a:off x="698500" y="1387475"/>
            <a:ext cx="8108950" cy="47005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50164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85725" lvl="1" marL="50482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79375" lvl="2" marL="85407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•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07950" lvl="3" marL="120015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&gt;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85725" lvl="4" marL="15335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85725" lvl="5" marL="19907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85725" lvl="6" marL="24479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85725" lvl="7" marL="29051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85725" lvl="8" marL="33623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8" name="Shape 18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i="0" lang="ru-RU" sz="1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picTx">
  <p:cSld name="Picture with Caption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/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4" name="Shape 54"/>
          <p:cNvSpPr/>
          <p:nvPr>
            <p:ph idx="2" type="pic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Font typeface="Noto Sans Symbols"/>
              <a:buNone/>
              <a:defRPr b="0" i="0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5" name="Shape 55"/>
          <p:cNvSpPr txBox="1"/>
          <p:nvPr>
            <p:ph idx="1" type="body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Font typeface="Noto Sans Symbols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6" name="Shape 56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lang="ru-RU" sz="1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x">
  <p:cSld name="Title and Vertical Text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/>
          <p:nvPr>
            <p:ph type="title"/>
          </p:nvPr>
        </p:nvSpPr>
        <p:spPr>
          <a:xfrm>
            <a:off x="285719" y="857232"/>
            <a:ext cx="8453437" cy="3603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9" name="Shape 59"/>
          <p:cNvSpPr txBox="1"/>
          <p:nvPr>
            <p:ph idx="1" type="body"/>
          </p:nvPr>
        </p:nvSpPr>
        <p:spPr>
          <a:xfrm rot="5400000">
            <a:off x="2402680" y="-316706"/>
            <a:ext cx="4700588" cy="81089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50164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85725" lvl="1" marL="50482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79375" lvl="2" marL="85407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•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07950" lvl="3" marL="120015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&gt;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85725" lvl="4" marL="15335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85725" lvl="5" marL="19907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85725" lvl="6" marL="24479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85725" lvl="7" marL="29051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85725" lvl="8" marL="33623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0" name="Shape 60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lang="ru-RU" sz="1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itleAndTx">
  <p:cSld name="Vertical Title and 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/>
          <p:nvPr>
            <p:ph type="title"/>
          </p:nvPr>
        </p:nvSpPr>
        <p:spPr>
          <a:xfrm rot="5400000">
            <a:off x="5098255" y="2378868"/>
            <a:ext cx="5300662" cy="21177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3" name="Shape 63"/>
          <p:cNvSpPr txBox="1"/>
          <p:nvPr>
            <p:ph idx="1" type="body"/>
          </p:nvPr>
        </p:nvSpPr>
        <p:spPr>
          <a:xfrm rot="5400000">
            <a:off x="785812" y="336550"/>
            <a:ext cx="5300662" cy="62023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50164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85725" lvl="1" marL="50482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79375" lvl="2" marL="85407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•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07950" lvl="3" marL="120015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&gt;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85725" lvl="4" marL="15335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85725" lvl="5" marL="19907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85725" lvl="6" marL="24479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85725" lvl="7" marL="29051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85725" lvl="8" marL="33623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4" name="Shape 64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lang="ru-RU" sz="1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 txBox="1"/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1" name="Shape 21"/>
          <p:cNvSpPr txBox="1"/>
          <p:nvPr>
            <p:ph idx="1" type="subTitle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Font typeface="Noto Sans Symbols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ctr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ctr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ctr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ctr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ctr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ctr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ctr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ctr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2" name="Shape 22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lang="ru-RU" sz="1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 txBox="1"/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4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5" name="Shape 25"/>
          <p:cNvSpPr txBox="1"/>
          <p:nvPr>
            <p:ph idx="1" type="body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Font typeface="Noto Sans Symbols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6" name="Shape 26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lang="ru-RU" sz="1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Obj">
  <p:cSld name="Two Content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 txBox="1"/>
          <p:nvPr>
            <p:ph type="title"/>
          </p:nvPr>
        </p:nvSpPr>
        <p:spPr>
          <a:xfrm>
            <a:off x="285719" y="857232"/>
            <a:ext cx="8453437" cy="3603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9" name="Shape 29"/>
          <p:cNvSpPr txBox="1"/>
          <p:nvPr>
            <p:ph idx="1" type="body"/>
          </p:nvPr>
        </p:nvSpPr>
        <p:spPr>
          <a:xfrm>
            <a:off x="698500" y="1387475"/>
            <a:ext cx="3978274" cy="47005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33654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  <a:defRPr b="0" i="0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225" lvl="1" marL="50482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41275" lvl="2" marL="85407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69850" lvl="3" marL="120015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&gt;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47625" lvl="4" marL="15335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47625" lvl="5" marL="19907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47625" lvl="6" marL="24479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47625" lvl="7" marL="29051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47625" lvl="8" marL="33623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0" name="Shape 30"/>
          <p:cNvSpPr txBox="1"/>
          <p:nvPr>
            <p:ph idx="2" type="body"/>
          </p:nvPr>
        </p:nvSpPr>
        <p:spPr>
          <a:xfrm>
            <a:off x="4829175" y="1387475"/>
            <a:ext cx="3978274" cy="47005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33654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  <a:defRPr b="0" i="0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225" lvl="1" marL="50482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41275" lvl="2" marL="85407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69850" lvl="3" marL="120015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&gt;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47625" lvl="4" marL="15335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47625" lvl="5" marL="19907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47625" lvl="6" marL="24479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47625" lvl="7" marL="29051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47625" lvl="8" marL="33623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1" name="Shape 31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lang="ru-RU" sz="1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ustom Layou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4" name="Shape 34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lang="ru-RU" sz="1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TxTwoObj">
  <p:cSld name="Comparis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7" name="Shape 37"/>
          <p:cNvSpPr txBox="1"/>
          <p:nvPr>
            <p:ph idx="1" type="body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Font typeface="Noto Sans Symbols"/>
              <a:buNone/>
              <a:defRPr b="1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8" name="Shape 38"/>
          <p:cNvSpPr txBox="1"/>
          <p:nvPr>
            <p:ph idx="2" type="body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5714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7625" lvl="1" marL="50482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53975" lvl="2" marL="85407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82550" lvl="3" marL="120015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&gt;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60325" lvl="4" marL="15335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60325" lvl="5" marL="19907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60325" lvl="6" marL="24479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60325" lvl="7" marL="29051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60325" lvl="8" marL="33623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9" name="Shape 39"/>
          <p:cNvSpPr txBox="1"/>
          <p:nvPr>
            <p:ph idx="3" type="body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Font typeface="Noto Sans Symbols"/>
              <a:buNone/>
              <a:defRPr b="1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0" name="Shape 40"/>
          <p:cNvSpPr txBox="1"/>
          <p:nvPr>
            <p:ph idx="4" type="body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5714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7625" lvl="1" marL="50482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53975" lvl="2" marL="85407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82550" lvl="3" marL="120015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&gt;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60325" lvl="4" marL="15335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60325" lvl="5" marL="19907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60325" lvl="6" marL="24479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60325" lvl="7" marL="29051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60325" lvl="8" marL="33623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1" name="Shape 41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lang="ru-RU" sz="1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 txBox="1"/>
          <p:nvPr>
            <p:ph type="title"/>
          </p:nvPr>
        </p:nvSpPr>
        <p:spPr>
          <a:xfrm>
            <a:off x="285719" y="857232"/>
            <a:ext cx="8453437" cy="3603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4" name="Shape 44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lang="ru-RU" sz="1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lang="ru-RU" sz="1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Tx">
  <p:cSld name="Content with Caption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/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9" name="Shape 49"/>
          <p:cNvSpPr txBox="1"/>
          <p:nvPr>
            <p:ph idx="1" type="body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6159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  <a:defRPr b="0" i="0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3175" lvl="1" marL="50482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15875" lvl="2" marL="85407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57150" lvl="3" marL="120015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&gt;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925" lvl="4" marL="15335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925" lvl="5" marL="19907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925" lvl="6" marL="24479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925" lvl="7" marL="29051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925" lvl="8" marL="33623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0" name="Shape 50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Font typeface="Noto Sans Symbols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1" name="Shape 51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lang="ru-RU" sz="1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9.xml"/><Relationship Id="rId10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0.xml"/><Relationship Id="rId1" Type="http://schemas.openxmlformats.org/officeDocument/2006/relationships/image" Target="../media/image2.png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9" Type="http://schemas.openxmlformats.org/officeDocument/2006/relationships/slideLayout" Target="../slideLayouts/slideLayout7.xml"/><Relationship Id="rId15" Type="http://schemas.openxmlformats.org/officeDocument/2006/relationships/theme" Target="../theme/theme2.xml"/><Relationship Id="rId14" Type="http://schemas.openxmlformats.org/officeDocument/2006/relationships/slideLayout" Target="../slideLayouts/slideLayout1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FFFFFF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Shape 6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4763" y="0"/>
            <a:ext cx="9139236" cy="38735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Shape 7"/>
          <p:cNvSpPr/>
          <p:nvPr/>
        </p:nvSpPr>
        <p:spPr>
          <a:xfrm>
            <a:off x="4763" y="6473825"/>
            <a:ext cx="9139236" cy="384174"/>
          </a:xfrm>
          <a:prstGeom prst="rect">
            <a:avLst/>
          </a:prstGeom>
          <a:solidFill>
            <a:srgbClr val="6666FF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Shape 8"/>
          <p:cNvSpPr txBox="1"/>
          <p:nvPr>
            <p:ph idx="1" type="body"/>
          </p:nvPr>
        </p:nvSpPr>
        <p:spPr>
          <a:xfrm>
            <a:off x="698500" y="1387475"/>
            <a:ext cx="8108950" cy="47005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50164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85725" lvl="1" marL="50482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79375" lvl="2" marL="85407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•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07950" lvl="3" marL="120015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&gt;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85725" lvl="4" marL="15335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85725" lvl="5" marL="19907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85725" lvl="6" marL="24479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85725" lvl="7" marL="29051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85725" lvl="8" marL="33623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Shape 9"/>
          <p:cNvSpPr txBox="1"/>
          <p:nvPr/>
        </p:nvSpPr>
        <p:spPr>
          <a:xfrm>
            <a:off x="990600" y="77788"/>
            <a:ext cx="181821" cy="305661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rIns="90000" tIns="46800">
            <a:noAutofit/>
          </a:bodyPr>
          <a:lstStyle/>
          <a:p>
            <a:pPr indent="0" lvl="0" marL="0" marR="0" rtl="0" algn="l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" name="Shape 10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1" i="0" lang="ru-RU" sz="1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cxnSp>
        <p:nvCxnSpPr>
          <p:cNvPr id="11" name="Shape 11"/>
          <p:cNvCxnSpPr/>
          <p:nvPr/>
        </p:nvCxnSpPr>
        <p:spPr>
          <a:xfrm>
            <a:off x="990600" y="147638"/>
            <a:ext cx="1587" cy="234949"/>
          </a:xfrm>
          <a:prstGeom prst="straightConnector1">
            <a:avLst/>
          </a:prstGeom>
          <a:noFill/>
          <a:ln cap="flat" cmpd="sng" w="9525">
            <a:solidFill>
              <a:srgbClr val="FFFFFF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12" name="Shape 12"/>
          <p:cNvCxnSpPr/>
          <p:nvPr/>
        </p:nvCxnSpPr>
        <p:spPr>
          <a:xfrm>
            <a:off x="995362" y="6526212"/>
            <a:ext cx="1587" cy="165100"/>
          </a:xfrm>
          <a:prstGeom prst="straightConnector1">
            <a:avLst/>
          </a:prstGeom>
          <a:noFill/>
          <a:ln cap="flat" cmpd="sng" w="9525">
            <a:solidFill>
              <a:srgbClr val="FFFFFF"/>
            </a:solidFill>
            <a:prstDash val="solid"/>
            <a:miter/>
            <a:headEnd len="med" w="med" type="none"/>
            <a:tailEnd len="med" w="med" type="none"/>
          </a:ln>
        </p:spPr>
      </p:cxnSp>
      <p:pic>
        <p:nvPicPr>
          <p:cNvPr descr="E:\Logo albert_rouge.png" id="13" name="Shape 1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740589" y="-315178"/>
            <a:ext cx="1151890" cy="1151890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Shape 14"/>
          <p:cNvSpPr/>
          <p:nvPr/>
        </p:nvSpPr>
        <p:spPr>
          <a:xfrm>
            <a:off x="7119813" y="6620971"/>
            <a:ext cx="1628651" cy="16927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r>
              <a:rPr b="1" i="0" lang="ru-RU" sz="1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© </a:t>
            </a:r>
            <a:r>
              <a:rPr b="0" i="0" lang="ru-RU" sz="1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2015 albert-learning.com</a:t>
            </a: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3"/>
    <p:sldLayoutId id="2147483649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9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8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5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6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7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 txBox="1"/>
          <p:nvPr>
            <p:ph type="title"/>
          </p:nvPr>
        </p:nvSpPr>
        <p:spPr>
          <a:xfrm>
            <a:off x="-685800" y="510556"/>
            <a:ext cx="8453437" cy="3603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228600" lvl="0" marL="205740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i="0" lang="ru-RU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rPr>
              <a:t>Как представиться</a:t>
            </a:r>
          </a:p>
        </p:txBody>
      </p:sp>
      <p:pic>
        <p:nvPicPr>
          <p:cNvPr descr="http://delovoi-etiket.ru/wp-content/uploads/2014/07/3-kanada.jpg" id="70" name="Shape 70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828800" y="2667000"/>
            <a:ext cx="5222082" cy="3481387"/>
          </a:xfrm>
          <a:prstGeom prst="rect">
            <a:avLst/>
          </a:prstGeom>
          <a:noFill/>
          <a:ln>
            <a:noFill/>
          </a:ln>
        </p:spPr>
      </p:pic>
      <p:sp>
        <p:nvSpPr>
          <p:cNvPr id="71" name="Shape 71"/>
          <p:cNvSpPr txBox="1"/>
          <p:nvPr/>
        </p:nvSpPr>
        <p:spPr>
          <a:xfrm>
            <a:off x="228600" y="1013895"/>
            <a:ext cx="3962399" cy="14773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i="0" lang="ru-RU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Вы сможете: </a:t>
            </a:r>
          </a:p>
          <a:p>
            <a:pPr indent="-285750" lvl="0" marL="285750" marR="0" rtl="0" algn="l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ru-RU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представиться </a:t>
            </a:r>
          </a:p>
          <a:p>
            <a:pPr indent="-285750" lvl="0" marL="285750" marR="0" rtl="0" algn="l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ru-RU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представить нового коллегу</a:t>
            </a:r>
          </a:p>
          <a:p>
            <a:pPr indent="-285750" lvl="0" marL="285750" marR="0" rtl="0" algn="l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ru-RU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узнать, откуда родом коллега</a:t>
            </a:r>
          </a:p>
          <a:p>
            <a:pPr indent="-285750" lvl="0" marL="285750" marR="0" rtl="0" algn="l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ru-RU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поделиться номером телефона</a:t>
            </a:r>
          </a:p>
        </p:txBody>
      </p:sp>
      <p:sp>
        <p:nvSpPr>
          <p:cNvPr id="72" name="Shape 72"/>
          <p:cNvSpPr txBox="1"/>
          <p:nvPr/>
        </p:nvSpPr>
        <p:spPr>
          <a:xfrm>
            <a:off x="4876800" y="1198562"/>
            <a:ext cx="4267199" cy="14773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i="1" lang="ru-RU" sz="1800">
                <a:solidFill>
                  <a:srgbClr val="8383E0"/>
                </a:solidFill>
                <a:latin typeface="Arial"/>
                <a:ea typeface="Arial"/>
                <a:cs typeface="Arial"/>
                <a:sym typeface="Arial"/>
              </a:rPr>
              <a:t>Условия для прохождения курса:</a:t>
            </a:r>
          </a:p>
          <a:p>
            <a:pPr indent="-285750" lvl="0" marL="285750" marR="0" rtl="0" algn="l">
              <a:spcBef>
                <a:spcPts val="0"/>
              </a:spcBef>
              <a:buClr>
                <a:srgbClr val="8383E0"/>
              </a:buClr>
              <a:buSzPct val="100000"/>
              <a:buFont typeface="Arial"/>
              <a:buChar char="•"/>
            </a:pPr>
            <a:r>
              <a:rPr i="1" lang="ru-RU" sz="1800">
                <a:solidFill>
                  <a:srgbClr val="8383E0"/>
                </a:solidFill>
                <a:latin typeface="Arial"/>
                <a:ea typeface="Arial"/>
                <a:cs typeface="Arial"/>
                <a:sym typeface="Arial"/>
              </a:rPr>
              <a:t>Вы прошли курс №1 «Алфавит и чтение. Первые фразы»</a:t>
            </a:r>
          </a:p>
          <a:p>
            <a:pPr indent="-285750" lvl="0" marL="285750" marR="0" rtl="0" algn="l">
              <a:spcBef>
                <a:spcPts val="0"/>
              </a:spcBef>
              <a:buClr>
                <a:srgbClr val="8383E0"/>
              </a:buClr>
              <a:buSzPct val="100000"/>
              <a:buFont typeface="Arial"/>
              <a:buChar char="•"/>
            </a:pPr>
            <a:r>
              <a:rPr i="1" lang="ru-RU" sz="1800">
                <a:solidFill>
                  <a:srgbClr val="8383E0"/>
                </a:solidFill>
                <a:latin typeface="Arial"/>
                <a:ea typeface="Arial"/>
                <a:cs typeface="Arial"/>
                <a:sym typeface="Arial"/>
              </a:rPr>
              <a:t> Вы прошли курс № 4 «Числа»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 txBox="1"/>
          <p:nvPr>
            <p:ph idx="1" type="body"/>
          </p:nvPr>
        </p:nvSpPr>
        <p:spPr>
          <a:xfrm>
            <a:off x="609600" y="1307305"/>
            <a:ext cx="8108950" cy="47005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rPr b="0" i="0" lang="ru-RU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br>
              <a:rPr b="0" i="0" lang="ru-RU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ru-RU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ru-RU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</a:p>
        </p:txBody>
      </p:sp>
      <p:pic>
        <p:nvPicPr>
          <p:cNvPr descr="http://www.matrony.ru/wp-content/uploads/bpfY9w5S.jpg" id="78" name="Shape 7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13610" y="1343400"/>
            <a:ext cx="7619999" cy="5076825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Shape 79"/>
          <p:cNvSpPr txBox="1"/>
          <p:nvPr/>
        </p:nvSpPr>
        <p:spPr>
          <a:xfrm>
            <a:off x="2971800" y="545693"/>
            <a:ext cx="510539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1" lang="ru-RU" sz="1800">
                <a:solidFill>
                  <a:srgbClr val="8383E0"/>
                </a:solidFill>
                <a:latin typeface="Arial"/>
                <a:ea typeface="Arial"/>
                <a:cs typeface="Arial"/>
                <a:sym typeface="Arial"/>
              </a:rPr>
              <a:t>Что Вы видите на картинке?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/>
          <p:nvPr>
            <p:ph type="title"/>
          </p:nvPr>
        </p:nvSpPr>
        <p:spPr>
          <a:xfrm>
            <a:off x="1295400" y="762000"/>
            <a:ext cx="8453437" cy="3603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228600" lvl="0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i="0" lang="ru-RU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rPr>
              <a:t>Новые коллеги</a:t>
            </a:r>
          </a:p>
        </p:txBody>
      </p:sp>
      <p:sp>
        <p:nvSpPr>
          <p:cNvPr id="85" name="Shape 85"/>
          <p:cNvSpPr txBox="1"/>
          <p:nvPr>
            <p:ph idx="1" type="body"/>
          </p:nvPr>
        </p:nvSpPr>
        <p:spPr>
          <a:xfrm>
            <a:off x="304800" y="1122362"/>
            <a:ext cx="4876799" cy="459263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rPr b="0" i="0" lang="ru-RU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 Доброе утро!</a:t>
            </a: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•"/>
            </a:pPr>
            <a:r>
              <a:rPr b="0" i="0" lang="ru-RU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Здравствуйте!</a:t>
            </a: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•"/>
            </a:pPr>
            <a:r>
              <a:rPr b="0" i="0" lang="ru-RU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Меня зовут Марина Петровна. Как Вас зовут?</a:t>
            </a: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•"/>
            </a:pPr>
            <a:r>
              <a:rPr b="0" i="0" lang="ru-RU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Меня зовут Злата Александровна.</a:t>
            </a: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•"/>
            </a:pPr>
            <a:r>
              <a:rPr b="0" i="0" lang="ru-RU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Очень приятно. Мы теперь коллеги?</a:t>
            </a: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•"/>
            </a:pPr>
            <a:r>
              <a:rPr b="0" i="0" lang="ru-RU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Да. Я буду работать у Вас.</a:t>
            </a:r>
          </a:p>
        </p:txBody>
      </p:sp>
      <p:pic>
        <p:nvPicPr>
          <p:cNvPr descr="http://ic.pics.livejournal.com/j_gerasimova/13516484/886761/886761_600.jpg" id="86" name="Shape 8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410200" y="1371600"/>
            <a:ext cx="3276600" cy="49148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/>
          <p:nvPr>
            <p:ph idx="1" type="body"/>
          </p:nvPr>
        </p:nvSpPr>
        <p:spPr>
          <a:xfrm>
            <a:off x="698500" y="1387475"/>
            <a:ext cx="8108950" cy="47005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rPr b="0" i="0" lang="ru-RU" sz="1600" u="none" cap="none" strike="noStrike">
                <a:solidFill>
                  <a:srgbClr val="8383E0"/>
                </a:solidFill>
                <a:latin typeface="Arial"/>
                <a:ea typeface="Arial"/>
                <a:cs typeface="Arial"/>
                <a:sym typeface="Arial"/>
              </a:rPr>
              <a:t>Составьте диалог из следующих реплик:</a:t>
            </a: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rPr b="0" i="0" lang="ru-RU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</a:pPr>
            <a:r>
              <a:rPr b="0" i="0" lang="ru-RU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А) очень приятно!</a:t>
            </a: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</a:pPr>
            <a:r>
              <a:rPr b="0" i="0" lang="ru-RU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Б) как Вас зовут?</a:t>
            </a: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</a:pPr>
            <a:r>
              <a:rPr b="0" i="0" lang="ru-RU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В) Константин Михайлович.</a:t>
            </a: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</a:pPr>
            <a:r>
              <a:rPr b="0" i="0" lang="ru-RU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Г) Здравствуйте!</a:t>
            </a: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</a:pPr>
            <a:r>
              <a:rPr b="0" i="0" lang="ru-RU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Д) Вы новый сотрудник?</a:t>
            </a: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</a:pPr>
            <a:r>
              <a:rPr b="0" i="0" lang="ru-RU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Е) да, я в проектной команде.</a:t>
            </a: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</a:pPr>
            <a:r>
              <a:rPr b="0" i="0" lang="ru-RU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Ж) Дмитрий Иванович. А Вас?</a:t>
            </a: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</a:pPr>
            <a:r>
              <a:rPr b="0" i="0" lang="ru-RU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З) Добрый день.</a:t>
            </a: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http://finansovyesovety.ru/uploads/images/privetstvie.jpg" id="92" name="Shape 9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67200" y="1981200"/>
            <a:ext cx="4384675" cy="299499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 txBox="1"/>
          <p:nvPr>
            <p:ph idx="1" type="body"/>
          </p:nvPr>
        </p:nvSpPr>
        <p:spPr>
          <a:xfrm>
            <a:off x="698500" y="1387475"/>
            <a:ext cx="4711699" cy="402272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-161925" lvl="0" marL="161925" marR="0" rtl="0" algn="l"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http://www.delopis.ru/uploads/posts/2013-06/1370156956_normy-delovogo-etiketa.jpg" id="98" name="Shape 9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6200" y="1828800"/>
            <a:ext cx="3890088" cy="2590800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Shape 99"/>
          <p:cNvSpPr txBox="1"/>
          <p:nvPr/>
        </p:nvSpPr>
        <p:spPr>
          <a:xfrm>
            <a:off x="4122821" y="838200"/>
            <a:ext cx="5029199" cy="49859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1" lang="ru-RU" sz="2000">
                <a:solidFill>
                  <a:srgbClr val="8383E0"/>
                </a:solidFill>
                <a:latin typeface="Arial"/>
                <a:ea typeface="Arial"/>
                <a:cs typeface="Arial"/>
                <a:sym typeface="Arial"/>
              </a:rPr>
              <a:t>Представить нового коллегу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sz="2000">
              <a:solidFill>
                <a:srgbClr val="8383E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ru-RU" sz="2000">
                <a:solidFill>
                  <a:srgbClr val="8383E0"/>
                </a:solidFill>
                <a:latin typeface="Arial"/>
                <a:ea typeface="Arial"/>
                <a:cs typeface="Arial"/>
                <a:sym typeface="Arial"/>
              </a:rPr>
              <a:t>М: </a:t>
            </a:r>
            <a:r>
              <a:rPr lang="ru-RU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Доброе утро, Ольга Вадимовна!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ru-RU" sz="2000">
                <a:solidFill>
                  <a:srgbClr val="8383E0"/>
                </a:solidFill>
                <a:latin typeface="Arial"/>
                <a:ea typeface="Arial"/>
                <a:cs typeface="Arial"/>
                <a:sym typeface="Arial"/>
              </a:rPr>
              <a:t>О: </a:t>
            </a:r>
            <a:r>
              <a:rPr lang="ru-RU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Здравствуйте, Мария Михайловна!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ru-RU" sz="2000">
                <a:solidFill>
                  <a:srgbClr val="8383E0"/>
                </a:solidFill>
                <a:latin typeface="Arial"/>
                <a:ea typeface="Arial"/>
                <a:cs typeface="Arial"/>
                <a:sym typeface="Arial"/>
              </a:rPr>
              <a:t>М: </a:t>
            </a:r>
            <a:r>
              <a:rPr lang="ru-RU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Разрешите </a:t>
            </a:r>
            <a:r>
              <a:rPr lang="ru-RU" sz="2000">
                <a:solidFill>
                  <a:srgbClr val="8383E0"/>
                </a:solidFill>
                <a:latin typeface="Arial"/>
                <a:ea typeface="Arial"/>
                <a:cs typeface="Arial"/>
                <a:sym typeface="Arial"/>
              </a:rPr>
              <a:t>представить</a:t>
            </a:r>
            <a:r>
              <a:rPr lang="ru-RU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Вам нашего нового коллегу Алексея Викторовича.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ru-RU" sz="2000">
                <a:solidFill>
                  <a:srgbClr val="8383E0"/>
                </a:solidFill>
                <a:latin typeface="Arial"/>
                <a:ea typeface="Arial"/>
                <a:cs typeface="Arial"/>
                <a:sym typeface="Arial"/>
              </a:rPr>
              <a:t>О: </a:t>
            </a:r>
            <a:r>
              <a:rPr lang="ru-RU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Очень приятно, Алексей Викторович!</a:t>
            </a: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ru-RU" sz="2000">
                <a:solidFill>
                  <a:srgbClr val="8383E0"/>
                </a:solidFill>
                <a:latin typeface="Arial"/>
                <a:ea typeface="Arial"/>
                <a:cs typeface="Arial"/>
                <a:sym typeface="Arial"/>
              </a:rPr>
              <a:t>А: </a:t>
            </a:r>
            <a:r>
              <a:rPr lang="ru-RU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Взаимно!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ru-RU" sz="2000">
                <a:solidFill>
                  <a:srgbClr val="8383E0"/>
                </a:solidFill>
                <a:latin typeface="Arial"/>
                <a:ea typeface="Arial"/>
                <a:cs typeface="Arial"/>
                <a:sym typeface="Arial"/>
              </a:rPr>
              <a:t>О: </a:t>
            </a:r>
            <a:r>
              <a:rPr lang="ru-RU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Вы теперь работаете у нас в </a:t>
            </a:r>
            <a:r>
              <a:rPr lang="ru-RU" sz="2000">
                <a:solidFill>
                  <a:srgbClr val="8383E0"/>
                </a:solidFill>
                <a:latin typeface="Arial"/>
                <a:ea typeface="Arial"/>
                <a:cs typeface="Arial"/>
                <a:sym typeface="Arial"/>
              </a:rPr>
              <a:t>отделе</a:t>
            </a:r>
            <a:r>
              <a:rPr lang="ru-RU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?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ru-RU" sz="2000">
                <a:solidFill>
                  <a:srgbClr val="8383E0"/>
                </a:solidFill>
                <a:latin typeface="Arial"/>
                <a:ea typeface="Arial"/>
                <a:cs typeface="Arial"/>
                <a:sym typeface="Arial"/>
              </a:rPr>
              <a:t>А: </a:t>
            </a:r>
            <a:r>
              <a:rPr lang="ru-RU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Да, мы теперь коллеги.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sz="1800">
              <a:solidFill>
                <a:srgbClr val="8383E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 txBox="1"/>
          <p:nvPr>
            <p:ph type="title"/>
          </p:nvPr>
        </p:nvSpPr>
        <p:spPr>
          <a:xfrm>
            <a:off x="285719" y="857232"/>
            <a:ext cx="8453437" cy="3603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228600" lvl="0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i="0" lang="ru-RU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rPr>
              <a:t>Откуда Вы?</a:t>
            </a:r>
          </a:p>
        </p:txBody>
      </p:sp>
      <p:sp>
        <p:nvSpPr>
          <p:cNvPr id="105" name="Shape 105"/>
          <p:cNvSpPr txBox="1"/>
          <p:nvPr>
            <p:ph idx="1" type="body"/>
          </p:nvPr>
        </p:nvSpPr>
        <p:spPr>
          <a:xfrm>
            <a:off x="685800" y="1371600"/>
            <a:ext cx="4419599" cy="46481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-161925" lvl="0" marL="161925" marR="0" rtl="0" algn="l"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•"/>
            </a:pPr>
            <a:r>
              <a:rPr b="0" i="0" lang="ru-RU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Андрей Павлович, </a:t>
            </a:r>
            <a:r>
              <a:rPr b="0" i="0" lang="ru-RU" sz="2000" u="none" cap="none" strike="noStrike">
                <a:solidFill>
                  <a:srgbClr val="8383E0"/>
                </a:solidFill>
                <a:latin typeface="Arial"/>
                <a:ea typeface="Arial"/>
                <a:cs typeface="Arial"/>
                <a:sym typeface="Arial"/>
              </a:rPr>
              <a:t>откуда вы родом</a:t>
            </a:r>
            <a:r>
              <a:rPr b="0" i="0" lang="ru-RU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?</a:t>
            </a: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•"/>
            </a:pPr>
            <a:r>
              <a:rPr b="0" i="0" lang="ru-RU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Я родился в маленьком городке в Сибири. Там я </a:t>
            </a:r>
            <a:r>
              <a:rPr b="0" i="0" lang="ru-RU" sz="2000" u="none" cap="none" strike="noStrike">
                <a:solidFill>
                  <a:srgbClr val="8383E0"/>
                </a:solidFill>
                <a:latin typeface="Arial"/>
                <a:ea typeface="Arial"/>
                <a:cs typeface="Arial"/>
                <a:sym typeface="Arial"/>
              </a:rPr>
              <a:t>вырос</a:t>
            </a:r>
            <a:r>
              <a:rPr b="0" i="0" lang="ru-RU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а потом уехал учиться в Москву. А вы откуда родом?</a:t>
            </a: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•"/>
            </a:pPr>
            <a:r>
              <a:rPr b="0" i="0" lang="ru-RU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Мои родители </a:t>
            </a:r>
            <a:r>
              <a:rPr b="0" i="0" lang="ru-RU" sz="2000" u="none" cap="none" strike="noStrike">
                <a:solidFill>
                  <a:srgbClr val="8383E0"/>
                </a:solidFill>
                <a:latin typeface="Arial"/>
                <a:ea typeface="Arial"/>
                <a:cs typeface="Arial"/>
                <a:sym typeface="Arial"/>
              </a:rPr>
              <a:t>переехали</a:t>
            </a:r>
            <a:r>
              <a:rPr b="0" i="0" lang="ru-RU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в Россию из Украины, когда я только родился. Я вырос в Ростове-на-Дону. Учился в Санкт-Петербурге.</a:t>
            </a:r>
          </a:p>
        </p:txBody>
      </p:sp>
      <p:pic>
        <p:nvPicPr>
          <p:cNvPr descr="http://www.knigge.ru/images/russian_business_communication1.jpg" id="106" name="Shape 10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791200" y="1905000"/>
            <a:ext cx="2743199" cy="1828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 txBox="1"/>
          <p:nvPr>
            <p:ph type="title"/>
          </p:nvPr>
        </p:nvSpPr>
        <p:spPr>
          <a:xfrm>
            <a:off x="285719" y="857232"/>
            <a:ext cx="8453437" cy="3603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228600" lvl="0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i="0" lang="ru-RU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rPr>
              <a:t>Составьте вопросы со следующими словами:</a:t>
            </a:r>
          </a:p>
        </p:txBody>
      </p:sp>
      <p:sp>
        <p:nvSpPr>
          <p:cNvPr id="112" name="Shape 112"/>
          <p:cNvSpPr txBox="1"/>
          <p:nvPr>
            <p:ph idx="1" type="body"/>
          </p:nvPr>
        </p:nvSpPr>
        <p:spPr>
          <a:xfrm>
            <a:off x="698500" y="1387475"/>
            <a:ext cx="8108950" cy="47005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-161925" lvl="0" marL="161925" marR="0" rtl="0" algn="l"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</a:pPr>
            <a:r>
              <a:rPr b="0" i="0" lang="ru-RU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Как, звать</a:t>
            </a: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</a:pPr>
            <a:r>
              <a:rPr b="0" i="0" lang="ru-RU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Откуда</a:t>
            </a: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</a:pPr>
            <a:r>
              <a:rPr b="0" i="0" lang="ru-RU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работать</a:t>
            </a: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</a:pPr>
            <a:r>
              <a:rPr b="0" i="0" lang="ru-RU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представить</a:t>
            </a: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</a:pPr>
            <a:r>
              <a:rPr b="0" i="0" lang="ru-RU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переезжать</a:t>
            </a: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</a:pPr>
            <a:r>
              <a:rPr b="0" i="0" lang="ru-RU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учиться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 txBox="1"/>
          <p:nvPr/>
        </p:nvSpPr>
        <p:spPr>
          <a:xfrm>
            <a:off x="457200" y="1295400"/>
            <a:ext cx="5029199" cy="50167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285750" lvl="0" marL="285750" marR="0" rtl="0" algn="l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-"/>
            </a:pPr>
            <a:r>
              <a:rPr lang="ru-RU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Здравствуйте, Егор Дмитриевич.</a:t>
            </a:r>
          </a:p>
          <a:p>
            <a:pPr indent="-285750" lvl="0" marL="285750" marR="0" rtl="0" algn="l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-"/>
            </a:pPr>
            <a:r>
              <a:rPr lang="ru-RU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Здравствуйте, Анастасия Павловна.</a:t>
            </a:r>
          </a:p>
          <a:p>
            <a:pPr indent="-285750" lvl="0" marL="285750" marR="0" rtl="0" algn="l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-"/>
            </a:pPr>
            <a:r>
              <a:rPr lang="ru-RU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Егор Дмитриевич, какой у вас номер телефона?</a:t>
            </a:r>
          </a:p>
          <a:p>
            <a:pPr indent="-285750" lvl="0" marL="285750" marR="0" rtl="0" algn="l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-"/>
            </a:pPr>
            <a:r>
              <a:rPr lang="ru-RU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Секундочку. Записывайте: восемь, девятьсот восемьдесят восемь, сто тридцать четыре, пятьдесят, двадцать один.</a:t>
            </a:r>
          </a:p>
          <a:p>
            <a:pPr indent="-285750" lvl="0" marL="285750" marR="0" rtl="0" algn="l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-"/>
            </a:pPr>
            <a:r>
              <a:rPr lang="ru-RU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Большое спасибо!</a:t>
            </a:r>
          </a:p>
          <a:p>
            <a:pPr indent="-285750" lvl="0" marL="285750" marR="0" rtl="0" algn="l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-"/>
            </a:pPr>
            <a:r>
              <a:rPr lang="ru-RU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Не за что.</a:t>
            </a:r>
          </a:p>
          <a:p>
            <a:pPr indent="-285750" lvl="0" marL="285750" marR="0" rtl="0" algn="l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8" name="Shape 118"/>
          <p:cNvSpPr txBox="1"/>
          <p:nvPr/>
        </p:nvSpPr>
        <p:spPr>
          <a:xfrm>
            <a:off x="2209800" y="749408"/>
            <a:ext cx="4114800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ru-RU" sz="1800">
                <a:solidFill>
                  <a:srgbClr val="8383E0"/>
                </a:solidFill>
                <a:latin typeface="Arial"/>
                <a:ea typeface="Arial"/>
                <a:cs typeface="Arial"/>
                <a:sym typeface="Arial"/>
              </a:rPr>
              <a:t>Спросить номер телефона</a:t>
            </a:r>
          </a:p>
        </p:txBody>
      </p:sp>
      <p:pic>
        <p:nvPicPr>
          <p:cNvPr descr="http://great.az/uploads/posts/2012-06/1339315924_kak-naiti-4eloveka-po-nomeru-telefona.jpg" id="119" name="Shape 119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486400" y="2819400"/>
            <a:ext cx="2819400" cy="22859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/>
          <p:nvPr>
            <p:ph idx="1" type="body"/>
          </p:nvPr>
        </p:nvSpPr>
        <p:spPr>
          <a:xfrm>
            <a:off x="698500" y="1387475"/>
            <a:ext cx="8108950" cy="47005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-161925" lvl="0" marL="161925" marR="0" rtl="0" algn="l"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</a:pPr>
            <a:r>
              <a:rPr b="0" i="0" lang="ru-RU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Представьтесь на русском языке</a:t>
            </a: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</a:pPr>
            <a:r>
              <a:rPr b="0" i="0" lang="ru-RU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Откуда вы родом?</a:t>
            </a: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</a:pPr>
            <a:r>
              <a:rPr b="0" i="0" lang="ru-RU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Где вы учились?</a:t>
            </a: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</a:pPr>
            <a:r>
              <a:rPr b="0" i="0" lang="ru-RU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Где вы работаете?</a:t>
            </a: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</a:pPr>
            <a:r>
              <a:rPr b="0" i="0" lang="ru-RU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Какой у вас номер телефона?</a:t>
            </a: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3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