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Arim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3F3821F-76ED-4759-92AB-41B97DB327A0}">
  <a:tblStyle styleId="{C3F3821F-76ED-4759-92AB-41B97DB327A0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rim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mo-bold.fntdata"/><Relationship Id="rId6" Type="http://schemas.openxmlformats.org/officeDocument/2006/relationships/slide" Target="slides/slide1.xml"/><Relationship Id="rId18" Type="http://schemas.openxmlformats.org/officeDocument/2006/relationships/font" Target="fonts/Arim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Relationship Id="rId6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196751"/>
            <a:ext cx="8203665" cy="47719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ctrTitle"/>
          </p:nvPr>
        </p:nvSpPr>
        <p:spPr>
          <a:xfrm>
            <a:off x="1331640" y="548679"/>
            <a:ext cx="6264696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ru-RU" sz="2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	ШОППИНГ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8137" y="481293"/>
            <a:ext cx="4192131" cy="58422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Shape 134"/>
          <p:cNvGraphicFramePr/>
          <p:nvPr/>
        </p:nvGraphicFramePr>
        <p:xfrm>
          <a:off x="251519" y="548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{C3F3821F-76ED-4759-92AB-41B97DB327A0}</a:tableStyleId>
              </a:tblPr>
              <a:tblGrid>
                <a:gridCol w="1444100"/>
                <a:gridCol w="1444100"/>
                <a:gridCol w="1444100"/>
              </a:tblGrid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Шоколад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Хлеб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Капуста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Сыр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Мука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Болгарский перец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Картофель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Яйцо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Лук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Груша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Апельсин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Лимон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404663"/>
            <a:ext cx="4132603" cy="59435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Shape 141"/>
          <p:cNvGraphicFramePr/>
          <p:nvPr/>
        </p:nvGraphicFramePr>
        <p:xfrm>
          <a:off x="395536" y="620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{C3F3821F-76ED-4759-92AB-41B97DB327A0}</a:tableStyleId>
              </a:tblPr>
              <a:tblGrid>
                <a:gridCol w="1384275"/>
                <a:gridCol w="1384275"/>
                <a:gridCol w="1384275"/>
              </a:tblGrid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Масло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Морковь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Молоко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Ветчина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Сахар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Сосиска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Виноград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Цветная капуста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Суп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Банан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Яблоко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Мармелад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0" y="692695"/>
            <a:ext cx="1575043" cy="239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7" y="692695"/>
            <a:ext cx="3456383" cy="210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591" y="3645023"/>
            <a:ext cx="3024335" cy="222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007" y="3717032"/>
            <a:ext cx="3528391" cy="216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899591" y="3068959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Чек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860032" y="2996951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Сдача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899591" y="5949280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Очередь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860032" y="5949280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Давать сдачу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7" y="596029"/>
            <a:ext cx="4129992" cy="275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596027"/>
            <a:ext cx="3625241" cy="276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539171"/>
            <a:ext cx="4038598" cy="268999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495800" y="3962400"/>
            <a:ext cx="426719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Продуктовый магазин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одежды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Обувной магазин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228600" y="685800"/>
            <a:ext cx="8578850" cy="54022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-Добрый день!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 Добрый день! Что бы Вы хотели?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-Я хочу купить два килограмма томатов.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Эти или те?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-Вот те.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 Пожалуйста… это всё?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 Нет. У Вас есть груши?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Сегодня, к сожалению, нет.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-Жаль. Мой сын так любит груши.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 Пожалуйста, приходите завтра. Завтра рано утром мы получим свежие груши из Испании.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 Спасибо.сколько всё это стоит?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Сто пятьдесят рублей.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81000" y="4419600"/>
            <a:ext cx="8381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бытовой техники		          Компьютерный магазин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914400"/>
            <a:ext cx="3979101" cy="29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14400"/>
            <a:ext cx="4419599" cy="29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533400"/>
            <a:ext cx="3733800" cy="28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4485" y="563670"/>
            <a:ext cx="3691002" cy="276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639992"/>
            <a:ext cx="3771328" cy="2526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495800" y="3733800"/>
            <a:ext cx="4038598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спортивных товаров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косметики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Аптека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09600" y="1307304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548679"/>
            <a:ext cx="4190999" cy="58472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Shape 108"/>
          <p:cNvGraphicFramePr/>
          <p:nvPr/>
        </p:nvGraphicFramePr>
        <p:xfrm>
          <a:off x="323528" y="548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{C3F3821F-76ED-4759-92AB-41B97DB327A0}</a:tableStyleId>
              </a:tblPr>
              <a:tblGrid>
                <a:gridCol w="1444100"/>
                <a:gridCol w="1444100"/>
                <a:gridCol w="1444100"/>
              </a:tblGrid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Зонтик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Перчатки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Галстук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Плавки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Носки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Шуба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Блузка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Футболка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Костюм</a:t>
                      </a:r>
                    </a:p>
                  </a:txBody>
                  <a:tcPr marT="45725" marB="45725" marR="91450" marL="91450"/>
                </a:tc>
              </a:tr>
              <a:tr h="1386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Пижама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Свитер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Трусы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3" y="548679"/>
            <a:ext cx="4169954" cy="5913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Shape 114"/>
          <p:cNvGraphicFramePr/>
          <p:nvPr/>
        </p:nvGraphicFramePr>
        <p:xfrm>
          <a:off x="323528" y="548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{C3F3821F-76ED-4759-92AB-41B97DB327A0}</a:tableStyleId>
              </a:tblPr>
              <a:tblGrid>
                <a:gridCol w="1444100"/>
                <a:gridCol w="1444100"/>
                <a:gridCol w="1444100"/>
              </a:tblGrid>
              <a:tr h="144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Сапоги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Плащ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Шаль</a:t>
                      </a:r>
                    </a:p>
                  </a:txBody>
                  <a:tcPr marT="45725" marB="45725" marR="91450" marL="91450"/>
                </a:tc>
              </a:tr>
              <a:tr h="144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Джинсы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Платье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Куртка</a:t>
                      </a:r>
                    </a:p>
                  </a:txBody>
                  <a:tcPr marT="45725" marB="45725" marR="91450" marL="91450"/>
                </a:tc>
              </a:tr>
              <a:tr h="144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Рубашка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Чулки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Нижнее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бельё</a:t>
                      </a:r>
                    </a:p>
                  </a:txBody>
                  <a:tcPr marT="45725" marB="45725" marR="91450" marL="91450"/>
                </a:tc>
              </a:tr>
              <a:tr h="1440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Ботинки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Брюки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1800" u="none" cap="none" strike="noStrike"/>
                        <a:t>Юбка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 flipH="1" rot="10800000">
            <a:off x="152400" y="1217593"/>
            <a:ext cx="8586755" cy="1449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Shape 120"/>
          <p:cNvGraphicFramePr/>
          <p:nvPr/>
        </p:nvGraphicFramePr>
        <p:xfrm>
          <a:off x="152400" y="12191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{C3F3821F-76ED-4759-92AB-41B97DB327A0}</a:tableStyleId>
              </a:tblPr>
              <a:tblGrid>
                <a:gridCol w="4191000"/>
                <a:gridCol w="4724400"/>
              </a:tblGrid>
              <a:tr h="8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Добрый день, я ищу костюм.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Какого цвета костюм вы хотите?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48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Голубой или тёмно-серый.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А какой у Вас размер?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48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36 - 38.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Этот костюм Вам нравится?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8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Спасибо. Мне не нравится. Для меня слишком элегантно.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Тогда я покажу Вам что-то проще. Как вам этот?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8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Очень красивый. Могу я примерить?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Да, конечно. (Немного позже) Ваш размер?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986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Как раз.Сколько стоит этот костюм?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2000 рублей.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  <a:tr h="480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latin typeface="Arimo"/>
                          <a:ea typeface="Arimo"/>
                          <a:cs typeface="Arimo"/>
                          <a:sym typeface="Arimo"/>
                        </a:rPr>
                        <a:t>Хорошо, я беру.    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25000"/>
                        <a:buFont typeface="Arimo"/>
                        <a:buNone/>
                      </a:pPr>
                      <a:r>
                        <a:rPr lang="ru-RU" sz="1800" u="none" cap="none" strike="noStrike">
                          <a:solidFill>
                            <a:srgbClr val="C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Большое спасибо! До свидания.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8DC7E"/>
                    </a:solidFill>
                  </a:tcPr>
                </a:tc>
              </a:tr>
            </a:tbl>
          </a:graphicData>
        </a:graphic>
      </p:graphicFrame>
      <p:sp>
        <p:nvSpPr>
          <p:cNvPr id="121" name="Shape 121"/>
          <p:cNvSpPr txBox="1"/>
          <p:nvPr/>
        </p:nvSpPr>
        <p:spPr>
          <a:xfrm>
            <a:off x="152400" y="609600"/>
            <a:ext cx="8610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Покупатель			         </a:t>
            </a:r>
            <a:r>
              <a:rPr b="0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Продавец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9" y="855424"/>
            <a:ext cx="335279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3400" y="831415"/>
            <a:ext cx="4526278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457199" y="4114800"/>
            <a:ext cx="8412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Пекарня			          Мясная лавка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