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Shape 7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Shape 77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Shape 84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Shape 91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Shape 98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Shape 63"/>
          <p:cNvSpPr txBox="1"/>
          <p:nvPr>
            <p:ph idx="1" type="body"/>
          </p:nvPr>
        </p:nvSpPr>
        <p:spPr>
          <a:xfrm rot="5400000">
            <a:off x="2402680" y="-316706"/>
            <a:ext cx="4700588" cy="810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/>
          <p:nvPr>
            <p:ph type="title"/>
          </p:nvPr>
        </p:nvSpPr>
        <p:spPr>
          <a:xfrm rot="5400000">
            <a:off x="5098255" y="2378868"/>
            <a:ext cx="5300662" cy="21177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Shape 67"/>
          <p:cNvSpPr txBox="1"/>
          <p:nvPr>
            <p:ph idx="1" type="body"/>
          </p:nvPr>
        </p:nvSpPr>
        <p:spPr>
          <a:xfrm rot="5400000">
            <a:off x="785812" y="336550"/>
            <a:ext cx="5300662" cy="62023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61595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317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58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571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9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9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9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9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9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Shape 30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Shape 31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2" name="Shape 32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Shape 35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ctr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ctr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4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Shape 43"/>
          <p:cNvSpPr txBox="1"/>
          <p:nvPr>
            <p:ph idx="1" type="body"/>
          </p:nvPr>
        </p:nvSpPr>
        <p:spPr>
          <a:xfrm>
            <a:off x="698500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Shape 44"/>
          <p:cNvSpPr txBox="1"/>
          <p:nvPr>
            <p:ph idx="2" type="body"/>
          </p:nvPr>
        </p:nvSpPr>
        <p:spPr>
          <a:xfrm>
            <a:off x="4829175" y="1387475"/>
            <a:ext cx="3978274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3365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2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412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698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476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476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76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76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76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ustom Layou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Shape 4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Shape 51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Shape 52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3" name="Shape 53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Font typeface="Noto Sans Symbols"/>
              <a:buNone/>
              <a:defRPr b="1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Font typeface="Arial"/>
              <a:buNone/>
              <a:defRPr b="1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4" name="Shape 54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571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76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539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825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603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603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603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603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603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Shape 55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x="285719" y="857232"/>
            <a:ext cx="8453437" cy="3603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228600" lvl="0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29718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4290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38862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  <a:defRPr b="1" i="0" sz="2000" u="none" cap="none" strike="noStrike">
                <a:solidFill>
                  <a:srgbClr val="7889FB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Shape 58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4763" y="0"/>
            <a:ext cx="9139236" cy="3873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/>
          <p:nvPr/>
        </p:nvSpPr>
        <p:spPr>
          <a:xfrm>
            <a:off x="4763" y="6473825"/>
            <a:ext cx="9139236" cy="384174"/>
          </a:xfrm>
          <a:prstGeom prst="rect">
            <a:avLst/>
          </a:prstGeom>
          <a:solidFill>
            <a:srgbClr val="6666FF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x="698500" y="1387475"/>
            <a:ext cx="8108950" cy="4700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50164" lvl="0" marL="161925" marR="0" rtl="0" algn="l">
              <a:spcBef>
                <a:spcPts val="400"/>
              </a:spcBef>
              <a:spcAft>
                <a:spcPts val="0"/>
              </a:spcAft>
              <a:buClr>
                <a:srgbClr val="7889FB"/>
              </a:buClr>
              <a:buSzPct val="110000"/>
              <a:buFont typeface="Noto Sans Symbols"/>
              <a:buChar char="▪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85725" lvl="1" marL="50482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79375" lvl="2" marL="854075" marR="0" rtl="0" algn="l">
              <a:spcBef>
                <a:spcPts val="35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•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07950" lvl="3" marL="1200150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&gt;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85725" lvl="4" marL="15335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85725" lvl="5" marL="19907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85725" lvl="6" marL="24479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85725" lvl="7" marL="29051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85725" lvl="8" marL="3362325" marR="0" rtl="0" algn="l">
              <a:spcBef>
                <a:spcPts val="300"/>
              </a:spcBef>
              <a:spcAft>
                <a:spcPts val="0"/>
              </a:spcAft>
              <a:buClr>
                <a:srgbClr val="7889FB"/>
              </a:buClr>
              <a:buSzPct val="100000"/>
              <a:buFont typeface="Arial"/>
              <a:buChar char="–"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Shape 13"/>
          <p:cNvSpPr txBox="1"/>
          <p:nvPr/>
        </p:nvSpPr>
        <p:spPr>
          <a:xfrm>
            <a:off x="990600" y="77788"/>
            <a:ext cx="181821" cy="305661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rIns="90000" tIns="46800">
            <a:noAutofit/>
          </a:bodyPr>
          <a:lstStyle/>
          <a:p>
            <a:pPr indent="0" lvl="0" marL="0" marR="0" rtl="0" algn="l">
              <a:lnSpc>
                <a:spcPct val="98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Shape 14"/>
          <p:cNvSpPr txBox="1"/>
          <p:nvPr>
            <p:ph idx="12" type="sldNum"/>
          </p:nvPr>
        </p:nvSpPr>
        <p:spPr>
          <a:xfrm>
            <a:off x="598487" y="6526212"/>
            <a:ext cx="150811" cy="1508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1" i="0" lang="ru-RU" sz="1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cxnSp>
        <p:nvCxnSpPr>
          <p:cNvPr id="15" name="Shape 15"/>
          <p:cNvCxnSpPr/>
          <p:nvPr/>
        </p:nvCxnSpPr>
        <p:spPr>
          <a:xfrm>
            <a:off x="990600" y="147638"/>
            <a:ext cx="1587" cy="234949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cxnSp>
        <p:nvCxnSpPr>
          <p:cNvPr id="16" name="Shape 16"/>
          <p:cNvCxnSpPr/>
          <p:nvPr/>
        </p:nvCxnSpPr>
        <p:spPr>
          <a:xfrm>
            <a:off x="995362" y="6526212"/>
            <a:ext cx="1587" cy="165100"/>
          </a:xfrm>
          <a:prstGeom prst="straightConnector1">
            <a:avLst/>
          </a:prstGeom>
          <a:noFill/>
          <a:ln cap="flat" cmpd="sng" w="9525">
            <a:solidFill>
              <a:srgbClr val="FFFFFF"/>
            </a:solidFill>
            <a:prstDash val="solid"/>
            <a:miter/>
            <a:headEnd len="med" w="med" type="none"/>
            <a:tailEnd len="med" w="med" type="none"/>
          </a:ln>
        </p:spPr>
      </p:cxnSp>
      <p:pic>
        <p:nvPicPr>
          <p:cNvPr descr="E:\Logo albert_rouge.png" id="17" name="Shape 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740589" y="-315178"/>
            <a:ext cx="1151890" cy="115189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18"/>
          <p:cNvSpPr/>
          <p:nvPr/>
        </p:nvSpPr>
        <p:spPr>
          <a:xfrm>
            <a:off x="7119813" y="6620971"/>
            <a:ext cx="1628651" cy="16927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tIns="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b="1" i="0" lang="ru-RU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© </a:t>
            </a:r>
            <a:r>
              <a:rPr b="0" i="0" lang="ru-RU" sz="11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2015 albert-learning.com</a:t>
            </a: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jpg"/><Relationship Id="rId4" Type="http://schemas.openxmlformats.org/officeDocument/2006/relationships/image" Target="../media/image4.jpg"/><Relationship Id="rId5" Type="http://schemas.openxmlformats.org/officeDocument/2006/relationships/image" Target="../media/image7.jpg"/><Relationship Id="rId6" Type="http://schemas.openxmlformats.org/officeDocument/2006/relationships/image" Target="../media/image12.jpg"/><Relationship Id="rId7" Type="http://schemas.openxmlformats.org/officeDocument/2006/relationships/image" Target="../media/image11.jpg"/><Relationship Id="rId8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Shape 7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47800" y="1447800"/>
            <a:ext cx="6233614" cy="4582236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Shape 74"/>
          <p:cNvSpPr txBox="1"/>
          <p:nvPr>
            <p:ph type="title"/>
          </p:nvPr>
        </p:nvSpPr>
        <p:spPr>
          <a:xfrm>
            <a:off x="1041663" y="218364"/>
            <a:ext cx="6545468" cy="15183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0D89E"/>
              </a:buClr>
              <a:buSzPct val="25000"/>
              <a:buFont typeface="Arial"/>
              <a:buNone/>
            </a:pPr>
            <a:r>
              <a:rPr b="0" i="0" lang="ru-RU" sz="3200" u="none" cap="none" strike="noStrike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</a:rPr>
              <a:t>	В РЕСТОРАНЕ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Shape 7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1981200"/>
            <a:ext cx="3869139" cy="3903258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Shape 80"/>
          <p:cNvSpPr txBox="1"/>
          <p:nvPr>
            <p:ph idx="2" type="body"/>
          </p:nvPr>
        </p:nvSpPr>
        <p:spPr>
          <a:xfrm>
            <a:off x="4876800" y="1524000"/>
            <a:ext cx="3418762" cy="424445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AutoNum type="arabicParenR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Я зарезервировал стол на имя….</a:t>
            </a:r>
          </a:p>
          <a:p>
            <a:pPr indent="-342900" lvl="0" marL="34290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AutoNum type="arabicParenR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Мне нужен столик на шесть персон.</a:t>
            </a:r>
          </a:p>
          <a:p>
            <a:pPr indent="-342900" lvl="0" marL="34290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AutoNum type="arabicParenR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Столик свободен? </a:t>
            </a:r>
          </a:p>
          <a:p>
            <a:pPr indent="-342900" lvl="0" marL="34290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AutoNum type="arabicParenR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Мы можем здесь присесть?</a:t>
            </a:r>
          </a:p>
          <a:p>
            <a:pPr indent="-342900" lvl="0" marL="34290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AutoNum type="arabicParenR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Можем ли мы сесть за этот столик? </a:t>
            </a:r>
          </a:p>
        </p:txBody>
      </p:sp>
      <p:sp>
        <p:nvSpPr>
          <p:cNvPr id="81" name="Shape 81"/>
          <p:cNvSpPr txBox="1"/>
          <p:nvPr/>
        </p:nvSpPr>
        <p:spPr>
          <a:xfrm>
            <a:off x="304800" y="457200"/>
            <a:ext cx="4343400" cy="15183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0D89E"/>
              </a:buClr>
              <a:buSzPct val="25000"/>
              <a:buFont typeface="Arial"/>
              <a:buNone/>
            </a:pPr>
            <a:r>
              <a:rPr b="0" i="0" lang="ru-RU" sz="3200" u="none" cap="none" strike="noStrike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</a:rPr>
              <a:t>	Мы ищем столик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/>
          <p:nvPr>
            <p:ph type="title"/>
          </p:nvPr>
        </p:nvSpPr>
        <p:spPr>
          <a:xfrm>
            <a:off x="533400" y="838200"/>
            <a:ext cx="4248203" cy="1129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0D89E"/>
              </a:buClr>
              <a:buSzPct val="25000"/>
              <a:buFont typeface="Arial"/>
              <a:buNone/>
            </a:pPr>
            <a:r>
              <a:rPr b="0" i="0" lang="ru-RU" sz="32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Мы разговариваем с официантом и заказываем</a:t>
            </a:r>
          </a:p>
        </p:txBody>
      </p:sp>
      <p:sp>
        <p:nvSpPr>
          <p:cNvPr id="87" name="Shape 87"/>
          <p:cNvSpPr txBox="1"/>
          <p:nvPr>
            <p:ph idx="2" type="body"/>
          </p:nvPr>
        </p:nvSpPr>
        <p:spPr>
          <a:xfrm>
            <a:off x="5486400" y="1219200"/>
            <a:ext cx="3171229" cy="397832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Что вы можете нам порекомендовать? </a:t>
            </a:r>
          </a:p>
          <a:p>
            <a:pPr indent="-285750" lvl="0" marL="28575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Какое блюдо ваше фирменное? </a:t>
            </a:r>
          </a:p>
        </p:txBody>
      </p:sp>
      <p:pic>
        <p:nvPicPr>
          <p:cNvPr id="88" name="Shape 88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2286000"/>
            <a:ext cx="3811367" cy="28853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Shape 93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8200" y="2590800"/>
            <a:ext cx="3581399" cy="259080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Shape 94"/>
          <p:cNvSpPr txBox="1"/>
          <p:nvPr>
            <p:ph idx="2" type="body"/>
          </p:nvPr>
        </p:nvSpPr>
        <p:spPr>
          <a:xfrm>
            <a:off x="5257800" y="2057400"/>
            <a:ext cx="2661841" cy="38981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Пожалуйста, меню.</a:t>
            </a:r>
          </a:p>
          <a:p>
            <a:pPr indent="-285750" lvl="0" marL="28575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 уже что-нибудь выбрали?</a:t>
            </a:r>
          </a:p>
          <a:p>
            <a:pPr indent="-285750" lvl="0" marL="28575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Что бы вы хотели из напитков? </a:t>
            </a:r>
          </a:p>
          <a:p>
            <a:pPr indent="-285750" lvl="0" marL="28575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 хотите заказать десерт? </a:t>
            </a:r>
          </a:p>
          <a:p>
            <a:pPr indent="-285750" lvl="0" marL="28575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Это всё? </a:t>
            </a:r>
          </a:p>
        </p:txBody>
      </p:sp>
      <p:sp>
        <p:nvSpPr>
          <p:cNvPr id="95" name="Shape 95"/>
          <p:cNvSpPr txBox="1"/>
          <p:nvPr/>
        </p:nvSpPr>
        <p:spPr>
          <a:xfrm>
            <a:off x="533400" y="1066800"/>
            <a:ext cx="4248203" cy="11293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buClr>
                <a:srgbClr val="F0D89E"/>
              </a:buClr>
              <a:buSzPct val="25000"/>
              <a:buFont typeface="Arial"/>
              <a:buNone/>
            </a:pPr>
            <a:r>
              <a:rPr b="0" i="0" lang="ru-RU" sz="3200" u="none" cap="none" strike="noStrike">
                <a:solidFill>
                  <a:srgbClr val="8383E0"/>
                </a:solidFill>
                <a:latin typeface="Arial"/>
                <a:ea typeface="Arial"/>
                <a:cs typeface="Arial"/>
                <a:sym typeface="Arial"/>
              </a:rPr>
              <a:t>Мы разговариваем с официантом и заказываем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/>
          <p:nvPr>
            <p:ph type="title"/>
          </p:nvPr>
        </p:nvSpPr>
        <p:spPr>
          <a:xfrm>
            <a:off x="688195" y="573206"/>
            <a:ext cx="4036203" cy="10201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0D89E"/>
              </a:buClr>
              <a:buSzPct val="25000"/>
              <a:buFont typeface="Arial"/>
              <a:buNone/>
            </a:pPr>
            <a:r>
              <a:rPr b="0" i="0" lang="ru-RU" sz="3200" u="none" cap="none" strike="noStrike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</a:rPr>
              <a:t>Мы оплачиваем</a:t>
            </a:r>
          </a:p>
        </p:txBody>
      </p:sp>
      <p:sp>
        <p:nvSpPr>
          <p:cNvPr id="101" name="Shape 101"/>
          <p:cNvSpPr txBox="1"/>
          <p:nvPr>
            <p:ph idx="2" type="body"/>
          </p:nvPr>
        </p:nvSpPr>
        <p:spPr>
          <a:xfrm>
            <a:off x="5334000" y="1371600"/>
            <a:ext cx="2661841" cy="463000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Я хотел бы расплатиться. </a:t>
            </a:r>
          </a:p>
          <a:p>
            <a:pPr indent="-285750" lvl="0" marL="28575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Я хотел бы оплатить счёт</a:t>
            </a:r>
          </a:p>
          <a:p>
            <a:pPr indent="-285750" lvl="0" marL="28575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Принесите, пожалуйста, счёт.</a:t>
            </a:r>
          </a:p>
          <a:p>
            <a:pPr indent="-285750" lvl="0" marL="28575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Счёт, пожалуйста! </a:t>
            </a:r>
          </a:p>
        </p:txBody>
      </p:sp>
      <p:pic>
        <p:nvPicPr>
          <p:cNvPr id="102" name="Shape 102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85800" y="2209800"/>
            <a:ext cx="3733800" cy="348017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Shape 10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" y="2209800"/>
            <a:ext cx="4114800" cy="269884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Shape 108"/>
          <p:cNvSpPr txBox="1"/>
          <p:nvPr>
            <p:ph idx="2" type="body"/>
          </p:nvPr>
        </p:nvSpPr>
        <p:spPr>
          <a:xfrm>
            <a:off x="5562600" y="1219200"/>
            <a:ext cx="2661841" cy="45344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Вы оплачиваете вместе или отдельно?</a:t>
            </a:r>
          </a:p>
          <a:p>
            <a:pPr indent="-342900" lvl="0" marL="34290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Вы оплачиваете наличными или картой?</a:t>
            </a:r>
          </a:p>
          <a:p>
            <a:pPr indent="-342900" lvl="0" marL="342900" marR="0" rtl="0" algn="l">
              <a:spcBef>
                <a:spcPts val="116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Noto Sans Symbols"/>
              <a:buChar char="✓"/>
            </a:pPr>
            <a:r>
              <a:rPr b="0" i="0" lang="ru-RU" sz="1800" u="none" cap="small" strike="noStrik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rPr>
              <a:t>Всё вместе 750 рублей. 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688195" y="573206"/>
            <a:ext cx="6169803" cy="102016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buClr>
                <a:srgbClr val="F0D89E"/>
              </a:buClr>
              <a:buSzPct val="25000"/>
              <a:buFont typeface="Arial"/>
              <a:buNone/>
            </a:pPr>
            <a:r>
              <a:rPr b="0" i="0" lang="ru-RU" sz="3200" u="none" cap="none" strike="noStrike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</a:rPr>
              <a:t>Мы оплачиваем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Shape 1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90600" y="1219200"/>
            <a:ext cx="1805253" cy="2320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Shape 1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48400" y="4038600"/>
            <a:ext cx="1904999" cy="2046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Shape 11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81400" y="4038600"/>
            <a:ext cx="1920632" cy="2046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Shape 11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990600" y="4038600"/>
            <a:ext cx="1904999" cy="2046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Shape 11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172200" y="1295400"/>
            <a:ext cx="1957026" cy="22177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Shape 119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3505200" y="1295400"/>
            <a:ext cx="1920632" cy="2217760"/>
          </a:xfrm>
          <a:prstGeom prst="rect">
            <a:avLst/>
          </a:prstGeom>
          <a:noFill/>
          <a:ln>
            <a:noFill/>
          </a:ln>
        </p:spPr>
      </p:pic>
      <p:sp>
        <p:nvSpPr>
          <p:cNvPr id="120" name="Shape 120"/>
          <p:cNvSpPr txBox="1"/>
          <p:nvPr>
            <p:ph type="title"/>
          </p:nvPr>
        </p:nvSpPr>
        <p:spPr>
          <a:xfrm>
            <a:off x="685800" y="533400"/>
            <a:ext cx="7781681" cy="76690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0D89E"/>
              </a:buClr>
              <a:buSzPct val="25000"/>
              <a:buFont typeface="Arial"/>
              <a:buNone/>
            </a:pPr>
            <a:r>
              <a:rPr b="0" i="0" lang="ru-RU" sz="3200" u="none" cap="none" strike="noStrike">
                <a:solidFill>
                  <a:srgbClr val="7676DE"/>
                </a:solidFill>
                <a:latin typeface="Arial"/>
                <a:ea typeface="Arial"/>
                <a:cs typeface="Arial"/>
                <a:sym typeface="Arial"/>
              </a:rPr>
              <a:t>Предметы, которые мы можем увидеть в ресторане</a:t>
            </a:r>
          </a:p>
        </p:txBody>
      </p:sp>
      <p:sp>
        <p:nvSpPr>
          <p:cNvPr id="121" name="Shape 121"/>
          <p:cNvSpPr txBox="1"/>
          <p:nvPr>
            <p:ph idx="1" type="body"/>
          </p:nvPr>
        </p:nvSpPr>
        <p:spPr>
          <a:xfrm>
            <a:off x="990600" y="3581400"/>
            <a:ext cx="2080310" cy="4945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меню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x="3429000" y="3581400"/>
            <a:ext cx="2080310" cy="4945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Приборы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6172200" y="3581400"/>
            <a:ext cx="2080310" cy="4945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Тарелка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914400" y="6096000"/>
            <a:ext cx="2080310" cy="4945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Бокал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3581400" y="6096000"/>
            <a:ext cx="2080310" cy="4945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Чашка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x="6248400" y="6019800"/>
            <a:ext cx="2080310" cy="4945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Arial"/>
              <a:buNone/>
            </a:pPr>
            <a:r>
              <a:rPr b="0" i="0" lang="ru-RU" sz="1800" u="none" cap="small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Салфетка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