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9144000"/>
  <p:notesSz cx="6858000" cy="9144000"/>
  <p:embeddedFontLst>
    <p:embeddedFont>
      <p:font typeface="Open Sans"/>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F8226074-8980-43B4-BDFA-ED023F4316F9}">
  <a:tblStyle styleId="{F8226074-8980-43B4-BDFA-ED023F4316F9}" styleName="Table_0"/>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OpenSans-bold.fntdata"/><Relationship Id="rId16" Type="http://schemas.openxmlformats.org/officeDocument/2006/relationships/font" Target="fonts/OpenSans-regular.fntdata"/><Relationship Id="rId5" Type="http://schemas.openxmlformats.org/officeDocument/2006/relationships/notesMaster" Target="notesMasters/notesMaster1.xml"/><Relationship Id="rId19" Type="http://schemas.openxmlformats.org/officeDocument/2006/relationships/font" Target="fonts/OpenSans-boldItalic.fntdata"/><Relationship Id="rId6" Type="http://schemas.openxmlformats.org/officeDocument/2006/relationships/slide" Target="slides/slide1.xml"/><Relationship Id="rId18" Type="http://schemas.openxmlformats.org/officeDocument/2006/relationships/font" Target="fonts/OpenSans-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67" name="Shape 6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6" name="Shape 126"/>
        <p:cNvGrpSpPr/>
        <p:nvPr/>
      </p:nvGrpSpPr>
      <p:grpSpPr>
        <a:xfrm>
          <a:off x="0" y="0"/>
          <a:ext cx="0" cy="0"/>
          <a:chOff x="0" y="0"/>
          <a:chExt cx="0" cy="0"/>
        </a:xfrm>
      </p:grpSpPr>
      <p:sp>
        <p:nvSpPr>
          <p:cNvPr id="127" name="Shape 12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8" name="Shape 12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 name="Shape 71"/>
        <p:cNvGrpSpPr/>
        <p:nvPr/>
      </p:nvGrpSpPr>
      <p:grpSpPr>
        <a:xfrm>
          <a:off x="0" y="0"/>
          <a:ext cx="0" cy="0"/>
          <a:chOff x="0" y="0"/>
          <a:chExt cx="0" cy="0"/>
        </a:xfrm>
      </p:grpSpPr>
      <p:sp>
        <p:nvSpPr>
          <p:cNvPr id="72" name="Shape 7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73" name="Shape 7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 name="Shape 77"/>
        <p:cNvGrpSpPr/>
        <p:nvPr/>
      </p:nvGrpSpPr>
      <p:grpSpPr>
        <a:xfrm>
          <a:off x="0" y="0"/>
          <a:ext cx="0" cy="0"/>
          <a:chOff x="0" y="0"/>
          <a:chExt cx="0" cy="0"/>
        </a:xfrm>
      </p:grpSpPr>
      <p:sp>
        <p:nvSpPr>
          <p:cNvPr id="78" name="Shape 7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79" name="Shape 7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6" name="Shape 86"/>
        <p:cNvGrpSpPr/>
        <p:nvPr/>
      </p:nvGrpSpPr>
      <p:grpSpPr>
        <a:xfrm>
          <a:off x="0" y="0"/>
          <a:ext cx="0" cy="0"/>
          <a:chOff x="0" y="0"/>
          <a:chExt cx="0" cy="0"/>
        </a:xfrm>
      </p:grpSpPr>
      <p:sp>
        <p:nvSpPr>
          <p:cNvPr id="87" name="Shape 8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8" name="Shape 8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6" name="Shape 9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3" name="Shape 10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9" name="Shape 10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5" name="Shape 11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9" name="Shape 119"/>
        <p:cNvGrpSpPr/>
        <p:nvPr/>
      </p:nvGrpSpPr>
      <p:grpSpPr>
        <a:xfrm>
          <a:off x="0" y="0"/>
          <a:ext cx="0" cy="0"/>
          <a:chOff x="0" y="0"/>
          <a:chExt cx="0" cy="0"/>
        </a:xfrm>
      </p:grpSpPr>
      <p:sp>
        <p:nvSpPr>
          <p:cNvPr id="120" name="Shape 12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1" name="Shape 12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5" name="Shape 15"/>
        <p:cNvGrpSpPr/>
        <p:nvPr/>
      </p:nvGrpSpPr>
      <p:grpSpPr>
        <a:xfrm>
          <a:off x="0" y="0"/>
          <a:ext cx="0" cy="0"/>
          <a:chOff x="0" y="0"/>
          <a:chExt cx="0" cy="0"/>
        </a:xfrm>
      </p:grpSpPr>
      <p:sp>
        <p:nvSpPr>
          <p:cNvPr id="16" name="Shape 16"/>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17" name="Shape 17"/>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18" name="Shape 1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x="0" y="0"/>
          <a:ext cx="0" cy="0"/>
          <a:chOff x="0" y="0"/>
          <a:chExt cx="0" cy="0"/>
        </a:xfrm>
      </p:grpSpPr>
      <p:sp>
        <p:nvSpPr>
          <p:cNvPr id="53" name="Shape 53"/>
          <p:cNvSpPr txBox="1"/>
          <p:nvPr>
            <p:ph type="title"/>
          </p:nvPr>
        </p:nvSpPr>
        <p:spPr>
          <a:xfrm>
            <a:off x="1792288" y="4800600"/>
            <a:ext cx="5486399" cy="566737"/>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4" name="Shape 54"/>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32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2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24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9pPr>
          </a:lstStyle>
          <a:p/>
        </p:txBody>
      </p:sp>
      <p:sp>
        <p:nvSpPr>
          <p:cNvPr id="55" name="Shape 5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6" name="Shape 5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x="0" y="0"/>
          <a:ext cx="0" cy="0"/>
          <a:chOff x="0" y="0"/>
          <a:chExt cx="0" cy="0"/>
        </a:xfrm>
      </p:grpSpPr>
      <p:sp>
        <p:nvSpPr>
          <p:cNvPr id="58" name="Shape 58"/>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9" name="Shape 59"/>
          <p:cNvSpPr txBox="1"/>
          <p:nvPr>
            <p:ph idx="1" type="body"/>
          </p:nvPr>
        </p:nvSpPr>
        <p:spPr>
          <a:xfrm rot="5400000">
            <a:off x="2402680" y="-316706"/>
            <a:ext cx="4700588" cy="8108950"/>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0" name="Shape 6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x="0" y="0"/>
          <a:ext cx="0" cy="0"/>
          <a:chOff x="0" y="0"/>
          <a:chExt cx="0" cy="0"/>
        </a:xfrm>
      </p:grpSpPr>
      <p:sp>
        <p:nvSpPr>
          <p:cNvPr id="62" name="Shape 62"/>
          <p:cNvSpPr txBox="1"/>
          <p:nvPr>
            <p:ph type="title"/>
          </p:nvPr>
        </p:nvSpPr>
        <p:spPr>
          <a:xfrm rot="5400000">
            <a:off x="5098255" y="2378868"/>
            <a:ext cx="5300662" cy="2117725"/>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63" name="Shape 63"/>
          <p:cNvSpPr txBox="1"/>
          <p:nvPr>
            <p:ph idx="1" type="body"/>
          </p:nvPr>
        </p:nvSpPr>
        <p:spPr>
          <a:xfrm rot="5400000">
            <a:off x="785812" y="336550"/>
            <a:ext cx="5300662" cy="6202362"/>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4" name="Shape 6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9" name="Shape 19"/>
        <p:cNvGrpSpPr/>
        <p:nvPr/>
      </p:nvGrpSpPr>
      <p:grpSpPr>
        <a:xfrm>
          <a:off x="0" y="0"/>
          <a:ext cx="0" cy="0"/>
          <a:chOff x="0" y="0"/>
          <a:chExt cx="0" cy="0"/>
        </a:xfrm>
      </p:grpSpPr>
      <p:sp>
        <p:nvSpPr>
          <p:cNvPr id="20" name="Shape 20"/>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1" name="Shape 21"/>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22" name="Shape 22"/>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23" name="Shape 23"/>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24" name="Shape 24"/>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25" name="Shape 25"/>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6" name="Shape 26"/>
        <p:cNvGrpSpPr/>
        <p:nvPr/>
      </p:nvGrpSpPr>
      <p:grpSpPr>
        <a:xfrm>
          <a:off x="0" y="0"/>
          <a:ext cx="0" cy="0"/>
          <a:chOff x="0" y="0"/>
          <a:chExt cx="0" cy="0"/>
        </a:xfrm>
      </p:grpSpPr>
      <p:sp>
        <p:nvSpPr>
          <p:cNvPr id="27" name="Shape 27"/>
          <p:cNvSpPr txBox="1"/>
          <p:nvPr>
            <p:ph type="ctrTitle"/>
          </p:nvPr>
        </p:nvSpPr>
        <p:spPr>
          <a:xfrm>
            <a:off x="685800" y="2130425"/>
            <a:ext cx="7772400" cy="1470024"/>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8" name="Shape 28"/>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400"/>
              </a:spcBef>
              <a:spcAft>
                <a:spcPts val="0"/>
              </a:spcAft>
              <a:buClr>
                <a:srgbClr val="7889FB"/>
              </a:buClr>
              <a:buFont typeface="Noto Sans Symbols"/>
              <a:buNone/>
              <a:defRPr b="0" i="0" sz="1600" u="none" cap="none" strike="noStrike">
                <a:solidFill>
                  <a:srgbClr val="000000"/>
                </a:solidFill>
                <a:latin typeface="Arial"/>
                <a:ea typeface="Arial"/>
                <a:cs typeface="Arial"/>
                <a:sym typeface="Arial"/>
              </a:defRPr>
            </a:lvl1pPr>
            <a:lvl2pPr indent="0" lvl="1" marL="4572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2pPr>
            <a:lvl3pPr indent="0" lvl="2" marL="9144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3pPr>
            <a:lvl4pPr indent="0" lvl="3" marL="1371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4pPr>
            <a:lvl5pPr indent="0" lvl="4" marL="18288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5pPr>
            <a:lvl6pPr indent="0" lvl="5" marL="22860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6pPr>
            <a:lvl7pPr indent="0" lvl="6" marL="27432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7pPr>
            <a:lvl8pPr indent="0" lvl="7" marL="32004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8pPr>
            <a:lvl9pPr indent="0" lvl="8" marL="3657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9pPr>
          </a:lstStyle>
          <a:p/>
        </p:txBody>
      </p:sp>
      <p:sp>
        <p:nvSpPr>
          <p:cNvPr id="29" name="Shape 29"/>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0" name="Shape 30"/>
        <p:cNvGrpSpPr/>
        <p:nvPr/>
      </p:nvGrpSpPr>
      <p:grpSpPr>
        <a:xfrm>
          <a:off x="0" y="0"/>
          <a:ext cx="0" cy="0"/>
          <a:chOff x="0" y="0"/>
          <a:chExt cx="0" cy="0"/>
        </a:xfrm>
      </p:grpSpPr>
      <p:sp>
        <p:nvSpPr>
          <p:cNvPr id="31" name="Shape 31"/>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4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2" name="Shape 32"/>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0" i="0" sz="20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6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9pPr>
          </a:lstStyle>
          <a:p/>
        </p:txBody>
      </p:sp>
      <p:sp>
        <p:nvSpPr>
          <p:cNvPr id="33" name="Shape 33"/>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4" name="Shape 34"/>
        <p:cNvGrpSpPr/>
        <p:nvPr/>
      </p:nvGrpSpPr>
      <p:grpSpPr>
        <a:xfrm>
          <a:off x="0" y="0"/>
          <a:ext cx="0" cy="0"/>
          <a:chOff x="0" y="0"/>
          <a:chExt cx="0" cy="0"/>
        </a:xfrm>
      </p:grpSpPr>
      <p:sp>
        <p:nvSpPr>
          <p:cNvPr id="35" name="Shape 35"/>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6" name="Shape 36"/>
          <p:cNvSpPr txBox="1"/>
          <p:nvPr>
            <p:ph idx="1" type="body"/>
          </p:nvPr>
        </p:nvSpPr>
        <p:spPr>
          <a:xfrm>
            <a:off x="698500"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7" name="Shape 37"/>
          <p:cNvSpPr txBox="1"/>
          <p:nvPr>
            <p:ph idx="2" type="body"/>
          </p:nvPr>
        </p:nvSpPr>
        <p:spPr>
          <a:xfrm>
            <a:off x="4829175"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8" name="Shape 3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spTree>
      <p:nvGrpSpPr>
        <p:cNvPr id="39" name="Shape 39"/>
        <p:cNvGrpSpPr/>
        <p:nvPr/>
      </p:nvGrpSpPr>
      <p:grpSpPr>
        <a:xfrm>
          <a:off x="0" y="0"/>
          <a:ext cx="0" cy="0"/>
          <a:chOff x="0" y="0"/>
          <a:chExt cx="0" cy="0"/>
        </a:xfrm>
      </p:grpSpPr>
      <p:sp>
        <p:nvSpPr>
          <p:cNvPr id="40" name="Shape 40"/>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1" name="Shape 4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2" name="Shape 42"/>
        <p:cNvGrpSpPr/>
        <p:nvPr/>
      </p:nvGrpSpPr>
      <p:grpSpPr>
        <a:xfrm>
          <a:off x="0" y="0"/>
          <a:ext cx="0" cy="0"/>
          <a:chOff x="0" y="0"/>
          <a:chExt cx="0" cy="0"/>
        </a:xfrm>
      </p:grpSpPr>
      <p:sp>
        <p:nvSpPr>
          <p:cNvPr id="43" name="Shape 43"/>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4" name="Shape 4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5" name="Shape 45"/>
        <p:cNvGrpSpPr/>
        <p:nvPr/>
      </p:nvGrpSpPr>
      <p:grpSpPr>
        <a:xfrm>
          <a:off x="0" y="0"/>
          <a:ext cx="0" cy="0"/>
          <a:chOff x="0" y="0"/>
          <a:chExt cx="0" cy="0"/>
        </a:xfrm>
      </p:grpSpPr>
      <p:sp>
        <p:nvSpPr>
          <p:cNvPr id="46" name="Shape 4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x="0" y="0"/>
          <a:ext cx="0" cy="0"/>
          <a:chOff x="0" y="0"/>
          <a:chExt cx="0" cy="0"/>
        </a:xfrm>
      </p:grpSpPr>
      <p:sp>
        <p:nvSpPr>
          <p:cNvPr id="48" name="Shape 48"/>
          <p:cNvSpPr txBox="1"/>
          <p:nvPr>
            <p:ph type="title"/>
          </p:nvPr>
        </p:nvSpPr>
        <p:spPr>
          <a:xfrm>
            <a:off x="457200" y="273050"/>
            <a:ext cx="3008313" cy="1162049"/>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9" name="Shape 49"/>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61595" lvl="0" marL="161925" marR="0" rtl="0" algn="l">
              <a:spcBef>
                <a:spcPts val="400"/>
              </a:spcBef>
              <a:spcAft>
                <a:spcPts val="0"/>
              </a:spcAft>
              <a:buClr>
                <a:srgbClr val="7889FB"/>
              </a:buClr>
              <a:buSzPct val="110000"/>
              <a:buFont typeface="Noto Sans Symbols"/>
              <a:buChar char="▪"/>
              <a:defRPr b="0" i="0" sz="3200" u="none" cap="none" strike="noStrike">
                <a:solidFill>
                  <a:srgbClr val="000000"/>
                </a:solidFill>
                <a:latin typeface="Arial"/>
                <a:ea typeface="Arial"/>
                <a:cs typeface="Arial"/>
                <a:sym typeface="Arial"/>
              </a:defRPr>
            </a:lvl1pPr>
            <a:lvl2pPr indent="3175" lvl="1" marL="504825" marR="0" rtl="0" algn="l">
              <a:spcBef>
                <a:spcPts val="350"/>
              </a:spcBef>
              <a:spcAft>
                <a:spcPts val="0"/>
              </a:spcAft>
              <a:buClr>
                <a:srgbClr val="7889FB"/>
              </a:buClr>
              <a:buSzPct val="100000"/>
              <a:buFont typeface="Arial"/>
              <a:buChar char="–"/>
              <a:defRPr b="0" i="0" sz="2800" u="none" cap="none" strike="noStrike">
                <a:solidFill>
                  <a:srgbClr val="000000"/>
                </a:solidFill>
                <a:latin typeface="Arial"/>
                <a:ea typeface="Arial"/>
                <a:cs typeface="Arial"/>
                <a:sym typeface="Arial"/>
              </a:defRPr>
            </a:lvl2pPr>
            <a:lvl3pPr indent="-15875" lvl="2" marL="85407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3pPr>
            <a:lvl4pPr indent="-57150" lvl="3" marL="1200150" marR="0" rtl="0" algn="l">
              <a:spcBef>
                <a:spcPts val="300"/>
              </a:spcBef>
              <a:spcAft>
                <a:spcPts val="0"/>
              </a:spcAft>
              <a:buClr>
                <a:srgbClr val="7889FB"/>
              </a:buClr>
              <a:buSzPct val="100000"/>
              <a:buFont typeface="Arial"/>
              <a:buChar char="&gt;"/>
              <a:defRPr b="0" i="0" sz="2000" u="none" cap="none" strike="noStrike">
                <a:solidFill>
                  <a:srgbClr val="000000"/>
                </a:solidFill>
                <a:latin typeface="Arial"/>
                <a:ea typeface="Arial"/>
                <a:cs typeface="Arial"/>
                <a:sym typeface="Arial"/>
              </a:defRPr>
            </a:lvl4pPr>
            <a:lvl5pPr indent="-34925" lvl="4" marL="15335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5pPr>
            <a:lvl6pPr indent="-34925" lvl="5" marL="19907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6pPr>
            <a:lvl7pPr indent="-34925" lvl="6" marL="24479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7pPr>
            <a:lvl8pPr indent="-34925" lvl="7" marL="29051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8pPr>
            <a:lvl9pPr indent="-34925" lvl="8" marL="33623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9pPr>
          </a:lstStyle>
          <a:p/>
        </p:txBody>
      </p:sp>
      <p:sp>
        <p:nvSpPr>
          <p:cNvPr id="50" name="Shape 5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1" name="Shape 5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2.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1.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 name="Shape 5"/>
        <p:cNvGrpSpPr/>
        <p:nvPr/>
      </p:nvGrpSpPr>
      <p:grpSpPr>
        <a:xfrm>
          <a:off x="0" y="0"/>
          <a:ext cx="0" cy="0"/>
          <a:chOff x="0" y="0"/>
          <a:chExt cx="0" cy="0"/>
        </a:xfrm>
      </p:grpSpPr>
      <p:pic>
        <p:nvPicPr>
          <p:cNvPr id="6" name="Shape 6"/>
          <p:cNvPicPr preferRelativeResize="0"/>
          <p:nvPr/>
        </p:nvPicPr>
        <p:blipFill rotWithShape="1">
          <a:blip r:embed="rId1">
            <a:alphaModFix/>
          </a:blip>
          <a:srcRect b="0" l="0" r="0" t="0"/>
          <a:stretch/>
        </p:blipFill>
        <p:spPr>
          <a:xfrm>
            <a:off x="4763" y="0"/>
            <a:ext cx="9139236" cy="387350"/>
          </a:xfrm>
          <a:prstGeom prst="rect">
            <a:avLst/>
          </a:prstGeom>
          <a:noFill/>
          <a:ln>
            <a:noFill/>
          </a:ln>
        </p:spPr>
      </p:pic>
      <p:sp>
        <p:nvSpPr>
          <p:cNvPr id="7" name="Shape 7"/>
          <p:cNvSpPr/>
          <p:nvPr/>
        </p:nvSpPr>
        <p:spPr>
          <a:xfrm>
            <a:off x="4763" y="6473825"/>
            <a:ext cx="9139236" cy="384174"/>
          </a:xfrm>
          <a:prstGeom prst="rect">
            <a:avLst/>
          </a:prstGeom>
          <a:solidFill>
            <a:srgbClr val="6666FF"/>
          </a:solidFill>
          <a:ln>
            <a:noFill/>
          </a:ln>
        </p:spPr>
        <p:txBody>
          <a:bodyPr anchorCtr="0" anchor="ctr" bIns="45700" lIns="91425" rIns="91425" tIns="45700">
            <a:noAutofit/>
          </a:bodyPr>
          <a:lstStyle/>
          <a:p>
            <a:pPr indent="0" lvl="0" marL="0" marR="0" rtl="0" algn="l">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8" name="Shape 8"/>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9" name="Shape 9"/>
          <p:cNvSpPr txBox="1"/>
          <p:nvPr/>
        </p:nvSpPr>
        <p:spPr>
          <a:xfrm>
            <a:off x="990600" y="77788"/>
            <a:ext cx="181821" cy="305661"/>
          </a:xfrm>
          <a:prstGeom prst="rect">
            <a:avLst/>
          </a:prstGeom>
          <a:noFill/>
          <a:ln>
            <a:noFill/>
          </a:ln>
        </p:spPr>
        <p:txBody>
          <a:bodyPr anchorCtr="0" anchor="t" bIns="46800" lIns="90000" rIns="90000" tIns="46800">
            <a:noAutofit/>
          </a:bodyPr>
          <a:lstStyle/>
          <a:p>
            <a:pPr indent="0" lvl="0" marL="0" marR="0" rtl="0" algn="l">
              <a:lnSpc>
                <a:spcPct val="98000"/>
              </a:lnSpc>
              <a:spcBef>
                <a:spcPts val="0"/>
              </a:spcBef>
              <a:spcAft>
                <a:spcPts val="0"/>
              </a:spcAft>
              <a:buNone/>
            </a:pPr>
            <a:r>
              <a:t/>
            </a:r>
            <a:endParaRPr b="1" i="0" sz="1400" u="none" cap="none" strike="noStrike">
              <a:solidFill>
                <a:srgbClr val="FFFFFF"/>
              </a:solidFill>
              <a:latin typeface="Arial"/>
              <a:ea typeface="Arial"/>
              <a:cs typeface="Arial"/>
              <a:sym typeface="Arial"/>
            </a:endParaRPr>
          </a:p>
        </p:txBody>
      </p:sp>
      <p:sp>
        <p:nvSpPr>
          <p:cNvPr id="10" name="Shape 1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spcAft>
                <a:spcPts val="0"/>
              </a:spcAft>
              <a:buSzPct val="25000"/>
              <a:buNone/>
            </a:pPr>
            <a:fld id="{00000000-1234-1234-1234-123412341234}" type="slidenum">
              <a:rPr b="1" i="0" lang="de-DE" sz="1000" u="none" cap="none" strike="noStrike">
                <a:solidFill>
                  <a:srgbClr val="FFFFFF"/>
                </a:solidFill>
                <a:latin typeface="Arial"/>
                <a:ea typeface="Arial"/>
                <a:cs typeface="Arial"/>
                <a:sym typeface="Arial"/>
              </a:rPr>
              <a:t>‹#›</a:t>
            </a:fld>
          </a:p>
        </p:txBody>
      </p:sp>
      <p:cxnSp>
        <p:nvCxnSpPr>
          <p:cNvPr id="11" name="Shape 11"/>
          <p:cNvCxnSpPr/>
          <p:nvPr/>
        </p:nvCxnSpPr>
        <p:spPr>
          <a:xfrm>
            <a:off x="990600" y="147638"/>
            <a:ext cx="1587" cy="234949"/>
          </a:xfrm>
          <a:prstGeom prst="straightConnector1">
            <a:avLst/>
          </a:prstGeom>
          <a:noFill/>
          <a:ln cap="flat" cmpd="sng" w="9525">
            <a:solidFill>
              <a:srgbClr val="FFFFFF"/>
            </a:solidFill>
            <a:prstDash val="solid"/>
            <a:miter/>
            <a:headEnd len="med" w="med" type="none"/>
            <a:tailEnd len="med" w="med" type="none"/>
          </a:ln>
        </p:spPr>
      </p:cxnSp>
      <p:cxnSp>
        <p:nvCxnSpPr>
          <p:cNvPr id="12" name="Shape 12"/>
          <p:cNvCxnSpPr/>
          <p:nvPr/>
        </p:nvCxnSpPr>
        <p:spPr>
          <a:xfrm>
            <a:off x="995362" y="6526212"/>
            <a:ext cx="1587" cy="165100"/>
          </a:xfrm>
          <a:prstGeom prst="straightConnector1">
            <a:avLst/>
          </a:prstGeom>
          <a:noFill/>
          <a:ln cap="flat" cmpd="sng" w="9525">
            <a:solidFill>
              <a:srgbClr val="FFFFFF"/>
            </a:solidFill>
            <a:prstDash val="solid"/>
            <a:miter/>
            <a:headEnd len="med" w="med" type="none"/>
            <a:tailEnd len="med" w="med" type="none"/>
          </a:ln>
        </p:spPr>
      </p:cxnSp>
      <p:pic>
        <p:nvPicPr>
          <p:cNvPr descr="E:\Logo albert_rouge.png" id="13" name="Shape 13"/>
          <p:cNvPicPr preferRelativeResize="0"/>
          <p:nvPr/>
        </p:nvPicPr>
        <p:blipFill rotWithShape="1">
          <a:blip r:embed="rId2">
            <a:alphaModFix/>
          </a:blip>
          <a:srcRect b="0" l="0" r="0" t="0"/>
          <a:stretch/>
        </p:blipFill>
        <p:spPr>
          <a:xfrm>
            <a:off x="7740589" y="-315178"/>
            <a:ext cx="1151890" cy="1151890"/>
          </a:xfrm>
          <a:prstGeom prst="rect">
            <a:avLst/>
          </a:prstGeom>
          <a:noFill/>
          <a:ln>
            <a:noFill/>
          </a:ln>
        </p:spPr>
      </p:pic>
      <p:sp>
        <p:nvSpPr>
          <p:cNvPr id="14" name="Shape 14"/>
          <p:cNvSpPr/>
          <p:nvPr/>
        </p:nvSpPr>
        <p:spPr>
          <a:xfrm>
            <a:off x="7119813" y="6620971"/>
            <a:ext cx="1628651" cy="169277"/>
          </a:xfrm>
          <a:prstGeom prst="rect">
            <a:avLst/>
          </a:prstGeom>
          <a:noFill/>
          <a:ln>
            <a:noFill/>
          </a:ln>
        </p:spPr>
        <p:txBody>
          <a:bodyPr anchorCtr="0" anchor="t" bIns="0" lIns="0" rIns="0" tIns="0">
            <a:noAutofit/>
          </a:bodyPr>
          <a:lstStyle/>
          <a:p>
            <a:pPr indent="0" lvl="0" marL="0" marR="0" rtl="0" algn="r">
              <a:spcBef>
                <a:spcPts val="0"/>
              </a:spcBef>
              <a:buSzPct val="25000"/>
              <a:buNone/>
            </a:pPr>
            <a:r>
              <a:rPr b="1" i="0" lang="de-DE" sz="1100" u="none" cap="none" strike="noStrike">
                <a:solidFill>
                  <a:srgbClr val="FFFFFF"/>
                </a:solidFill>
                <a:latin typeface="Calibri"/>
                <a:ea typeface="Calibri"/>
                <a:cs typeface="Calibri"/>
                <a:sym typeface="Calibri"/>
              </a:rPr>
              <a:t>© </a:t>
            </a:r>
            <a:r>
              <a:rPr b="0" i="0" lang="de-DE" sz="1100" u="none" cap="none" strike="noStrike">
                <a:solidFill>
                  <a:srgbClr val="FFFFFF"/>
                </a:solidFill>
                <a:latin typeface="Calibri"/>
                <a:ea typeface="Calibri"/>
                <a:cs typeface="Calibri"/>
                <a:sym typeface="Calibri"/>
              </a:rPr>
              <a:t>2015 albert-learning.com</a:t>
            </a: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sp>
        <p:nvSpPr>
          <p:cNvPr id="69" name="Shape 69"/>
          <p:cNvSpPr txBox="1"/>
          <p:nvPr>
            <p:ph idx="1" type="body"/>
          </p:nvPr>
        </p:nvSpPr>
        <p:spPr>
          <a:xfrm>
            <a:off x="762000" y="990600"/>
            <a:ext cx="7454900" cy="898524"/>
          </a:xfrm>
          <a:prstGeom prst="rect">
            <a:avLst/>
          </a:prstGeom>
          <a:noFill/>
          <a:ln>
            <a:noFill/>
          </a:ln>
        </p:spPr>
        <p:txBody>
          <a:bodyPr anchorCtr="0" anchor="t" bIns="0" lIns="0" rIns="0" tIns="0">
            <a:noAutofit/>
          </a:bodyPr>
          <a:lstStyle/>
          <a:p>
            <a:pPr indent="0" lvl="0" marL="0" marR="0" rtl="0" algn="ctr">
              <a:spcBef>
                <a:spcPts val="0"/>
              </a:spcBef>
              <a:spcAft>
                <a:spcPts val="0"/>
              </a:spcAft>
              <a:buClr>
                <a:srgbClr val="7889FB"/>
              </a:buClr>
              <a:buSzPct val="25000"/>
              <a:buFont typeface="Noto Sans Symbols"/>
              <a:buNone/>
            </a:pPr>
            <a:r>
              <a:rPr b="1" i="0" lang="de-DE" sz="3200" u="none" cap="none" strike="noStrike">
                <a:solidFill>
                  <a:srgbClr val="000000"/>
                </a:solidFill>
                <a:latin typeface="Arial"/>
                <a:ea typeface="Arial"/>
                <a:cs typeface="Arial"/>
                <a:sym typeface="Arial"/>
              </a:rPr>
              <a:t>DER UMZUG</a:t>
            </a:r>
          </a:p>
        </p:txBody>
      </p:sp>
      <p:pic>
        <p:nvPicPr>
          <p:cNvPr descr="Umzug Hannover Umzüge Hannover - Die Möbelbewegung in Hannover - Ihre Spezialisten für Umzüge aller Art: Der Auszug aus der Wohnung in eine neue Wohnstätte, der Umzug von einem Ort zum anderen - das alles bringt viel Arbeit mit sich, die wir im Rahmen unserer Offerten bei Umzügen aller Art nicht nur für den Raum Hannover für Sie übernehmen." id="70" name="Shape 70"/>
          <p:cNvPicPr preferRelativeResize="0"/>
          <p:nvPr/>
        </p:nvPicPr>
        <p:blipFill rotWithShape="1">
          <a:blip r:embed="rId3">
            <a:alphaModFix/>
          </a:blip>
          <a:srcRect b="0" l="0" r="0" t="0"/>
          <a:stretch/>
        </p:blipFill>
        <p:spPr>
          <a:xfrm>
            <a:off x="1600200" y="2286000"/>
            <a:ext cx="5791200" cy="384873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9" name="Shape 129"/>
        <p:cNvGrpSpPr/>
        <p:nvPr/>
      </p:nvGrpSpPr>
      <p:grpSpPr>
        <a:xfrm>
          <a:off x="0" y="0"/>
          <a:ext cx="0" cy="0"/>
          <a:chOff x="0" y="0"/>
          <a:chExt cx="0" cy="0"/>
        </a:xfrm>
      </p:grpSpPr>
      <p:sp>
        <p:nvSpPr>
          <p:cNvPr id="130" name="Shape 130"/>
          <p:cNvSpPr txBox="1"/>
          <p:nvPr>
            <p:ph idx="1" type="body"/>
          </p:nvPr>
        </p:nvSpPr>
        <p:spPr>
          <a:xfrm>
            <a:off x="304800" y="911875"/>
            <a:ext cx="7607299" cy="2270124"/>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1" i="0" lang="de-DE" sz="2000" u="none" cap="none" strike="noStrike">
                <a:solidFill>
                  <a:srgbClr val="7889FB"/>
                </a:solidFill>
                <a:latin typeface="Arial"/>
                <a:ea typeface="Arial"/>
                <a:cs typeface="Arial"/>
                <a:sym typeface="Arial"/>
              </a:rPr>
              <a:t>So früh wie möglich</a:t>
            </a:r>
          </a:p>
          <a:p>
            <a:pPr indent="-161925" lvl="0" marL="161925" marR="0" rtl="0" algn="l">
              <a:spcBef>
                <a:spcPts val="400"/>
              </a:spcBef>
              <a:spcAft>
                <a:spcPts val="0"/>
              </a:spcAft>
              <a:buClr>
                <a:srgbClr val="7889FB"/>
              </a:buClr>
              <a:buSzPct val="110000"/>
              <a:buFont typeface="Noto Sans Symbols"/>
              <a:buChar char="▪"/>
            </a:pPr>
            <a:r>
              <a:rPr b="0" i="0" lang="de-DE" sz="1600" u="none" cap="none" strike="noStrike">
                <a:solidFill>
                  <a:srgbClr val="000000"/>
                </a:solidFill>
                <a:latin typeface="Arial"/>
                <a:ea typeface="Arial"/>
                <a:cs typeface="Arial"/>
                <a:sym typeface="Arial"/>
              </a:rPr>
              <a:t>Termin für den Umzugstag festlegen</a:t>
            </a:r>
          </a:p>
          <a:p>
            <a:pPr indent="-161925" lvl="0" marL="161925" marR="0" rtl="0" algn="l">
              <a:spcBef>
                <a:spcPts val="400"/>
              </a:spcBef>
              <a:spcAft>
                <a:spcPts val="0"/>
              </a:spcAft>
              <a:buClr>
                <a:srgbClr val="7889FB"/>
              </a:buClr>
              <a:buSzPct val="110000"/>
              <a:buFont typeface="Noto Sans Symbols"/>
              <a:buChar char="▪"/>
            </a:pPr>
            <a:r>
              <a:rPr b="0" i="0" lang="de-DE" sz="1600" u="none" cap="none" strike="noStrike">
                <a:solidFill>
                  <a:srgbClr val="000000"/>
                </a:solidFill>
                <a:latin typeface="Arial"/>
                <a:ea typeface="Arial"/>
                <a:cs typeface="Arial"/>
                <a:sym typeface="Arial"/>
              </a:rPr>
              <a:t>Angebote von Umzugsunternehmen vergleichen</a:t>
            </a:r>
          </a:p>
          <a:p>
            <a:pPr indent="-161925" lvl="0" marL="161925" marR="0" rtl="0" algn="l">
              <a:spcBef>
                <a:spcPts val="400"/>
              </a:spcBef>
              <a:spcAft>
                <a:spcPts val="0"/>
              </a:spcAft>
              <a:buClr>
                <a:srgbClr val="7889FB"/>
              </a:buClr>
              <a:buSzPct val="110000"/>
              <a:buFont typeface="Noto Sans Symbols"/>
              <a:buChar char="▪"/>
            </a:pPr>
            <a:r>
              <a:rPr b="0" i="0" lang="de-DE" sz="1600" u="none" cap="none" strike="noStrike">
                <a:solidFill>
                  <a:srgbClr val="000000"/>
                </a:solidFill>
                <a:latin typeface="Arial"/>
                <a:ea typeface="Arial"/>
                <a:cs typeface="Arial"/>
                <a:sym typeface="Arial"/>
              </a:rPr>
              <a:t> Transportwege abmessen (Türen, Fahrstühle, Treppenhaus)</a:t>
            </a:r>
          </a:p>
          <a:p>
            <a:pPr indent="-161925" lvl="0" marL="161925" marR="0" rtl="0" algn="l">
              <a:spcBef>
                <a:spcPts val="400"/>
              </a:spcBef>
              <a:spcAft>
                <a:spcPts val="0"/>
              </a:spcAft>
              <a:buClr>
                <a:srgbClr val="7889FB"/>
              </a:buClr>
              <a:buSzPct val="110000"/>
              <a:buFont typeface="Noto Sans Symbols"/>
              <a:buChar char="▪"/>
            </a:pPr>
            <a:r>
              <a:rPr b="0" i="0" lang="de-DE" sz="1600" u="none" cap="none" strike="noStrike">
                <a:solidFill>
                  <a:srgbClr val="000000"/>
                </a:solidFill>
                <a:latin typeface="Arial"/>
                <a:ea typeface="Arial"/>
                <a:cs typeface="Arial"/>
                <a:sym typeface="Arial"/>
              </a:rPr>
              <a:t>LKW oder Transporter anmieten</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p:txBody>
      </p:sp>
      <p:sp>
        <p:nvSpPr>
          <p:cNvPr id="131" name="Shape 131"/>
          <p:cNvSpPr txBox="1"/>
          <p:nvPr/>
        </p:nvSpPr>
        <p:spPr>
          <a:xfrm>
            <a:off x="990600" y="542543"/>
            <a:ext cx="7010400" cy="369332"/>
          </a:xfrm>
          <a:prstGeom prst="rect">
            <a:avLst/>
          </a:prstGeom>
          <a:noFill/>
          <a:ln>
            <a:noFill/>
          </a:ln>
        </p:spPr>
        <p:txBody>
          <a:bodyPr anchorCtr="0" anchor="t" bIns="45700" lIns="91425" rIns="91425" tIns="45700">
            <a:noAutofit/>
          </a:bodyPr>
          <a:lstStyle/>
          <a:p>
            <a:pPr indent="0" lvl="0" marL="0" marR="0" rtl="0" algn="ctr">
              <a:spcBef>
                <a:spcPts val="0"/>
              </a:spcBef>
              <a:buSzPct val="25000"/>
              <a:buNone/>
            </a:pPr>
            <a:r>
              <a:rPr b="1" lang="de-DE" sz="1800">
                <a:solidFill>
                  <a:schemeClr val="dk1"/>
                </a:solidFill>
                <a:latin typeface="Arial"/>
                <a:ea typeface="Arial"/>
                <a:cs typeface="Arial"/>
                <a:sym typeface="Arial"/>
              </a:rPr>
              <a:t>Überprüfen wir nun:</a:t>
            </a:r>
          </a:p>
        </p:txBody>
      </p:sp>
      <p:sp>
        <p:nvSpPr>
          <p:cNvPr id="132" name="Shape 132"/>
          <p:cNvSpPr txBox="1"/>
          <p:nvPr>
            <p:ph type="title"/>
          </p:nvPr>
        </p:nvSpPr>
        <p:spPr>
          <a:xfrm>
            <a:off x="2286000" y="2971800"/>
            <a:ext cx="6400799" cy="381000"/>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rPr b="1" i="0" lang="de-DE" sz="2000" u="none" cap="none" strike="noStrike">
                <a:solidFill>
                  <a:srgbClr val="7889FB"/>
                </a:solidFill>
                <a:latin typeface="Arial"/>
                <a:ea typeface="Arial"/>
                <a:cs typeface="Arial"/>
                <a:sym typeface="Arial"/>
              </a:rPr>
              <a:t>ZWEI WOCHEN VOR DEM UMZUG</a:t>
            </a:r>
          </a:p>
        </p:txBody>
      </p:sp>
      <p:sp>
        <p:nvSpPr>
          <p:cNvPr id="133" name="Shape 133"/>
          <p:cNvSpPr txBox="1"/>
          <p:nvPr/>
        </p:nvSpPr>
        <p:spPr>
          <a:xfrm>
            <a:off x="3352800" y="3547871"/>
            <a:ext cx="5867400" cy="914400"/>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Char char="▪"/>
            </a:pPr>
            <a:r>
              <a:rPr lang="de-DE" sz="1600">
                <a:solidFill>
                  <a:srgbClr val="000000"/>
                </a:solidFill>
                <a:latin typeface="Arial"/>
                <a:ea typeface="Arial"/>
                <a:cs typeface="Arial"/>
                <a:sym typeface="Arial"/>
              </a:rPr>
              <a:t> Werkzeugkiste zusammenstellen</a:t>
            </a:r>
          </a:p>
          <a:p>
            <a:pPr indent="-161925" lvl="0" marL="161925" marR="0" rtl="0" algn="l">
              <a:spcBef>
                <a:spcPts val="400"/>
              </a:spcBef>
              <a:spcAft>
                <a:spcPts val="0"/>
              </a:spcAft>
              <a:buClr>
                <a:srgbClr val="7889FB"/>
              </a:buClr>
              <a:buSzPct val="110000"/>
              <a:buFont typeface="Noto Sans Symbols"/>
              <a:buChar char="▪"/>
            </a:pPr>
            <a:r>
              <a:rPr lang="de-DE" sz="1600">
                <a:solidFill>
                  <a:srgbClr val="000000"/>
                </a:solidFill>
                <a:latin typeface="Arial"/>
                <a:ea typeface="Arial"/>
                <a:cs typeface="Arial"/>
                <a:sym typeface="Arial"/>
              </a:rPr>
              <a:t> Babysitter organisieren (falls Sie kleine Kinder haben)</a:t>
            </a:r>
          </a:p>
          <a:p>
            <a:pPr indent="-161925" lvl="0" marL="161925" marR="0" rtl="0" algn="l">
              <a:spcBef>
                <a:spcPts val="400"/>
              </a:spcBef>
              <a:spcAft>
                <a:spcPts val="0"/>
              </a:spcAft>
              <a:buClr>
                <a:srgbClr val="7889FB"/>
              </a:buClr>
              <a:buSzPct val="110000"/>
              <a:buFont typeface="Noto Sans Symbols"/>
              <a:buChar char="▪"/>
            </a:pPr>
            <a:r>
              <a:rPr lang="de-DE" sz="1600">
                <a:solidFill>
                  <a:srgbClr val="000000"/>
                </a:solidFill>
                <a:latin typeface="Arial"/>
                <a:ea typeface="Arial"/>
                <a:cs typeface="Arial"/>
                <a:sym typeface="Arial"/>
              </a:rPr>
              <a:t> Lebensmittelvorräte aufbrauchen</a:t>
            </a:r>
          </a:p>
          <a:p>
            <a:pPr indent="-161925" lvl="0" marL="161925" marR="0" rtl="0" algn="l">
              <a:spcBef>
                <a:spcPts val="400"/>
              </a:spcBef>
              <a:spcAft>
                <a:spcPts val="0"/>
              </a:spcAft>
              <a:buClr>
                <a:srgbClr val="7889FB"/>
              </a:buClr>
              <a:buFont typeface="Noto Sans Symbols"/>
              <a:buNone/>
            </a:pPr>
            <a:r>
              <a:t/>
            </a:r>
            <a:endParaRPr b="1" sz="2000">
              <a:solidFill>
                <a:srgbClr val="7889FB"/>
              </a:solidFill>
              <a:latin typeface="Arial"/>
              <a:ea typeface="Arial"/>
              <a:cs typeface="Arial"/>
              <a:sym typeface="Arial"/>
            </a:endParaRPr>
          </a:p>
        </p:txBody>
      </p:sp>
      <p:sp>
        <p:nvSpPr>
          <p:cNvPr id="134" name="Shape 134"/>
          <p:cNvSpPr/>
          <p:nvPr/>
        </p:nvSpPr>
        <p:spPr>
          <a:xfrm>
            <a:off x="76200" y="4724400"/>
            <a:ext cx="7391399" cy="1077217"/>
          </a:xfrm>
          <a:prstGeom prst="rect">
            <a:avLst/>
          </a:prstGeom>
          <a:noFill/>
          <a:ln>
            <a:noFill/>
          </a:ln>
        </p:spPr>
        <p:txBody>
          <a:bodyPr anchorCtr="0" anchor="t" bIns="45700" lIns="91425" rIns="91425" tIns="45700">
            <a:noAutofit/>
          </a:bodyPr>
          <a:lstStyle/>
          <a:p>
            <a:pPr indent="0" lvl="4" marL="1371600" marR="0" rtl="0" algn="l">
              <a:spcBef>
                <a:spcPts val="0"/>
              </a:spcBef>
              <a:buClr>
                <a:srgbClr val="7889FB"/>
              </a:buClr>
              <a:buSzPct val="25000"/>
              <a:buFont typeface="Arial"/>
              <a:buNone/>
            </a:pPr>
            <a:r>
              <a:rPr b="1" i="0" lang="de-DE" sz="1600" u="none" cap="none" strike="noStrike">
                <a:solidFill>
                  <a:srgbClr val="7889FB"/>
                </a:solidFill>
                <a:latin typeface="Arial"/>
                <a:ea typeface="Arial"/>
                <a:cs typeface="Arial"/>
                <a:sym typeface="Arial"/>
              </a:rPr>
              <a:t>EINE WOCHE VOR DEM UMZUG</a:t>
            </a:r>
          </a:p>
          <a:p>
            <a:pPr indent="-285750" lvl="4" marL="1657350" marR="0" rtl="0" algn="just">
              <a:spcBef>
                <a:spcPts val="0"/>
              </a:spcBef>
              <a:buClr>
                <a:schemeClr val="dk1"/>
              </a:buClr>
              <a:buSzPct val="100000"/>
              <a:buFont typeface="Arial"/>
              <a:buChar char="•"/>
            </a:pPr>
            <a:r>
              <a:rPr b="0" i="0" lang="de-DE" sz="1600" u="none" cap="none" strike="noStrike">
                <a:solidFill>
                  <a:schemeClr val="dk1"/>
                </a:solidFill>
                <a:latin typeface="Arial"/>
                <a:ea typeface="Arial"/>
                <a:cs typeface="Arial"/>
                <a:sym typeface="Arial"/>
              </a:rPr>
              <a:t>Umzugskartons packen </a:t>
            </a:r>
          </a:p>
          <a:p>
            <a:pPr indent="-285750" lvl="4" marL="1657350" marR="0" rtl="0" algn="just">
              <a:spcBef>
                <a:spcPts val="0"/>
              </a:spcBef>
              <a:buClr>
                <a:schemeClr val="dk1"/>
              </a:buClr>
              <a:buSzPct val="100000"/>
              <a:buFont typeface="Arial"/>
              <a:buChar char="•"/>
            </a:pPr>
            <a:r>
              <a:rPr b="0" i="0" lang="de-DE" sz="1600" u="none" cap="none" strike="noStrike">
                <a:solidFill>
                  <a:schemeClr val="dk1"/>
                </a:solidFill>
                <a:latin typeface="Arial"/>
                <a:ea typeface="Arial"/>
                <a:cs typeface="Arial"/>
                <a:sym typeface="Arial"/>
              </a:rPr>
              <a:t>Absprachen mit Umzugsfirma </a:t>
            </a:r>
          </a:p>
          <a:p>
            <a:pPr indent="-285750" lvl="4" marL="1657350" marR="0" rtl="0" algn="just">
              <a:spcBef>
                <a:spcPts val="0"/>
              </a:spcBef>
              <a:buClr>
                <a:schemeClr val="dk1"/>
              </a:buClr>
              <a:buSzPct val="100000"/>
              <a:buFont typeface="Arial"/>
              <a:buChar char="•"/>
            </a:pPr>
            <a:r>
              <a:rPr b="0" i="0" lang="de-DE" sz="1600" u="none" cap="none" strike="noStrike">
                <a:solidFill>
                  <a:schemeClr val="dk1"/>
                </a:solidFill>
                <a:latin typeface="Arial"/>
                <a:ea typeface="Arial"/>
                <a:cs typeface="Arial"/>
                <a:sym typeface="Arial"/>
              </a:rPr>
              <a:t>Nachbarn informieren (in der alten und neuen Wohnung) </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x="0" y="0"/>
          <a:ext cx="0" cy="0"/>
          <a:chOff x="0" y="0"/>
          <a:chExt cx="0" cy="0"/>
        </a:xfrm>
      </p:grpSpPr>
      <p:sp>
        <p:nvSpPr>
          <p:cNvPr id="75" name="Shape 75"/>
          <p:cNvSpPr txBox="1"/>
          <p:nvPr>
            <p:ph idx="1" type="body"/>
          </p:nvPr>
        </p:nvSpPr>
        <p:spPr>
          <a:xfrm>
            <a:off x="609600" y="130730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de-DE" sz="1600" u="none" cap="none" strike="noStrike">
                <a:solidFill>
                  <a:srgbClr val="000000"/>
                </a:solidFill>
                <a:latin typeface="Arial"/>
                <a:ea typeface="Arial"/>
                <a:cs typeface="Arial"/>
                <a:sym typeface="Arial"/>
              </a:rPr>
              <a:t>.</a:t>
            </a: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p>
        </p:txBody>
      </p:sp>
      <p:pic>
        <p:nvPicPr>
          <p:cNvPr descr="Bildwörterbuch: Der Umzug: " id="76" name="Shape 76"/>
          <p:cNvPicPr preferRelativeResize="0"/>
          <p:nvPr/>
        </p:nvPicPr>
        <p:blipFill rotWithShape="1">
          <a:blip r:embed="rId3">
            <a:alphaModFix/>
          </a:blip>
          <a:srcRect b="0" l="0" r="0" t="0"/>
          <a:stretch/>
        </p:blipFill>
        <p:spPr>
          <a:xfrm>
            <a:off x="304800" y="-152400"/>
            <a:ext cx="6456933" cy="70866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 name="Shape 80"/>
        <p:cNvGrpSpPr/>
        <p:nvPr/>
      </p:nvGrpSpPr>
      <p:grpSpPr>
        <a:xfrm>
          <a:off x="0" y="0"/>
          <a:ext cx="0" cy="0"/>
          <a:chOff x="0" y="0"/>
          <a:chExt cx="0" cy="0"/>
        </a:xfrm>
      </p:grpSpPr>
      <p:sp>
        <p:nvSpPr>
          <p:cNvPr id="81" name="Shape 81"/>
          <p:cNvSpPr txBox="1"/>
          <p:nvPr>
            <p:ph idx="1" type="body"/>
          </p:nvPr>
        </p:nvSpPr>
        <p:spPr>
          <a:xfrm>
            <a:off x="4044950" y="990600"/>
            <a:ext cx="4870449" cy="4648199"/>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p>
        </p:txBody>
      </p:sp>
      <p:sp>
        <p:nvSpPr>
          <p:cNvPr id="82" name="Shape 82"/>
          <p:cNvSpPr/>
          <p:nvPr/>
        </p:nvSpPr>
        <p:spPr>
          <a:xfrm>
            <a:off x="341144" y="1013103"/>
            <a:ext cx="4376106" cy="526297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1" i="0" lang="de-DE" sz="2100" u="none" cap="none" strike="noStrike">
                <a:solidFill>
                  <a:srgbClr val="3E3D40"/>
                </a:solidFill>
                <a:latin typeface="Arial"/>
                <a:ea typeface="Arial"/>
                <a:cs typeface="Arial"/>
                <a:sym typeface="Arial"/>
              </a:rPr>
              <a:t>Umzugsfirmen</a:t>
            </a:r>
            <a:br>
              <a:rPr b="1" i="0" lang="de-DE" sz="2100" u="none" cap="none" strike="noStrike">
                <a:solidFill>
                  <a:srgbClr val="CBAB23"/>
                </a:solidFill>
                <a:latin typeface="Arial"/>
                <a:ea typeface="Arial"/>
                <a:cs typeface="Arial"/>
                <a:sym typeface="Arial"/>
              </a:rPr>
            </a:br>
            <a:r>
              <a:rPr b="1" i="0" lang="de-DE" sz="2100" u="none" cap="none" strike="noStrike">
                <a:solidFill>
                  <a:srgbClr val="CBAB23"/>
                </a:solidFill>
                <a:latin typeface="Arial"/>
                <a:ea typeface="Arial"/>
                <a:cs typeface="Arial"/>
                <a:sym typeface="Arial"/>
              </a:rPr>
              <a:t>Konkurrenz um den Karton</a:t>
            </a:r>
          </a:p>
          <a:p>
            <a:pPr indent="0" lvl="0" marL="0" marR="0" rtl="0" algn="l">
              <a:spcBef>
                <a:spcPts val="0"/>
              </a:spcBef>
              <a:buSzPct val="25000"/>
              <a:buNone/>
            </a:pPr>
            <a:r>
              <a:rPr b="1" i="0" lang="de-DE" sz="2100" u="none" cap="none" strike="noStrike">
                <a:solidFill>
                  <a:srgbClr val="3E3D40"/>
                </a:solidFill>
                <a:latin typeface="Arial"/>
                <a:ea typeface="Arial"/>
                <a:cs typeface="Arial"/>
                <a:sym typeface="Arial"/>
              </a:rPr>
              <a:t>Es ist ein Phänomen, für das die Hauptstädter fast so berühmt sind wie für ihre Currywurst: In aller Regelmäßigkeit packen sie ihr …. und Gut und ziehen ….. Allein im Juni dieses Jahres haben laut statistischem Bundesamt rund 30.000 Berliner innerhalb der Stadtgrenzen ihren … gewechselt. Dabei liefern sich legale und …. Speditionsunternehmen einen erbitterten Konkurrenzkampf. Die Kunden ….. davon.</a:t>
            </a:r>
          </a:p>
        </p:txBody>
      </p:sp>
      <p:pic>
        <p:nvPicPr>
          <p:cNvPr descr="Kind vor Umzugskartons" id="83" name="Shape 83"/>
          <p:cNvPicPr preferRelativeResize="0"/>
          <p:nvPr/>
        </p:nvPicPr>
        <p:blipFill rotWithShape="1">
          <a:blip r:embed="rId3">
            <a:alphaModFix/>
          </a:blip>
          <a:srcRect b="0" l="0" r="0" t="0"/>
          <a:stretch/>
        </p:blipFill>
        <p:spPr>
          <a:xfrm>
            <a:off x="4835453" y="1219200"/>
            <a:ext cx="3777294" cy="2514599"/>
          </a:xfrm>
          <a:prstGeom prst="rect">
            <a:avLst/>
          </a:prstGeom>
          <a:noFill/>
          <a:ln>
            <a:noFill/>
          </a:ln>
        </p:spPr>
      </p:pic>
      <p:sp>
        <p:nvSpPr>
          <p:cNvPr id="84" name="Shape 84"/>
          <p:cNvSpPr txBox="1"/>
          <p:nvPr/>
        </p:nvSpPr>
        <p:spPr>
          <a:xfrm>
            <a:off x="2590800" y="508766"/>
            <a:ext cx="5105399" cy="461664"/>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1" i="0" lang="de-DE" sz="2400" u="none" cap="none" strike="noStrike">
                <a:solidFill>
                  <a:schemeClr val="dk1"/>
                </a:solidFill>
                <a:latin typeface="Arial"/>
                <a:ea typeface="Arial"/>
                <a:cs typeface="Arial"/>
                <a:sym typeface="Arial"/>
              </a:rPr>
              <a:t>Berliner ziehen gern um</a:t>
            </a:r>
          </a:p>
        </p:txBody>
      </p:sp>
      <p:sp>
        <p:nvSpPr>
          <p:cNvPr id="85" name="Shape 85"/>
          <p:cNvSpPr txBox="1"/>
          <p:nvPr/>
        </p:nvSpPr>
        <p:spPr>
          <a:xfrm>
            <a:off x="5715000" y="4249280"/>
            <a:ext cx="2404200" cy="1708159"/>
          </a:xfrm>
          <a:prstGeom prst="rect">
            <a:avLst/>
          </a:prstGeom>
          <a:noFill/>
          <a:ln cap="flat" cmpd="sng" w="9525">
            <a:solidFill>
              <a:srgbClr val="C00000"/>
            </a:solidFill>
            <a:prstDash val="solid"/>
            <a:round/>
            <a:headEnd len="med" w="med" type="none"/>
            <a:tailEnd len="med" w="med" type="none"/>
          </a:ln>
        </p:spPr>
        <p:txBody>
          <a:bodyPr anchorCtr="0" anchor="t" bIns="45700" lIns="91425" rIns="91425" tIns="45700">
            <a:noAutofit/>
          </a:bodyPr>
          <a:lstStyle/>
          <a:p>
            <a:pPr indent="0" lvl="0" marL="0" marR="0" rtl="0" algn="l">
              <a:spcBef>
                <a:spcPts val="0"/>
              </a:spcBef>
              <a:buSzPct val="25000"/>
              <a:buNone/>
            </a:pPr>
            <a:r>
              <a:rPr b="1" lang="de-DE" sz="2100">
                <a:solidFill>
                  <a:srgbClr val="FF0000"/>
                </a:solidFill>
                <a:latin typeface="Arial"/>
                <a:ea typeface="Arial"/>
                <a:cs typeface="Arial"/>
                <a:sym typeface="Arial"/>
              </a:rPr>
              <a:t>illegale, </a:t>
            </a:r>
          </a:p>
          <a:p>
            <a:pPr indent="0" lvl="0" marL="0" marR="0" rtl="0" algn="l">
              <a:spcBef>
                <a:spcPts val="0"/>
              </a:spcBef>
              <a:buSzPct val="25000"/>
              <a:buNone/>
            </a:pPr>
            <a:r>
              <a:rPr b="1" lang="de-DE" sz="2100">
                <a:solidFill>
                  <a:srgbClr val="FF0000"/>
                </a:solidFill>
                <a:latin typeface="Arial"/>
                <a:ea typeface="Arial"/>
                <a:cs typeface="Arial"/>
                <a:sym typeface="Arial"/>
              </a:rPr>
              <a:t>profitieren, </a:t>
            </a:r>
          </a:p>
          <a:p>
            <a:pPr indent="0" lvl="0" marL="0" marR="0" rtl="0" algn="l">
              <a:spcBef>
                <a:spcPts val="0"/>
              </a:spcBef>
              <a:buSzPct val="25000"/>
              <a:buNone/>
            </a:pPr>
            <a:r>
              <a:rPr b="1" lang="de-DE" sz="2100">
                <a:solidFill>
                  <a:srgbClr val="FF0000"/>
                </a:solidFill>
                <a:latin typeface="Arial"/>
                <a:ea typeface="Arial"/>
                <a:cs typeface="Arial"/>
                <a:sym typeface="Arial"/>
              </a:rPr>
              <a:t>um, </a:t>
            </a:r>
          </a:p>
          <a:p>
            <a:pPr indent="0" lvl="0" marL="0" marR="0" rtl="0" algn="l">
              <a:spcBef>
                <a:spcPts val="0"/>
              </a:spcBef>
              <a:buSzPct val="25000"/>
              <a:buNone/>
            </a:pPr>
            <a:r>
              <a:rPr b="1" lang="de-DE" sz="2100">
                <a:solidFill>
                  <a:srgbClr val="FF0000"/>
                </a:solidFill>
                <a:latin typeface="Arial"/>
                <a:ea typeface="Arial"/>
                <a:cs typeface="Arial"/>
                <a:sym typeface="Arial"/>
              </a:rPr>
              <a:t>Hab, </a:t>
            </a:r>
          </a:p>
          <a:p>
            <a:pPr indent="0" lvl="0" marL="0" marR="0" rtl="0" algn="l">
              <a:spcBef>
                <a:spcPts val="0"/>
              </a:spcBef>
              <a:buSzPct val="25000"/>
              <a:buNone/>
            </a:pPr>
            <a:r>
              <a:rPr b="1" lang="de-DE" sz="2100">
                <a:solidFill>
                  <a:srgbClr val="FF0000"/>
                </a:solidFill>
                <a:latin typeface="Arial"/>
                <a:ea typeface="Arial"/>
                <a:cs typeface="Arial"/>
                <a:sym typeface="Arial"/>
              </a:rPr>
              <a:t>Wohnsitz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 name="Shape 89"/>
        <p:cNvGrpSpPr/>
        <p:nvPr/>
      </p:nvGrpSpPr>
      <p:grpSpPr>
        <a:xfrm>
          <a:off x="0" y="0"/>
          <a:ext cx="0" cy="0"/>
          <a:chOff x="0" y="0"/>
          <a:chExt cx="0" cy="0"/>
        </a:xfrm>
      </p:grpSpPr>
      <p:sp>
        <p:nvSpPr>
          <p:cNvPr id="90" name="Shape 90"/>
          <p:cNvSpPr txBox="1"/>
          <p:nvPr>
            <p:ph idx="1" type="body"/>
          </p:nvPr>
        </p:nvSpPr>
        <p:spPr>
          <a:xfrm>
            <a:off x="457200" y="2133600"/>
            <a:ext cx="8610599" cy="3176051"/>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br>
              <a:rPr b="0" i="0" lang="de-DE" sz="1600" u="none" cap="none" strike="noStrike">
                <a:solidFill>
                  <a:srgbClr val="000000"/>
                </a:solidFill>
                <a:latin typeface="Arial"/>
                <a:ea typeface="Arial"/>
                <a:cs typeface="Arial"/>
                <a:sym typeface="Arial"/>
              </a:rPr>
            </a:br>
          </a:p>
        </p:txBody>
      </p:sp>
      <p:sp>
        <p:nvSpPr>
          <p:cNvPr id="91" name="Shape 91"/>
          <p:cNvSpPr/>
          <p:nvPr/>
        </p:nvSpPr>
        <p:spPr>
          <a:xfrm>
            <a:off x="457200" y="1524000"/>
            <a:ext cx="8458200" cy="3785651"/>
          </a:xfrm>
          <a:prstGeom prst="rect">
            <a:avLst/>
          </a:prstGeom>
          <a:noFill/>
          <a:ln>
            <a:noFill/>
          </a:ln>
        </p:spPr>
        <p:txBody>
          <a:bodyPr anchorCtr="0" anchor="t" bIns="45700" lIns="91425" rIns="91425" tIns="45700">
            <a:noAutofit/>
          </a:bodyPr>
          <a:lstStyle/>
          <a:p>
            <a:pPr indent="0" lvl="0" marL="0" marR="0" rtl="0" algn="just">
              <a:spcBef>
                <a:spcPts val="0"/>
              </a:spcBef>
              <a:buSzPct val="25000"/>
              <a:buNone/>
            </a:pPr>
            <a:r>
              <a:rPr lang="de-DE" sz="2400">
                <a:solidFill>
                  <a:srgbClr val="555759"/>
                </a:solidFill>
                <a:latin typeface="Open Sans"/>
                <a:ea typeface="Open Sans"/>
                <a:cs typeface="Open Sans"/>
                <a:sym typeface="Open Sans"/>
              </a:rPr>
              <a:t>Umziehen macht Spaß. Die meisten werden an dieser Stelle widersprechen und darauf hinweisen, wie viel Arbeit und Stress damit verbunden ist. Das stimmt natürlich, aber überwiegen nicht dennoch die angenehmen Aspekte deutlich? Eine schöne neue Wohnung, ein anderes Umfeld, viele Dinge, die es zu entdecken gilt und vielleicht zieht man ja sogar mit der großen Liebe zusammen und hat seinen Traumjob endlich bekommen? Die Mühen des Wohnungswechsels müssen gar nicht groß sein, vor allem beim Wohnungswechsel mit einer Umzugsfirma. </a:t>
            </a:r>
          </a:p>
        </p:txBody>
      </p:sp>
      <p:sp>
        <p:nvSpPr>
          <p:cNvPr id="92" name="Shape 92"/>
          <p:cNvSpPr txBox="1"/>
          <p:nvPr/>
        </p:nvSpPr>
        <p:spPr>
          <a:xfrm>
            <a:off x="2057400" y="838200"/>
            <a:ext cx="6096000" cy="461664"/>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1" lang="de-DE" sz="2400">
                <a:solidFill>
                  <a:schemeClr val="dk1"/>
                </a:solidFill>
                <a:latin typeface="Arial"/>
                <a:ea typeface="Arial"/>
                <a:cs typeface="Arial"/>
                <a:sym typeface="Arial"/>
              </a:rPr>
              <a:t>So werben sich die Umzugsfirmen:</a:t>
            </a:r>
          </a:p>
        </p:txBody>
      </p:sp>
      <p:sp>
        <p:nvSpPr>
          <p:cNvPr id="93" name="Shape 93"/>
          <p:cNvSpPr txBox="1"/>
          <p:nvPr/>
        </p:nvSpPr>
        <p:spPr>
          <a:xfrm>
            <a:off x="838200" y="5638800"/>
            <a:ext cx="7086600" cy="369332"/>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i="1" lang="de-DE" sz="1800">
                <a:solidFill>
                  <a:srgbClr val="FF0000"/>
                </a:solidFill>
                <a:latin typeface="Arial"/>
                <a:ea typeface="Arial"/>
                <a:cs typeface="Arial"/>
                <a:sym typeface="Arial"/>
              </a:rPr>
              <a:t>Welche Vor- und Nachteile siehst du bei einem Umzug?</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graphicFrame>
        <p:nvGraphicFramePr>
          <p:cNvPr id="98" name="Shape 98"/>
          <p:cNvGraphicFramePr/>
          <p:nvPr/>
        </p:nvGraphicFramePr>
        <p:xfrm>
          <a:off x="228600" y="1600199"/>
          <a:ext cx="3000000" cy="3000000"/>
        </p:xfrm>
        <a:graphic>
          <a:graphicData uri="http://schemas.openxmlformats.org/drawingml/2006/table">
            <a:tbl>
              <a:tblPr>
                <a:noFill/>
                <a:tableStyleId>{F8226074-8980-43B4-BDFA-ED023F4316F9}</a:tableStyleId>
              </a:tblPr>
              <a:tblGrid>
                <a:gridCol w="8258075"/>
              </a:tblGrid>
              <a:tr h="4543675">
                <a:tc>
                  <a:txBody>
                    <a:bodyPr>
                      <a:noAutofit/>
                    </a:bodyPr>
                    <a:lstStyle/>
                    <a:p>
                      <a:pPr indent="-285750" lvl="0" marL="285750" marR="0" rtl="0" algn="just">
                        <a:spcBef>
                          <a:spcPts val="0"/>
                        </a:spcBef>
                        <a:buClr>
                          <a:schemeClr val="dk1"/>
                        </a:buClr>
                        <a:buSzPct val="100000"/>
                        <a:buFont typeface="Arial"/>
                        <a:buChar char="•"/>
                      </a:pPr>
                      <a:r>
                        <a:rPr lang="de-DE" sz="1800" u="none" cap="none" strike="noStrike">
                          <a:latin typeface="Verdana"/>
                          <a:ea typeface="Verdana"/>
                          <a:cs typeface="Verdana"/>
                          <a:sym typeface="Verdana"/>
                        </a:rPr>
                        <a:t>die optimale Verpackungs- und Transporlösung. </a:t>
                      </a:r>
                    </a:p>
                    <a:p>
                      <a:pPr indent="-285750" lvl="0" marL="285750" marR="0" rtl="0" algn="just">
                        <a:spcBef>
                          <a:spcPts val="0"/>
                        </a:spcBef>
                        <a:buClr>
                          <a:schemeClr val="dk1"/>
                        </a:buClr>
                        <a:buSzPct val="100000"/>
                        <a:buFont typeface="Arial"/>
                        <a:buChar char="•"/>
                      </a:pPr>
                      <a:r>
                        <a:rPr lang="de-DE" sz="1800" u="none" cap="none" strike="noStrike">
                          <a:latin typeface="Verdana"/>
                          <a:ea typeface="Verdana"/>
                          <a:cs typeface="Verdana"/>
                          <a:sym typeface="Verdana"/>
                        </a:rPr>
                        <a:t>wir achten darauf, dass Ihr Hab und Gut garantiert unversehrt bleibt und pünktlich zur neuen Adresse gelangt</a:t>
                      </a:r>
                    </a:p>
                    <a:p>
                      <a:pPr indent="0" lvl="0" marL="0" marR="0" rtl="0" algn="just">
                        <a:spcBef>
                          <a:spcPts val="0"/>
                        </a:spcBef>
                        <a:buClr>
                          <a:schemeClr val="dk1"/>
                        </a:buClr>
                        <a:buSzPct val="25000"/>
                        <a:buFont typeface="Arial"/>
                        <a:buNone/>
                      </a:pPr>
                      <a:r>
                        <a:t/>
                      </a:r>
                      <a:endParaRPr sz="1800" u="none" cap="none" strike="noStrike">
                        <a:latin typeface="Verdana"/>
                        <a:ea typeface="Verdana"/>
                        <a:cs typeface="Verdana"/>
                        <a:sym typeface="Verdana"/>
                      </a:endParaRPr>
                    </a:p>
                    <a:p>
                      <a:pPr indent="-285750" lvl="0" marL="285750" marR="0" rtl="0" algn="just">
                        <a:spcBef>
                          <a:spcPts val="0"/>
                        </a:spcBef>
                        <a:buClr>
                          <a:schemeClr val="dk1"/>
                        </a:buClr>
                        <a:buSzPct val="100000"/>
                        <a:buFont typeface="Arial"/>
                        <a:buChar char="•"/>
                      </a:pPr>
                      <a:r>
                        <a:rPr lang="de-DE" sz="1800" u="none" cap="none" strike="noStrike">
                          <a:latin typeface="Verdana"/>
                          <a:ea typeface="Verdana"/>
                          <a:cs typeface="Verdana"/>
                          <a:sym typeface="Verdana"/>
                        </a:rPr>
                        <a:t>Einpacken Ihres </a:t>
                      </a:r>
                      <a:r>
                        <a:rPr lang="de-DE" sz="1800" u="none" cap="none" strike="noStrike">
                          <a:solidFill>
                            <a:srgbClr val="FF0000"/>
                          </a:solidFill>
                          <a:latin typeface="Verdana"/>
                          <a:ea typeface="Verdana"/>
                          <a:cs typeface="Verdana"/>
                          <a:sym typeface="Verdana"/>
                        </a:rPr>
                        <a:t>Hausrats</a:t>
                      </a:r>
                    </a:p>
                    <a:p>
                      <a:pPr indent="-285750" lvl="0" marL="285750" marR="0" rtl="0" algn="just">
                        <a:spcBef>
                          <a:spcPts val="0"/>
                        </a:spcBef>
                        <a:buClr>
                          <a:schemeClr val="dk1"/>
                        </a:buClr>
                        <a:buSzPct val="100000"/>
                        <a:buFont typeface="Arial"/>
                        <a:buChar char="•"/>
                      </a:pPr>
                      <a:r>
                        <a:rPr lang="de-DE" sz="1800" u="none" cap="none" strike="noStrike">
                          <a:latin typeface="Verdana"/>
                          <a:ea typeface="Verdana"/>
                          <a:cs typeface="Verdana"/>
                          <a:sym typeface="Verdana"/>
                        </a:rPr>
                        <a:t>Einrichten von </a:t>
                      </a:r>
                      <a:r>
                        <a:rPr lang="de-DE" sz="1800" u="none" cap="none" strike="noStrike">
                          <a:solidFill>
                            <a:srgbClr val="FF0000"/>
                          </a:solidFill>
                          <a:latin typeface="Verdana"/>
                          <a:ea typeface="Verdana"/>
                          <a:cs typeface="Verdana"/>
                          <a:sym typeface="Verdana"/>
                        </a:rPr>
                        <a:t>Halteverbotszonen </a:t>
                      </a:r>
                    </a:p>
                    <a:p>
                      <a:pPr indent="-285750" lvl="0" marL="285750" marR="0" rtl="0" algn="just">
                        <a:spcBef>
                          <a:spcPts val="0"/>
                        </a:spcBef>
                        <a:buClr>
                          <a:schemeClr val="dk1"/>
                        </a:buClr>
                        <a:buSzPct val="100000"/>
                        <a:buFont typeface="Arial"/>
                        <a:buChar char="•"/>
                      </a:pPr>
                      <a:r>
                        <a:rPr lang="de-DE" sz="1800" u="none" cap="none" strike="noStrike">
                          <a:latin typeface="Verdana"/>
                          <a:ea typeface="Verdana"/>
                          <a:cs typeface="Verdana"/>
                          <a:sym typeface="Verdana"/>
                        </a:rPr>
                        <a:t>fachgerechter Ab- und Wiederaufbau Ihrer Möbel </a:t>
                      </a:r>
                    </a:p>
                    <a:p>
                      <a:pPr indent="-285750" lvl="0" marL="285750" marR="0" rtl="0" algn="just">
                        <a:spcBef>
                          <a:spcPts val="0"/>
                        </a:spcBef>
                        <a:buClr>
                          <a:schemeClr val="dk1"/>
                        </a:buClr>
                        <a:buSzPct val="100000"/>
                        <a:buFont typeface="Arial"/>
                        <a:buChar char="•"/>
                      </a:pPr>
                      <a:r>
                        <a:rPr lang="de-DE" sz="1800" u="none" cap="none" strike="noStrike">
                          <a:latin typeface="Verdana"/>
                          <a:ea typeface="Verdana"/>
                          <a:cs typeface="Verdana"/>
                          <a:sym typeface="Verdana"/>
                        </a:rPr>
                        <a:t>die Entsorgung von Möbeln, die Sie nicht mehr benötigen. </a:t>
                      </a:r>
                    </a:p>
                    <a:p>
                      <a:pPr indent="-285750" lvl="0" marL="285750" marR="0" rtl="0" algn="just">
                        <a:spcBef>
                          <a:spcPts val="0"/>
                        </a:spcBef>
                        <a:buClr>
                          <a:schemeClr val="dk1"/>
                        </a:buClr>
                        <a:buSzPct val="100000"/>
                        <a:buFont typeface="Arial"/>
                        <a:buChar char="•"/>
                      </a:pPr>
                      <a:r>
                        <a:rPr lang="de-DE" sz="1800" u="none" cap="none" strike="noStrike">
                          <a:latin typeface="Verdana"/>
                          <a:ea typeface="Verdana"/>
                          <a:cs typeface="Verdana"/>
                          <a:sym typeface="Verdana"/>
                        </a:rPr>
                        <a:t>Hausrat zu fairen Konditionen einlagern.</a:t>
                      </a:r>
                    </a:p>
                    <a:p>
                      <a:pPr indent="0" lvl="0" marL="0" marR="0" rtl="0" algn="just">
                        <a:spcBef>
                          <a:spcPts val="0"/>
                        </a:spcBef>
                        <a:buSzPct val="25000"/>
                        <a:buNone/>
                      </a:pPr>
                      <a:r>
                        <a:t/>
                      </a:r>
                      <a:endParaRPr sz="1800" u="none" cap="none" strike="noStrike">
                        <a:latin typeface="Verdana"/>
                        <a:ea typeface="Verdana"/>
                        <a:cs typeface="Verdana"/>
                        <a:sym typeface="Verdana"/>
                      </a:endParaRPr>
                    </a:p>
                    <a:p>
                      <a:pPr indent="0" lvl="0" marL="0" marR="0" rtl="0" algn="just">
                        <a:spcBef>
                          <a:spcPts val="0"/>
                        </a:spcBef>
                        <a:buSzPct val="25000"/>
                        <a:buNone/>
                      </a:pPr>
                      <a:r>
                        <a:rPr lang="de-DE" sz="1800" u="none" cap="none" strike="noStrike">
                          <a:latin typeface="Verdana"/>
                          <a:ea typeface="Verdana"/>
                          <a:cs typeface="Verdana"/>
                          <a:sym typeface="Verdana"/>
                        </a:rPr>
                        <a:t>Wir machen Ihnen gern ein </a:t>
                      </a:r>
                      <a:r>
                        <a:rPr lang="de-DE" sz="1800" u="none" cap="none" strike="noStrike">
                          <a:solidFill>
                            <a:srgbClr val="FF0000"/>
                          </a:solidFill>
                          <a:latin typeface="Verdana"/>
                          <a:ea typeface="Verdana"/>
                          <a:cs typeface="Verdana"/>
                          <a:sym typeface="Verdana"/>
                        </a:rPr>
                        <a:t>unverbindliches Angebot</a:t>
                      </a:r>
                      <a:r>
                        <a:rPr lang="de-DE" sz="1800" u="none" cap="none" strike="noStrike">
                          <a:latin typeface="Verdana"/>
                          <a:ea typeface="Verdana"/>
                          <a:cs typeface="Verdana"/>
                          <a:sym typeface="Verdana"/>
                        </a:rPr>
                        <a:t>. Dazu kommt unsere Umzugsberater im Raum Hannover gern zu Ihnen nach Hause. Rufen Sie uns einfach an oder senden Sie uns eine </a:t>
                      </a:r>
                      <a:r>
                        <a:rPr lang="de-DE" sz="1800" u="none" cap="none" strike="noStrike">
                          <a:solidFill>
                            <a:schemeClr val="dk1"/>
                          </a:solidFill>
                          <a:latin typeface="Verdana"/>
                          <a:ea typeface="Verdana"/>
                          <a:cs typeface="Verdana"/>
                          <a:sym typeface="Verdana"/>
                        </a:rPr>
                        <a:t>E-Mail.</a:t>
                      </a:r>
                    </a:p>
                  </a:txBody>
                  <a:tcPr marT="0" marB="148750" marR="0" marL="0">
                    <a:lnL cap="flat" cmpd="sng" w="9525">
                      <a:solidFill>
                        <a:srgbClr val="000000">
                          <a:alpha val="0"/>
                        </a:srgbClr>
                      </a:solidFill>
                      <a:prstDash val="solid"/>
                      <a:round/>
                      <a:headEnd len="med" w="med" type="none"/>
                      <a:tailEnd len="med" w="med" type="none"/>
                    </a:lnL>
                    <a:lnR cap="flat" cmpd="sng" w="9525">
                      <a:solidFill>
                        <a:srgbClr val="000000">
                          <a:alpha val="0"/>
                        </a:srgbClr>
                      </a:solidFill>
                      <a:prstDash val="solid"/>
                      <a:round/>
                      <a:headEnd len="med" w="med" type="none"/>
                      <a:tailEnd len="med" w="med" type="none"/>
                    </a:lnR>
                    <a:lnT cap="flat" cmpd="sng" w="9525">
                      <a:solidFill>
                        <a:srgbClr val="000000">
                          <a:alpha val="0"/>
                        </a:srgbClr>
                      </a:solidFill>
                      <a:prstDash val="solid"/>
                      <a:round/>
                      <a:headEnd len="med" w="med" type="none"/>
                      <a:tailEnd len="med" w="med" type="none"/>
                    </a:lnT>
                    <a:lnB cap="flat" cmpd="sng" w="9525">
                      <a:solidFill>
                        <a:srgbClr val="000000">
                          <a:alpha val="0"/>
                        </a:srgbClr>
                      </a:solidFill>
                      <a:prstDash val="solid"/>
                      <a:round/>
                      <a:headEnd len="med" w="med" type="none"/>
                      <a:tailEnd len="med" w="med" type="none"/>
                    </a:lnB>
                  </a:tcPr>
                </a:tc>
              </a:tr>
            </a:tbl>
          </a:graphicData>
        </a:graphic>
      </p:graphicFrame>
      <p:sp>
        <p:nvSpPr>
          <p:cNvPr id="99" name="Shape 99"/>
          <p:cNvSpPr/>
          <p:nvPr/>
        </p:nvSpPr>
        <p:spPr>
          <a:xfrm>
            <a:off x="0" y="0"/>
            <a:ext cx="9144000" cy="0"/>
          </a:xfrm>
          <a:prstGeom prst="rect">
            <a:avLst/>
          </a:prstGeom>
          <a:noFill/>
          <a:ln>
            <a:noFill/>
          </a:ln>
        </p:spPr>
        <p:txBody>
          <a:bodyPr anchorCtr="0" anchor="ctr"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br>
              <a:rPr b="0" i="0" lang="de-DE" sz="1800" u="none" cap="none" strike="noStrike">
                <a:solidFill>
                  <a:schemeClr val="dk1"/>
                </a:solidFill>
                <a:latin typeface="Arial"/>
                <a:ea typeface="Arial"/>
                <a:cs typeface="Arial"/>
                <a:sym typeface="Arial"/>
              </a:rPr>
            </a:br>
          </a:p>
        </p:txBody>
      </p:sp>
      <p:sp>
        <p:nvSpPr>
          <p:cNvPr id="100" name="Shape 100"/>
          <p:cNvSpPr txBox="1"/>
          <p:nvPr/>
        </p:nvSpPr>
        <p:spPr>
          <a:xfrm>
            <a:off x="1143000" y="685800"/>
            <a:ext cx="7772400" cy="461664"/>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1" lang="de-DE" sz="2400">
                <a:solidFill>
                  <a:schemeClr val="dk1"/>
                </a:solidFill>
                <a:latin typeface="Arial"/>
                <a:ea typeface="Arial"/>
                <a:cs typeface="Arial"/>
                <a:sym typeface="Arial"/>
              </a:rPr>
              <a:t>Welche Dienstleistungen bieten Umzugsfirmen?</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 name="Shape 104"/>
        <p:cNvGrpSpPr/>
        <p:nvPr/>
      </p:nvGrpSpPr>
      <p:grpSpPr>
        <a:xfrm>
          <a:off x="0" y="0"/>
          <a:ext cx="0" cy="0"/>
          <a:chOff x="0" y="0"/>
          <a:chExt cx="0" cy="0"/>
        </a:xfrm>
      </p:grpSpPr>
      <p:sp>
        <p:nvSpPr>
          <p:cNvPr id="105" name="Shape 105"/>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pic>
        <p:nvPicPr>
          <p:cNvPr id="106" name="Shape 106"/>
          <p:cNvPicPr preferRelativeResize="0"/>
          <p:nvPr/>
        </p:nvPicPr>
        <p:blipFill rotWithShape="1">
          <a:blip r:embed="rId3">
            <a:alphaModFix/>
          </a:blip>
          <a:srcRect b="0" l="0" r="0" t="0"/>
          <a:stretch/>
        </p:blipFill>
        <p:spPr>
          <a:xfrm>
            <a:off x="762000" y="1366138"/>
            <a:ext cx="7398455" cy="37338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x="0" y="0"/>
          <a:ext cx="0" cy="0"/>
          <a:chOff x="0" y="0"/>
          <a:chExt cx="0" cy="0"/>
        </a:xfrm>
      </p:grpSpPr>
      <p:sp>
        <p:nvSpPr>
          <p:cNvPr id="111" name="Shape 111"/>
          <p:cNvSpPr txBox="1"/>
          <p:nvPr>
            <p:ph type="title"/>
          </p:nvPr>
        </p:nvSpPr>
        <p:spPr>
          <a:xfrm>
            <a:off x="-685800" y="762000"/>
            <a:ext cx="845343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SzPct val="25000"/>
              <a:buNone/>
            </a:pPr>
            <a:r>
              <a:rPr b="1" i="0" lang="de-DE" sz="2000" u="none" cap="none" strike="noStrike">
                <a:solidFill>
                  <a:srgbClr val="7889FB"/>
                </a:solidFill>
                <a:latin typeface="Arial"/>
                <a:ea typeface="Arial"/>
                <a:cs typeface="Arial"/>
                <a:sym typeface="Arial"/>
              </a:rPr>
              <a:t>Umzugstipps</a:t>
            </a:r>
          </a:p>
        </p:txBody>
      </p:sp>
      <p:sp>
        <p:nvSpPr>
          <p:cNvPr id="112" name="Shape 112"/>
          <p:cNvSpPr txBox="1"/>
          <p:nvPr>
            <p:ph idx="1" type="body"/>
          </p:nvPr>
        </p:nvSpPr>
        <p:spPr>
          <a:xfrm>
            <a:off x="381000" y="1295400"/>
            <a:ext cx="8426450" cy="4792662"/>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t/>
            </a:r>
            <a:endParaRPr b="1"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r>
              <a:rPr b="0" i="0" lang="de-DE" sz="2000" u="none" cap="none" strike="noStrike">
                <a:solidFill>
                  <a:srgbClr val="000000"/>
                </a:solidFill>
                <a:latin typeface="Arial"/>
                <a:ea typeface="Arial"/>
                <a:cs typeface="Arial"/>
                <a:sym typeface="Arial"/>
              </a:rPr>
              <a:t>Ein erfolgreicher Umzug beginnt schon bei der Planung. Denken Sie daher an folgendes:</a:t>
            </a:r>
            <a:br>
              <a:rPr b="0" i="0" lang="de-DE" sz="2000" u="none" cap="none" strike="noStrike">
                <a:solidFill>
                  <a:srgbClr val="000000"/>
                </a:solidFill>
                <a:latin typeface="Arial"/>
                <a:ea typeface="Arial"/>
                <a:cs typeface="Arial"/>
                <a:sym typeface="Arial"/>
              </a:rPr>
            </a:br>
          </a:p>
          <a:p>
            <a:pPr indent="-161925" lvl="0" marL="161925" marR="0" rtl="0" algn="l">
              <a:spcBef>
                <a:spcPts val="400"/>
              </a:spcBef>
              <a:spcAft>
                <a:spcPts val="0"/>
              </a:spcAft>
              <a:buClr>
                <a:srgbClr val="7889FB"/>
              </a:buClr>
              <a:buSzPct val="110000"/>
              <a:buFont typeface="Noto Sans Symbols"/>
              <a:buChar char="▪"/>
            </a:pPr>
            <a:r>
              <a:rPr b="1" i="0" lang="de-DE" sz="2000" u="none" cap="none" strike="noStrike">
                <a:solidFill>
                  <a:srgbClr val="000000"/>
                </a:solidFill>
                <a:latin typeface="Arial"/>
                <a:ea typeface="Arial"/>
                <a:cs typeface="Arial"/>
                <a:sym typeface="Arial"/>
              </a:rPr>
              <a:t>Rechtzeitig kümmern:</a:t>
            </a:r>
            <a:r>
              <a:rPr b="0" i="0" lang="de-DE" sz="2000" u="none" cap="none" strike="noStrike">
                <a:solidFill>
                  <a:srgbClr val="000000"/>
                </a:solidFill>
                <a:latin typeface="Arial"/>
                <a:ea typeface="Arial"/>
                <a:cs typeface="Arial"/>
                <a:sym typeface="Arial"/>
              </a:rPr>
              <a:t> Suchen Sie beizeiten nach einer Umzugsfirma. So gehen Sie sicher, dass unsere Umzugspartner noch Kapazitäten haben.</a:t>
            </a:r>
            <a:br>
              <a:rPr b="0" i="0" lang="de-DE" sz="2000" u="none" cap="none" strike="noStrike">
                <a:solidFill>
                  <a:srgbClr val="000000"/>
                </a:solidFill>
                <a:latin typeface="Arial"/>
                <a:ea typeface="Arial"/>
                <a:cs typeface="Arial"/>
                <a:sym typeface="Arial"/>
              </a:rPr>
            </a:br>
          </a:p>
          <a:p>
            <a:pPr indent="-161925" lvl="0" marL="161925" marR="0" rtl="0" algn="l">
              <a:spcBef>
                <a:spcPts val="400"/>
              </a:spcBef>
              <a:spcAft>
                <a:spcPts val="0"/>
              </a:spcAft>
              <a:buClr>
                <a:srgbClr val="7889FB"/>
              </a:buClr>
              <a:buSzPct val="110000"/>
              <a:buFont typeface="Noto Sans Symbols"/>
              <a:buChar char="▪"/>
            </a:pPr>
            <a:r>
              <a:rPr b="1" i="0" lang="de-DE" sz="2000" u="none" cap="none" strike="noStrike">
                <a:solidFill>
                  <a:srgbClr val="000000"/>
                </a:solidFill>
                <a:latin typeface="Arial"/>
                <a:ea typeface="Arial"/>
                <a:cs typeface="Arial"/>
                <a:sym typeface="Arial"/>
              </a:rPr>
              <a:t>Gründlich aufräumen:</a:t>
            </a:r>
            <a:r>
              <a:rPr b="0" i="0" lang="de-DE" sz="2000" u="none" cap="none" strike="noStrike">
                <a:solidFill>
                  <a:srgbClr val="000000"/>
                </a:solidFill>
                <a:latin typeface="Arial"/>
                <a:ea typeface="Arial"/>
                <a:cs typeface="Arial"/>
                <a:sym typeface="Arial"/>
              </a:rPr>
              <a:t> </a:t>
            </a:r>
            <a:r>
              <a:rPr b="0" i="0" lang="de-DE" sz="2000" u="none" cap="none" strike="noStrike">
                <a:solidFill>
                  <a:srgbClr val="FF0000"/>
                </a:solidFill>
                <a:latin typeface="Arial"/>
                <a:ea typeface="Arial"/>
                <a:cs typeface="Arial"/>
                <a:sym typeface="Arial"/>
              </a:rPr>
              <a:t>Je</a:t>
            </a:r>
            <a:r>
              <a:rPr b="0" i="0" lang="de-DE" sz="2000" u="none" cap="none" strike="noStrike">
                <a:solidFill>
                  <a:srgbClr val="000000"/>
                </a:solidFill>
                <a:latin typeface="Arial"/>
                <a:ea typeface="Arial"/>
                <a:cs typeface="Arial"/>
                <a:sym typeface="Arial"/>
              </a:rPr>
              <a:t> weniger Möbel Sie haben, </a:t>
            </a:r>
            <a:r>
              <a:rPr b="0" i="0" lang="de-DE" sz="2000" u="none" cap="none" strike="noStrike">
                <a:solidFill>
                  <a:srgbClr val="FF0000"/>
                </a:solidFill>
                <a:latin typeface="Arial"/>
                <a:ea typeface="Arial"/>
                <a:cs typeface="Arial"/>
                <a:sym typeface="Arial"/>
              </a:rPr>
              <a:t>desto</a:t>
            </a:r>
            <a:r>
              <a:rPr b="0" i="0" lang="de-DE" sz="2000" u="none" cap="none" strike="noStrike">
                <a:solidFill>
                  <a:srgbClr val="000000"/>
                </a:solidFill>
                <a:latin typeface="Arial"/>
                <a:ea typeface="Arial"/>
                <a:cs typeface="Arial"/>
                <a:sym typeface="Arial"/>
              </a:rPr>
              <a:t> günstiger wird die Umzugsofferte. Überlegen Sie daher rechtzeitig, welche Möbel mit umziehen sollen.</a:t>
            </a:r>
            <a:br>
              <a:rPr b="0" i="0" lang="de-DE" sz="2000" u="none" cap="none" strike="noStrike">
                <a:solidFill>
                  <a:srgbClr val="000000"/>
                </a:solidFill>
                <a:latin typeface="Arial"/>
                <a:ea typeface="Arial"/>
                <a:cs typeface="Arial"/>
                <a:sym typeface="Arial"/>
              </a:rPr>
            </a:br>
          </a:p>
          <a:p>
            <a:pPr indent="-161925" lvl="0" marL="161925" marR="0" rtl="0" algn="l">
              <a:spcBef>
                <a:spcPts val="400"/>
              </a:spcBef>
              <a:spcAft>
                <a:spcPts val="0"/>
              </a:spcAft>
              <a:buClr>
                <a:srgbClr val="7889FB"/>
              </a:buClr>
              <a:buSzPct val="110000"/>
              <a:buFont typeface="Noto Sans Symbols"/>
              <a:buChar char="▪"/>
            </a:pPr>
            <a:r>
              <a:rPr b="1" i="0" lang="de-DE" sz="2000" u="none" cap="none" strike="noStrike">
                <a:solidFill>
                  <a:srgbClr val="000000"/>
                </a:solidFill>
                <a:latin typeface="Arial"/>
                <a:ea typeface="Arial"/>
                <a:cs typeface="Arial"/>
                <a:sym typeface="Arial"/>
              </a:rPr>
              <a:t>Gut absichern:</a:t>
            </a:r>
            <a:r>
              <a:rPr b="0" i="0" lang="de-DE" sz="2000" u="none" cap="none" strike="noStrike">
                <a:solidFill>
                  <a:srgbClr val="000000"/>
                </a:solidFill>
                <a:latin typeface="Arial"/>
                <a:ea typeface="Arial"/>
                <a:cs typeface="Arial"/>
                <a:sym typeface="Arial"/>
              </a:rPr>
              <a:t> Billig ist nicht gleich gut! </a:t>
            </a:r>
            <a:r>
              <a:rPr b="0" i="0" lang="de-DE" sz="2000" u="none" cap="none" strike="noStrike">
                <a:solidFill>
                  <a:srgbClr val="FF0000"/>
                </a:solidFill>
                <a:latin typeface="Arial"/>
                <a:ea typeface="Arial"/>
                <a:cs typeface="Arial"/>
                <a:sym typeface="Arial"/>
              </a:rPr>
              <a:t>Achten</a:t>
            </a:r>
            <a:r>
              <a:rPr b="0" i="0" lang="de-DE" sz="2000" u="none" cap="none" strike="noStrike">
                <a:solidFill>
                  <a:srgbClr val="000000"/>
                </a:solidFill>
                <a:latin typeface="Arial"/>
                <a:ea typeface="Arial"/>
                <a:cs typeface="Arial"/>
                <a:sym typeface="Arial"/>
              </a:rPr>
              <a:t> Sie </a:t>
            </a:r>
            <a:r>
              <a:rPr b="0" i="0" lang="de-DE" sz="2000" u="none" cap="none" strike="noStrike">
                <a:solidFill>
                  <a:srgbClr val="FF0000"/>
                </a:solidFill>
                <a:latin typeface="Arial"/>
                <a:ea typeface="Arial"/>
                <a:cs typeface="Arial"/>
                <a:sym typeface="Arial"/>
              </a:rPr>
              <a:t>auf</a:t>
            </a:r>
            <a:r>
              <a:rPr b="0" i="0" lang="de-DE" sz="2000" u="none" cap="none" strike="noStrike">
                <a:solidFill>
                  <a:srgbClr val="000000"/>
                </a:solidFill>
                <a:latin typeface="Arial"/>
                <a:ea typeface="Arial"/>
                <a:cs typeface="Arial"/>
                <a:sym typeface="Arial"/>
              </a:rPr>
              <a:t> das Kleingedruckte (z.B. Transportversicherung).</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x="0" y="0"/>
          <a:ext cx="0" cy="0"/>
          <a:chOff x="0" y="0"/>
          <a:chExt cx="0" cy="0"/>
        </a:xfrm>
      </p:grpSpPr>
      <p:pic>
        <p:nvPicPr>
          <p:cNvPr descr="http://www.berliner-mieterverein.de/magazin/online/mm0708/070833-f-transporteure.jpg" id="117" name="Shape 117"/>
          <p:cNvPicPr preferRelativeResize="0"/>
          <p:nvPr>
            <p:ph idx="1" type="body"/>
          </p:nvPr>
        </p:nvPicPr>
        <p:blipFill rotWithShape="1">
          <a:blip r:embed="rId3">
            <a:alphaModFix/>
          </a:blip>
          <a:srcRect b="0" l="0" r="0" t="0"/>
          <a:stretch/>
        </p:blipFill>
        <p:spPr>
          <a:xfrm>
            <a:off x="533400" y="1676400"/>
            <a:ext cx="4064963" cy="3581399"/>
          </a:xfrm>
          <a:prstGeom prst="rect">
            <a:avLst/>
          </a:prstGeom>
          <a:noFill/>
          <a:ln>
            <a:noFill/>
          </a:ln>
        </p:spPr>
      </p:pic>
      <p:sp>
        <p:nvSpPr>
          <p:cNvPr id="118" name="Shape 118"/>
          <p:cNvSpPr txBox="1"/>
          <p:nvPr/>
        </p:nvSpPr>
        <p:spPr>
          <a:xfrm>
            <a:off x="4953000" y="1905000"/>
            <a:ext cx="3733800" cy="2031325"/>
          </a:xfrm>
          <a:prstGeom prst="rect">
            <a:avLst/>
          </a:prstGeom>
          <a:noFill/>
          <a:ln>
            <a:noFill/>
          </a:ln>
        </p:spPr>
        <p:txBody>
          <a:bodyPr anchorCtr="0" anchor="t" bIns="45700" lIns="91425" rIns="91425" tIns="45700">
            <a:noAutofit/>
          </a:bodyPr>
          <a:lstStyle/>
          <a:p>
            <a:pPr indent="-342900" lvl="0" marL="342900" marR="0" rtl="0" algn="l">
              <a:spcBef>
                <a:spcPts val="0"/>
              </a:spcBef>
              <a:buClr>
                <a:schemeClr val="dk1"/>
              </a:buClr>
              <a:buSzPct val="100000"/>
              <a:buFont typeface="Arial"/>
              <a:buAutoNum type="arabicPeriod"/>
            </a:pPr>
            <a:r>
              <a:rPr lang="de-DE" sz="1800">
                <a:solidFill>
                  <a:schemeClr val="dk1"/>
                </a:solidFill>
                <a:latin typeface="Arial"/>
                <a:ea typeface="Arial"/>
                <a:cs typeface="Arial"/>
                <a:sym typeface="Arial"/>
              </a:rPr>
              <a:t>Wie würdest du dich auf einen Umzug vorbereiten?</a:t>
            </a:r>
          </a:p>
          <a:p>
            <a:pPr indent="-342900" lvl="0" marL="342900" marR="0" rtl="0" algn="l">
              <a:spcBef>
                <a:spcPts val="0"/>
              </a:spcBef>
              <a:buClr>
                <a:schemeClr val="dk1"/>
              </a:buClr>
              <a:buSzPct val="100000"/>
              <a:buFont typeface="Arial"/>
              <a:buAutoNum type="arabicPeriod"/>
            </a:pPr>
            <a:r>
              <a:rPr lang="de-DE" sz="1800">
                <a:solidFill>
                  <a:schemeClr val="dk1"/>
                </a:solidFill>
                <a:latin typeface="Arial"/>
                <a:ea typeface="Arial"/>
                <a:cs typeface="Arial"/>
                <a:sym typeface="Arial"/>
              </a:rPr>
              <a:t>Bist du schon mal umgezogen?</a:t>
            </a:r>
          </a:p>
          <a:p>
            <a:pPr indent="-342900" lvl="0" marL="342900" marR="0" rtl="0" algn="l">
              <a:spcBef>
                <a:spcPts val="0"/>
              </a:spcBef>
              <a:buClr>
                <a:schemeClr val="dk1"/>
              </a:buClr>
              <a:buSzPct val="100000"/>
              <a:buFont typeface="Arial"/>
              <a:buAutoNum type="arabicPeriod"/>
            </a:pPr>
            <a:r>
              <a:rPr lang="de-DE" sz="1800">
                <a:solidFill>
                  <a:schemeClr val="dk1"/>
                </a:solidFill>
                <a:latin typeface="Arial"/>
                <a:ea typeface="Arial"/>
                <a:cs typeface="Arial"/>
                <a:sym typeface="Arial"/>
              </a:rPr>
              <a:t>Wie hast du sämtliches Hab und Gut eingepackt?</a:t>
            </a:r>
          </a:p>
          <a:p>
            <a:pPr indent="-342900" lvl="0" marL="342900" marR="0" rtl="0" algn="l">
              <a:spcBef>
                <a:spcPts val="0"/>
              </a:spcBef>
              <a:buClr>
                <a:schemeClr val="dk1"/>
              </a:buClr>
              <a:buSzPct val="100000"/>
              <a:buFont typeface="Arial"/>
              <a:buAutoNum type="arabicPeriod"/>
            </a:pPr>
            <a:r>
              <a:rPr lang="de-DE" sz="1800">
                <a:solidFill>
                  <a:schemeClr val="dk1"/>
                </a:solidFill>
                <a:latin typeface="Arial"/>
                <a:ea typeface="Arial"/>
                <a:cs typeface="Arial"/>
                <a:sym typeface="Arial"/>
              </a:rPr>
              <a:t>Welche Dinge hast du sonst erledigen müssen? </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2" name="Shape 122"/>
        <p:cNvGrpSpPr/>
        <p:nvPr/>
      </p:nvGrpSpPr>
      <p:grpSpPr>
        <a:xfrm>
          <a:off x="0" y="0"/>
          <a:ext cx="0" cy="0"/>
          <a:chOff x="0" y="0"/>
          <a:chExt cx="0" cy="0"/>
        </a:xfrm>
      </p:grpSpPr>
      <p:sp>
        <p:nvSpPr>
          <p:cNvPr id="123" name="Shape 123"/>
          <p:cNvSpPr txBox="1"/>
          <p:nvPr>
            <p:ph type="title"/>
          </p:nvPr>
        </p:nvSpPr>
        <p:spPr>
          <a:xfrm>
            <a:off x="457200" y="609600"/>
            <a:ext cx="8229600" cy="1143000"/>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rPr b="1" i="0" lang="de-DE" sz="2000" u="none" cap="none" strike="noStrike">
                <a:solidFill>
                  <a:srgbClr val="7889FB"/>
                </a:solidFill>
                <a:latin typeface="Arial"/>
                <a:ea typeface="Arial"/>
                <a:cs typeface="Arial"/>
                <a:sym typeface="Arial"/>
              </a:rPr>
              <a:t>Wann muss was gemacht werden?</a:t>
            </a:r>
          </a:p>
        </p:txBody>
      </p:sp>
      <p:sp>
        <p:nvSpPr>
          <p:cNvPr id="124" name="Shape 124"/>
          <p:cNvSpPr txBox="1"/>
          <p:nvPr>
            <p:ph idx="2" type="body"/>
          </p:nvPr>
        </p:nvSpPr>
        <p:spPr>
          <a:xfrm>
            <a:off x="457200" y="1371600"/>
            <a:ext cx="3276600" cy="4754563"/>
          </a:xfrm>
          <a:prstGeom prst="rect">
            <a:avLst/>
          </a:prstGeom>
          <a:noFill/>
          <a:ln cap="flat" cmpd="sng" w="9525">
            <a:solidFill>
              <a:srgbClr val="C00000"/>
            </a:solidFill>
            <a:prstDash val="solid"/>
            <a:round/>
            <a:headEnd len="med" w="med" type="none"/>
            <a:tailEnd len="med" w="med" type="none"/>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Char char="▪"/>
            </a:pPr>
            <a:r>
              <a:rPr b="1" i="0" lang="de-DE" sz="2000" u="none" cap="none" strike="noStrike">
                <a:solidFill>
                  <a:schemeClr val="dk1"/>
                </a:solidFill>
                <a:latin typeface="Arial"/>
                <a:ea typeface="Arial"/>
                <a:cs typeface="Arial"/>
                <a:sym typeface="Arial"/>
              </a:rPr>
              <a:t>So früh wie möglich:</a:t>
            </a:r>
          </a:p>
          <a:p>
            <a:pPr indent="0" lvl="0" marL="0" marR="0" rtl="0" algn="l">
              <a:spcBef>
                <a:spcPts val="400"/>
              </a:spcBef>
              <a:spcAft>
                <a:spcPts val="0"/>
              </a:spcAft>
              <a:buClr>
                <a:srgbClr val="7889FB"/>
              </a:buClr>
              <a:buSzPct val="25000"/>
              <a:buFont typeface="Noto Sans Symbols"/>
              <a:buNone/>
            </a:pPr>
            <a:r>
              <a:t/>
            </a:r>
            <a:endParaRPr b="1" i="0" sz="2000" u="none" cap="none" strike="noStrike">
              <a:solidFill>
                <a:schemeClr val="dk1"/>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1" i="0" sz="2000" u="none" cap="none" strike="noStrike">
              <a:solidFill>
                <a:schemeClr val="dk1"/>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1" i="0" sz="2000" u="none" cap="none" strike="noStrike">
              <a:solidFill>
                <a:schemeClr val="dk1"/>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1" i="0" sz="2000" u="none" cap="none" strike="noStrike">
              <a:solidFill>
                <a:schemeClr val="dk1"/>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r>
              <a:rPr b="1" i="0" lang="de-DE" sz="2000" u="none" cap="none" strike="noStrike">
                <a:solidFill>
                  <a:schemeClr val="dk1"/>
                </a:solidFill>
                <a:latin typeface="Arial"/>
                <a:ea typeface="Arial"/>
                <a:cs typeface="Arial"/>
                <a:sym typeface="Arial"/>
              </a:rPr>
              <a:t> ZWEI WOCHEN VOR DEM UMZUG</a:t>
            </a:r>
          </a:p>
          <a:p>
            <a:pPr indent="-161925" lvl="0" marL="161925" marR="0" rtl="0" algn="l">
              <a:spcBef>
                <a:spcPts val="400"/>
              </a:spcBef>
              <a:spcAft>
                <a:spcPts val="0"/>
              </a:spcAft>
              <a:buClr>
                <a:srgbClr val="7889FB"/>
              </a:buClr>
              <a:buSzPct val="110000"/>
              <a:buFont typeface="Noto Sans Symbols"/>
              <a:buNone/>
            </a:pPr>
            <a:r>
              <a:t/>
            </a:r>
            <a:endParaRPr b="1" i="0" sz="2000" u="none" cap="none" strike="noStrike">
              <a:solidFill>
                <a:schemeClr val="dk1"/>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1" i="0" sz="2000" u="none" cap="none" strike="noStrike">
              <a:solidFill>
                <a:schemeClr val="dk1"/>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1" i="0" sz="2000" u="none" cap="none" strike="noStrike">
              <a:solidFill>
                <a:schemeClr val="dk1"/>
              </a:solidFill>
              <a:latin typeface="Arial"/>
              <a:ea typeface="Arial"/>
              <a:cs typeface="Arial"/>
              <a:sym typeface="Arial"/>
            </a:endParaRPr>
          </a:p>
          <a:p>
            <a:pPr indent="-161925" lvl="4" marL="161925" marR="0" rtl="0" algn="l">
              <a:spcBef>
                <a:spcPts val="400"/>
              </a:spcBef>
              <a:spcAft>
                <a:spcPts val="0"/>
              </a:spcAft>
              <a:buClr>
                <a:srgbClr val="7889FB"/>
              </a:buClr>
              <a:buSzPct val="110000"/>
              <a:buFont typeface="Noto Sans Symbols"/>
              <a:buChar char="▪"/>
            </a:pPr>
            <a:r>
              <a:rPr b="1" i="0" lang="de-DE" sz="2000" u="none" cap="none" strike="noStrike">
                <a:solidFill>
                  <a:schemeClr val="dk1"/>
                </a:solidFill>
                <a:latin typeface="Arial"/>
                <a:ea typeface="Arial"/>
                <a:cs typeface="Arial"/>
                <a:sym typeface="Arial"/>
              </a:rPr>
              <a:t> EINE WOCHE VOR DEM UMZUG</a:t>
            </a:r>
          </a:p>
          <a:p>
            <a:pPr indent="-161925" lvl="0" marL="161925" marR="0" rtl="0" algn="l">
              <a:spcBef>
                <a:spcPts val="400"/>
              </a:spcBef>
              <a:spcAft>
                <a:spcPts val="0"/>
              </a:spcAft>
              <a:buClr>
                <a:srgbClr val="7889FB"/>
              </a:buClr>
              <a:buSzPct val="110000"/>
              <a:buFont typeface="Noto Sans Symbols"/>
              <a:buNone/>
            </a:pPr>
            <a:r>
              <a:t/>
            </a:r>
            <a:endParaRPr b="1" i="0" sz="2400" u="none" cap="none" strike="noStrike">
              <a:solidFill>
                <a:srgbClr val="7889FB"/>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2400" u="none" cap="none" strike="noStrike">
              <a:solidFill>
                <a:srgbClr val="000000"/>
              </a:solidFill>
              <a:latin typeface="Arial"/>
              <a:ea typeface="Arial"/>
              <a:cs typeface="Arial"/>
              <a:sym typeface="Arial"/>
            </a:endParaRPr>
          </a:p>
        </p:txBody>
      </p:sp>
      <p:sp>
        <p:nvSpPr>
          <p:cNvPr id="125" name="Shape 125"/>
          <p:cNvSpPr txBox="1"/>
          <p:nvPr>
            <p:ph idx="4" type="body"/>
          </p:nvPr>
        </p:nvSpPr>
        <p:spPr>
          <a:xfrm>
            <a:off x="4114800" y="1103058"/>
            <a:ext cx="4443984" cy="5029199"/>
          </a:xfrm>
          <a:prstGeom prst="rect">
            <a:avLst/>
          </a:prstGeom>
          <a:noFill/>
          <a:ln cap="flat" cmpd="sng" w="9525">
            <a:solidFill>
              <a:srgbClr val="C00000"/>
            </a:solidFill>
            <a:prstDash val="solid"/>
            <a:round/>
            <a:headEnd len="med" w="med" type="none"/>
            <a:tailEnd len="med" w="med" type="none"/>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r>
              <a:rPr b="0" i="0" lang="de-DE" sz="2000" u="none" cap="none" strike="noStrike">
                <a:solidFill>
                  <a:srgbClr val="000000"/>
                </a:solidFill>
                <a:latin typeface="Arial"/>
                <a:ea typeface="Arial"/>
                <a:cs typeface="Arial"/>
                <a:sym typeface="Arial"/>
              </a:rPr>
              <a:t>Termin für den Umzugstag festlegen</a:t>
            </a:r>
          </a:p>
          <a:p>
            <a:pPr indent="-161925" lvl="0" marL="161925" marR="0" rtl="0" algn="l">
              <a:spcBef>
                <a:spcPts val="400"/>
              </a:spcBef>
              <a:spcAft>
                <a:spcPts val="0"/>
              </a:spcAft>
              <a:buClr>
                <a:srgbClr val="7889FB"/>
              </a:buClr>
              <a:buSzPct val="110000"/>
              <a:buFont typeface="Noto Sans Symbols"/>
              <a:buChar char="▪"/>
            </a:pPr>
            <a:r>
              <a:rPr b="0" i="0" lang="de-DE" sz="2000" u="none" cap="none" strike="noStrike">
                <a:solidFill>
                  <a:srgbClr val="000000"/>
                </a:solidFill>
                <a:latin typeface="Arial"/>
                <a:ea typeface="Arial"/>
                <a:cs typeface="Arial"/>
                <a:sym typeface="Arial"/>
              </a:rPr>
              <a:t>Angebote von Umzugsunternehmen vergleichen</a:t>
            </a:r>
          </a:p>
          <a:p>
            <a:pPr indent="-161925" lvl="0" marL="161925" marR="0" rtl="0" algn="l">
              <a:spcBef>
                <a:spcPts val="400"/>
              </a:spcBef>
              <a:spcAft>
                <a:spcPts val="0"/>
              </a:spcAft>
              <a:buClr>
                <a:srgbClr val="7889FB"/>
              </a:buClr>
              <a:buSzPct val="110000"/>
              <a:buFont typeface="Noto Sans Symbols"/>
              <a:buChar char="▪"/>
            </a:pPr>
            <a:r>
              <a:rPr b="0" i="0" lang="de-DE" sz="2000" u="none" cap="none" strike="noStrike">
                <a:solidFill>
                  <a:srgbClr val="000000"/>
                </a:solidFill>
                <a:latin typeface="Arial"/>
                <a:ea typeface="Arial"/>
                <a:cs typeface="Arial"/>
                <a:sym typeface="Arial"/>
              </a:rPr>
              <a:t> Transportwege abmessen (Türen, Fahrstühle, Treppenhaus)</a:t>
            </a:r>
          </a:p>
          <a:p>
            <a:pPr indent="-161925" lvl="0" marL="161925" marR="0" rtl="0" algn="l">
              <a:spcBef>
                <a:spcPts val="400"/>
              </a:spcBef>
              <a:spcAft>
                <a:spcPts val="0"/>
              </a:spcAft>
              <a:buClr>
                <a:srgbClr val="7889FB"/>
              </a:buClr>
              <a:buSzPct val="110000"/>
              <a:buFont typeface="Noto Sans Symbols"/>
              <a:buChar char="▪"/>
            </a:pPr>
            <a:r>
              <a:rPr b="0" i="0" lang="de-DE" sz="2000" u="none" cap="none" strike="noStrike">
                <a:solidFill>
                  <a:srgbClr val="000000"/>
                </a:solidFill>
                <a:latin typeface="Arial"/>
                <a:ea typeface="Arial"/>
                <a:cs typeface="Arial"/>
                <a:sym typeface="Arial"/>
              </a:rPr>
              <a:t>Lebensmittelvorräte aufbrauchen</a:t>
            </a:r>
          </a:p>
          <a:p>
            <a:pPr indent="-161925" lvl="0" marL="161925" marR="0" rtl="0" algn="l">
              <a:spcBef>
                <a:spcPts val="400"/>
              </a:spcBef>
              <a:spcAft>
                <a:spcPts val="0"/>
              </a:spcAft>
              <a:buClr>
                <a:srgbClr val="7889FB"/>
              </a:buClr>
              <a:buSzPct val="110000"/>
              <a:buFont typeface="Noto Sans Symbols"/>
              <a:buChar char="▪"/>
            </a:pPr>
            <a:r>
              <a:rPr b="0" i="0" lang="de-DE" sz="2000" u="none" cap="none" strike="noStrike">
                <a:solidFill>
                  <a:srgbClr val="000000"/>
                </a:solidFill>
                <a:latin typeface="Arial"/>
                <a:ea typeface="Arial"/>
                <a:cs typeface="Arial"/>
                <a:sym typeface="Arial"/>
              </a:rPr>
              <a:t>Werkzeugkiste zusammenstellen</a:t>
            </a:r>
          </a:p>
          <a:p>
            <a:pPr indent="-161925" lvl="0" marL="161925" marR="0" rtl="0" algn="l">
              <a:spcBef>
                <a:spcPts val="400"/>
              </a:spcBef>
              <a:spcAft>
                <a:spcPts val="0"/>
              </a:spcAft>
              <a:buClr>
                <a:srgbClr val="7889FB"/>
              </a:buClr>
              <a:buSzPct val="110000"/>
              <a:buFont typeface="Noto Sans Symbols"/>
              <a:buChar char="▪"/>
            </a:pPr>
            <a:r>
              <a:rPr b="0" i="0" lang="de-DE" sz="2000" u="none" cap="none" strike="noStrike">
                <a:solidFill>
                  <a:srgbClr val="000000"/>
                </a:solidFill>
                <a:latin typeface="Arial"/>
                <a:ea typeface="Arial"/>
                <a:cs typeface="Arial"/>
                <a:sym typeface="Arial"/>
              </a:rPr>
              <a:t>LKW oder Transporter anmieten</a:t>
            </a:r>
          </a:p>
          <a:p>
            <a:pPr indent="-161925" lvl="0" marL="161925" marR="0" rtl="0" algn="l">
              <a:spcBef>
                <a:spcPts val="400"/>
              </a:spcBef>
              <a:spcAft>
                <a:spcPts val="0"/>
              </a:spcAft>
              <a:buClr>
                <a:srgbClr val="7889FB"/>
              </a:buClr>
              <a:buSzPct val="110000"/>
              <a:buFont typeface="Noto Sans Symbols"/>
              <a:buChar char="▪"/>
            </a:pPr>
            <a:r>
              <a:rPr b="0" i="0" lang="de-DE" sz="2000" u="none" cap="none" strike="noStrike">
                <a:solidFill>
                  <a:srgbClr val="000000"/>
                </a:solidFill>
                <a:latin typeface="Arial"/>
                <a:ea typeface="Arial"/>
                <a:cs typeface="Arial"/>
                <a:sym typeface="Arial"/>
              </a:rPr>
              <a:t>Umzugskartons packen</a:t>
            </a:r>
          </a:p>
          <a:p>
            <a:pPr indent="-161925" lvl="0" marL="161925" marR="0" rtl="0" algn="l">
              <a:spcBef>
                <a:spcPts val="400"/>
              </a:spcBef>
              <a:spcAft>
                <a:spcPts val="0"/>
              </a:spcAft>
              <a:buClr>
                <a:srgbClr val="7889FB"/>
              </a:buClr>
              <a:buSzPct val="110000"/>
              <a:buFont typeface="Noto Sans Symbols"/>
              <a:buChar char="▪"/>
            </a:pPr>
            <a:r>
              <a:rPr b="0" i="0" lang="de-DE" sz="2000" u="none" cap="none" strike="noStrike">
                <a:solidFill>
                  <a:srgbClr val="000000"/>
                </a:solidFill>
                <a:latin typeface="Arial"/>
                <a:ea typeface="Arial"/>
                <a:cs typeface="Arial"/>
                <a:sym typeface="Arial"/>
              </a:rPr>
              <a:t>Nachbarn informieren (in der alten und neuen Wohnung) </a:t>
            </a:r>
          </a:p>
          <a:p>
            <a:pPr indent="-161925" lvl="0" marL="161925" marR="0" rtl="0" algn="l">
              <a:spcBef>
                <a:spcPts val="400"/>
              </a:spcBef>
              <a:spcAft>
                <a:spcPts val="0"/>
              </a:spcAft>
              <a:buClr>
                <a:srgbClr val="7889FB"/>
              </a:buClr>
              <a:buSzPct val="110000"/>
              <a:buFont typeface="Noto Sans Symbols"/>
              <a:buChar char="▪"/>
            </a:pPr>
            <a:r>
              <a:rPr b="0" i="0" lang="de-DE" sz="2000" u="none" cap="none" strike="noStrike">
                <a:solidFill>
                  <a:srgbClr val="000000"/>
                </a:solidFill>
                <a:latin typeface="Arial"/>
                <a:ea typeface="Arial"/>
                <a:cs typeface="Arial"/>
                <a:sym typeface="Arial"/>
              </a:rPr>
              <a:t>Absprachen mit Umzugsfirma</a:t>
            </a:r>
          </a:p>
          <a:p>
            <a:pPr indent="-161925" lvl="0" marL="161925" marR="0" rtl="0" algn="l">
              <a:spcBef>
                <a:spcPts val="400"/>
              </a:spcBef>
              <a:spcAft>
                <a:spcPts val="0"/>
              </a:spcAft>
              <a:buClr>
                <a:srgbClr val="7889FB"/>
              </a:buClr>
              <a:buSzPct val="110000"/>
              <a:buFont typeface="Noto Sans Symbols"/>
              <a:buChar char="▪"/>
            </a:pPr>
            <a:r>
              <a:rPr b="0" i="0" lang="de-DE" sz="2000" u="none" cap="none" strike="noStrike">
                <a:solidFill>
                  <a:srgbClr val="000000"/>
                </a:solidFill>
                <a:latin typeface="Arial"/>
                <a:ea typeface="Arial"/>
                <a:cs typeface="Arial"/>
                <a:sym typeface="Arial"/>
              </a:rPr>
              <a:t>Babysitter organisieren (falls Sie kleine Kinder haben)</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2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