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F87D459A-06F3-4091-A59B-1089ACAA3FF5}">
  <a:tblStyle styleId="{F87D459A-06F3-4091-A59B-1089ACAA3FF5}" styleName="Table_0"/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3" name="Shape 8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9" name="Shape 8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6" name="Shape 9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0" name="Shape 11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7" name="Shape 11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2" name="Shape 12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de-DE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de-DE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Handball-EM 2016</a:t>
            </a:r>
          </a:p>
          <a:p>
            <a:pPr indent="-161925" lvl="0" marL="161925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teffen Weinhold"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7375" y="1905000"/>
            <a:ext cx="5791200" cy="386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noFill/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Erzähle über die Handball EM-2016</a:t>
            </a:r>
          </a:p>
        </p:txBody>
      </p:sp>
      <p:graphicFrame>
        <p:nvGraphicFramePr>
          <p:cNvPr id="76" name="Shape 76"/>
          <p:cNvGraphicFramePr/>
          <p:nvPr/>
        </p:nvGraphicFramePr>
        <p:xfrm>
          <a:off x="698500" y="140604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{F87D459A-06F3-4091-A59B-1089ACAA3FF5}</a:tableStyleId>
              </a:tblPr>
              <a:tblGrid>
                <a:gridCol w="4054475"/>
                <a:gridCol w="4054475"/>
              </a:tblGrid>
              <a:tr h="228600">
                <a:tc gridSpan="2"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 u="none" cap="none" strike="noStrike"/>
                        <a:t>12. </a:t>
                      </a:r>
                      <a:r>
                        <a:rPr lang="de-DE" sz="1800" u="none" cap="none" strike="noStrike">
                          <a:solidFill>
                            <a:srgbClr val="0B0080"/>
                          </a:solidFill>
                        </a:rPr>
                        <a:t>Handball-Europameisterschaft</a:t>
                      </a:r>
                      <a:r>
                        <a:rPr lang="de-DE" sz="1800" u="none" cap="none" strike="noStrike"/>
                        <a:t> der Männer 2016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2F2F2"/>
                    </a:solidFill>
                  </a:tcPr>
                </a:tc>
                <a:tc hMerge="1"/>
              </a:tr>
              <a:tr h="228600">
                <a:tc gridSpan="2"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 u="none" cap="none" strike="noStrike"/>
                        <a:t>Handball EHF Euro 2016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B0D3FB"/>
                    </a:solidFill>
                  </a:tcPr>
                </a:tc>
                <a:tc hMerge="1"/>
              </a:tr>
              <a:tr h="228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de-DE" sz="1800" u="none" cap="none" strike="noStrike"/>
                        <a:t>Anzahl Nationen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16 (von 37 Bewerbern)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</a:tr>
              <a:tr h="228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de-DE" sz="1800"/>
                        <a:t>Austragungsort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 </a:t>
                      </a:r>
                      <a:r>
                        <a:rPr lang="de-DE" sz="1800" u="none" strike="noStrike">
                          <a:solidFill>
                            <a:srgbClr val="0B0080"/>
                          </a:solidFill>
                        </a:rPr>
                        <a:t>Polen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</a:tr>
              <a:tr h="228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de-DE" sz="1800"/>
                        <a:t>Eröffnungsspiel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15. Januar 2016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</a:tr>
              <a:tr h="228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de-DE" sz="1800"/>
                        <a:t>Endspiel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31. Januar 2016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</a:tr>
              <a:tr h="228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de-DE" sz="1800"/>
                        <a:t>Spiele</a:t>
                      </a:r>
                      <a:r>
                        <a:rPr lang="de-DE" sz="1800"/>
                        <a:t>  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48 insgesamt</a:t>
                      </a:r>
                      <a:br>
                        <a:rPr lang="de-DE" sz="1800"/>
                      </a:br>
                      <a:r>
                        <a:rPr lang="de-DE" sz="1800"/>
                        <a:t>42 bisher absolviert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</a:tr>
              <a:tr h="228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de-DE" sz="1800"/>
                        <a:t>Tore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2.299  (∅: 54,74 pro Spiel)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</a:tr>
              <a:tr h="228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de-DE" sz="1800"/>
                        <a:t>Zuschauer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342.022  (∅: 8.143 pro Spiel)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</a:tr>
              <a:tr h="228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 </a:t>
                      </a:r>
                      <a:r>
                        <a:rPr b="1" lang="de-DE" sz="1800"/>
                        <a:t>Gelbe Karten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244 (∅: 5,81 pro Spiel)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</a:tr>
              <a:tr h="228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 </a:t>
                      </a:r>
                      <a:r>
                        <a:rPr b="1" lang="de-DE" sz="1800"/>
                        <a:t>Zeitstrafen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346 (∅: 8,24 pro Spiel)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</a:tr>
              <a:tr h="228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 </a:t>
                      </a:r>
                      <a:r>
                        <a:rPr b="1" lang="de-DE" sz="1800"/>
                        <a:t>Rote Karten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de-DE" sz="1800"/>
                        <a:t>14 (∅: 0,33 pro Spiel)</a:t>
                      </a: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AAAAAA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descr="Polen" id="77" name="Shape 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8500" y="1406525"/>
            <a:ext cx="171449" cy="104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lbe Karte" id="78" name="Shape 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8500" y="1406525"/>
            <a:ext cx="76199" cy="95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Zeitstrafe" id="79" name="Shape 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8500" y="1406525"/>
            <a:ext cx="76199" cy="76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ote Karte" id="80" name="Shape 8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8500" y="1406525"/>
            <a:ext cx="76199" cy="9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www.bildwoerterbuch.com/images/all/spielfeld-93080.jpg" id="86" name="Shape 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09362"/>
            <a:ext cx="9406050" cy="61962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idx="1" type="body"/>
          </p:nvPr>
        </p:nvSpPr>
        <p:spPr>
          <a:xfrm>
            <a:off x="609600" y="1307305"/>
            <a:ext cx="8229600" cy="23502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92" name="Shape 92"/>
          <p:cNvSpPr/>
          <p:nvPr/>
        </p:nvSpPr>
        <p:spPr>
          <a:xfrm>
            <a:off x="533400" y="1143000"/>
            <a:ext cx="7619999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Vom 15. bis 31. Januar wird in …. die 12. Handball-EM der Europäischen Handballföderation (EHF) ausgespielt. 16 …. haben sich für die Endrunde in unserem Nachbarland qualifiziert. Sie spielen in insgesamt 48 …. um die …. des europäischen Handalls. Das … findet am …. um 17.30 Uhr in …. statt.</a:t>
            </a:r>
          </a:p>
        </p:txBody>
      </p:sp>
      <p:sp>
        <p:nvSpPr>
          <p:cNvPr id="93" name="Shape 93"/>
          <p:cNvSpPr txBox="1"/>
          <p:nvPr/>
        </p:nvSpPr>
        <p:spPr>
          <a:xfrm>
            <a:off x="609600" y="3984962"/>
            <a:ext cx="205740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31. Januar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Krakau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Nationen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Endspiel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Begegnungen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Polen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Krone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b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99" name="Shape 99"/>
          <p:cNvSpPr/>
          <p:nvPr/>
        </p:nvSpPr>
        <p:spPr>
          <a:xfrm>
            <a:off x="381000" y="838200"/>
            <a:ext cx="5943599" cy="5632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Den bisher einzigen deutschen EM-Titel hatte es 2004 unter Coach Heiner Brand gegeben. Sein Nachfolger Sigurdsson war nach einer leidenschaftlichen Vorstellung </a:t>
            </a:r>
            <a:r>
              <a:rPr lang="de-DE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mächtig stolz </a:t>
            </a:r>
            <a:r>
              <a:rPr lang="de-DE" sz="20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auf seine Mannschaft. </a:t>
            </a:r>
            <a:r>
              <a:rPr i="1" lang="de-DE" sz="20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"Das ist eine Sensation"</a:t>
            </a:r>
            <a:r>
              <a:rPr lang="de-DE" sz="20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, sagte er. </a:t>
            </a:r>
            <a:r>
              <a:rPr i="1" lang="de-DE" sz="20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"Wir haben einfach </a:t>
            </a:r>
            <a:r>
              <a:rPr i="1" lang="de-DE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unser Ding durchgezogen</a:t>
            </a:r>
            <a:r>
              <a:rPr i="1" lang="de-DE" sz="20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. Das war eine grandiose Leistung, fantastisch. Wir haben </a:t>
            </a:r>
            <a:r>
              <a:rPr i="1" lang="de-DE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uns nicht verrückt machen lassen</a:t>
            </a:r>
            <a:r>
              <a:rPr i="1" lang="de-DE" sz="20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.„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Bester Werfer beim fünften Sieg der mit insgesamt 16 EM-Debütanten angetretenen Auswahl des Deutschen Handballbundes (DHB) in Folge war Steffen Fäth mit sechs Toren. Torhüter Andreas Wolff hielt zudem </a:t>
            </a:r>
            <a:r>
              <a:rPr lang="de-DE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 der packenden Schlussphase </a:t>
            </a:r>
            <a:r>
              <a:rPr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 Bälle. </a:t>
            </a:r>
            <a:r>
              <a:rPr i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"Es war ein Kampf, bei dem ich nicht über das Ergebnis nachgedacht habe, sondern nur über den Ball. Ich bin überglücklich. Als die Dänen nervös wurden, haben wir </a:t>
            </a:r>
            <a:r>
              <a:rPr i="1" lang="de-DE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zugeschlagen</a:t>
            </a:r>
            <a:r>
              <a:rPr i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", </a:t>
            </a:r>
            <a:r>
              <a:rPr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sagte Wolff.</a:t>
            </a:r>
          </a:p>
        </p:txBody>
      </p:sp>
      <p:sp>
        <p:nvSpPr>
          <p:cNvPr id="100" name="Shape 100"/>
          <p:cNvSpPr txBox="1"/>
          <p:nvPr/>
        </p:nvSpPr>
        <p:spPr>
          <a:xfrm>
            <a:off x="5530850" y="1143000"/>
            <a:ext cx="3276600" cy="685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eutschland - Dänemark" id="101" name="Shape 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42482" y="4465637"/>
            <a:ext cx="3028949" cy="2019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381000" y="838200"/>
            <a:ext cx="5333999" cy="51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Steffen Fäth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- </a:t>
            </a:r>
            <a:r>
              <a:rPr b="1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der beste Werfer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Fäth debütierte 2008/09 für die Rhein-Neckar-Löwen in der Bundesliga. In der Saison 2009/10 wurde er zum VfL Gummersbach 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ausgeliehen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Zusätzlich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besaß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er ein 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Zweitspielrecht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bei der HSG Frankfurt-Rhein-Main, um weitere Spielpraxis in der 2. Bundesliga zu erlangen. Zur Saison 2010/11 wechselte er zur HSG Wetzlar. Hier entwickelte er sich zu einem der besten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Torschützen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und zum deutschen Nationalspieler. Ab dem Sommer 2016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läuft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er für die Füchse Berlin 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auf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descr="Steffen Fäth" id="107" name="Shape 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0" y="2667000"/>
            <a:ext cx="3108655" cy="312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457200" y="838200"/>
            <a:ext cx="8229600" cy="579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Ordne die Definitionen den Begriffen zu</a:t>
            </a:r>
          </a:p>
        </p:txBody>
      </p:sp>
      <p:sp>
        <p:nvSpPr>
          <p:cNvPr id="113" name="Shape 113"/>
          <p:cNvSpPr txBox="1"/>
          <p:nvPr>
            <p:ph idx="2" type="body"/>
          </p:nvPr>
        </p:nvSpPr>
        <p:spPr>
          <a:xfrm>
            <a:off x="457200" y="2174875"/>
            <a:ext cx="2895600" cy="3768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Zweitspielrecht</a:t>
            </a: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de-DE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Torschütze</a:t>
            </a: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auflaufen</a:t>
            </a: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ausleihen</a:t>
            </a: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zuschlagen</a:t>
            </a: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de-DE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0" i="0" lang="de-DE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zurückliegen</a:t>
            </a:r>
          </a:p>
        </p:txBody>
      </p:sp>
      <p:sp>
        <p:nvSpPr>
          <p:cNvPr id="114" name="Shape 114"/>
          <p:cNvSpPr txBox="1"/>
          <p:nvPr>
            <p:ph idx="4" type="body"/>
          </p:nvPr>
        </p:nvSpPr>
        <p:spPr>
          <a:xfrm>
            <a:off x="3810001" y="2174875"/>
            <a:ext cx="5181600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a. an jemanden Anschluss gewinnen; aufrücken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 syn. Förderlizenz (gestattet den Nachwuchsspielern bis zum 23. Lebensjahr in derselben Saison für zwei Mannschaften aus verschiedenen Ligen zu spielen und flexibel zu wechseln.)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 im Rückstand liegen, weiter hinten liegen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d. Spieler, der ein Tor geschossen hat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e. ein Angebot, eine gute Gelegenheit o. Ä. wahrnehmen, einen Vorteil nutzen.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f. jemandem etwas, jemanden leihen, borgen; etwas verleihen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DEUTSCHLAND - DÄNEMARK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Dramatische Schlussphase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entwickelte sich eine echte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Abwehrschlacht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beide Teams mussten für ihre Tore hart kämpfen.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einer dramatischen Schlussphase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lag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die DHB-Auswahl zunächst mit 21:23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zurück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(53.). Doch das deutsche Team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gab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auf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kam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durch Martin Strobel wieder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zum Ausgleich 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(23:23/57.). Reichmann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sorgte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 Siebenmeter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für die Führung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Anders Eggert von der SG Flensburg-Handewitt scheiterte im Gegenzug am Innenpfosten des deutschen Tores. Fabian Wiede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sorgte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mit dem 25:23 eine Minute vor dem Ende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für die Entscheidung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Der Rest war nur noch Jubel.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Bilde Sätze mit folgenden Wörtern: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de-D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Zurückliegen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de-D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aufgeben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de-D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für die Führung sorgen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de-D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für die Entscheidung sorgen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de-D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zum Ausgleich kommen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de-D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Torschütze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b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