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4" name="Shape 7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0" name="Shape 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7" name="Shape 8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5" name="Shape 9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5" name="Shape 10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2" name="Shape 11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9" name="Shape 11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5" name="Shape 12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7" name="Shape 27"/>
        <p:cNvGrpSpPr/>
        <p:nvPr/>
      </p:nvGrpSpPr>
      <p:grpSpPr>
        <a:xfrm>
          <a:off x="0" y="0"/>
          <a:ext cx="0" cy="0"/>
          <a:chOff x="0" y="0"/>
          <a:chExt cx="0" cy="0"/>
        </a:xfrm>
      </p:grpSpPr>
      <p:sp>
        <p:nvSpPr>
          <p:cNvPr id="28" name="Shape 2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0" name="Shape 30"/>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fr-FR" sz="1100" u="none" cap="none" strike="noStrike">
                <a:solidFill>
                  <a:srgbClr val="FFFFFF"/>
                </a:solidFill>
                <a:latin typeface="Calibri"/>
                <a:ea typeface="Calibri"/>
                <a:cs typeface="Calibri"/>
                <a:sym typeface="Calibri"/>
              </a:rPr>
              <a:t>© </a:t>
            </a:r>
            <a:r>
              <a:rPr b="0" i="0" lang="fr-FR"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ctr">
              <a:spcBef>
                <a:spcPts val="0"/>
              </a:spcBef>
              <a:spcAft>
                <a:spcPts val="0"/>
              </a:spcAft>
              <a:buClr>
                <a:srgbClr val="7889FB"/>
              </a:buClr>
              <a:buSzPct val="25000"/>
              <a:buFont typeface="Noto Sans Symbols"/>
              <a:buNone/>
            </a:pPr>
            <a:r>
              <a:rPr b="1" i="0" lang="fr-FR" sz="2800" u="none" cap="none" strike="noStrike">
                <a:solidFill>
                  <a:srgbClr val="000000"/>
                </a:solidFill>
                <a:latin typeface="Arial"/>
                <a:ea typeface="Arial"/>
                <a:cs typeface="Arial"/>
                <a:sym typeface="Arial"/>
              </a:rPr>
              <a:t>Malala Yousafzai </a:t>
            </a:r>
          </a:p>
        </p:txBody>
      </p:sp>
      <p:sp>
        <p:nvSpPr>
          <p:cNvPr descr="Картинки по запросу malala yousafzai nobel peace prize" id="70" name="Shape 70"/>
          <p:cNvSpPr/>
          <p:nvPr/>
        </p:nvSpPr>
        <p:spPr>
          <a:xfrm>
            <a:off x="155575" y="-144463"/>
            <a:ext cx="304799" cy="304801"/>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sz="1800">
              <a:solidFill>
                <a:schemeClr val="dk1"/>
              </a:solidFill>
              <a:latin typeface="Arial"/>
              <a:ea typeface="Arial"/>
              <a:cs typeface="Arial"/>
              <a:sym typeface="Arial"/>
            </a:endParaRPr>
          </a:p>
        </p:txBody>
      </p:sp>
      <p:pic>
        <p:nvPicPr>
          <p:cNvPr descr="http://scd.france24.com/en/files/imagecache/france24_ct_api_bigger_169/article/image/malala%20prize%20(JONATHAN%20NACKSTRAND%20AFP).jpg" id="71" name="Shape 71"/>
          <p:cNvPicPr preferRelativeResize="0"/>
          <p:nvPr/>
        </p:nvPicPr>
        <p:blipFill rotWithShape="1">
          <a:blip r:embed="rId3">
            <a:alphaModFix/>
          </a:blip>
          <a:srcRect b="0" l="0" r="0" t="0"/>
          <a:stretch/>
        </p:blipFill>
        <p:spPr>
          <a:xfrm>
            <a:off x="1143000" y="2057400"/>
            <a:ext cx="6858000" cy="38576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idx="1" type="body"/>
          </p:nvPr>
        </p:nvSpPr>
        <p:spPr>
          <a:xfrm>
            <a:off x="533400" y="914590"/>
            <a:ext cx="4343400" cy="5333810"/>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fr-FR" sz="2000" u="none" cap="none" strike="noStrike">
                <a:solidFill>
                  <a:srgbClr val="000000"/>
                </a:solidFill>
                <a:latin typeface="Arial"/>
                <a:ea typeface="Arial"/>
                <a:cs typeface="Arial"/>
                <a:sym typeface="Arial"/>
              </a:rPr>
              <a:t>Malala Yousafzai wurde am </a:t>
            </a:r>
            <a:r>
              <a:rPr b="0" i="0" lang="fr-FR" sz="2000" u="none" cap="none" strike="noStrike">
                <a:solidFill>
                  <a:srgbClr val="000000"/>
                </a:solidFill>
                <a:latin typeface="Arial"/>
                <a:ea typeface="Arial"/>
                <a:cs typeface="Arial"/>
                <a:sym typeface="Arial"/>
              </a:rPr>
              <a:t>12. Juli 1997) ist eine Kinderrechtsaktivistin aus dem Swat-Tal in Pakistan. Am 10. Oktober 2014 wurde ihr der Friedensnobelpreis zuerkannt. Sie ist die jüngste Preisträgerin in der Geschichte des Nobelpreises </a:t>
            </a:r>
          </a:p>
        </p:txBody>
      </p:sp>
      <p:pic>
        <p:nvPicPr>
          <p:cNvPr descr="https://upload.wikimedia.org/wikipedia/commons/thumb/1/15/Malala_Yousafzai_par_Claude_Truong-Ngoc_novembre_2013.jpg/682px-Malala_Yousafzai_par_Claude_Truong-Ngoc_novembre_2013.jpg" id="77" name="Shape 77"/>
          <p:cNvPicPr preferRelativeResize="0"/>
          <p:nvPr/>
        </p:nvPicPr>
        <p:blipFill rotWithShape="1">
          <a:blip r:embed="rId3">
            <a:alphaModFix/>
          </a:blip>
          <a:srcRect b="0" l="0" r="0" t="0"/>
          <a:stretch/>
        </p:blipFill>
        <p:spPr>
          <a:xfrm>
            <a:off x="5181600" y="881062"/>
            <a:ext cx="3070224" cy="460533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idx="1" type="body"/>
          </p:nvPr>
        </p:nvSpPr>
        <p:spPr>
          <a:xfrm>
            <a:off x="685800" y="1828800"/>
            <a:ext cx="7772400" cy="3429000"/>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Am 9. Oktober 2012 hielten einige Taliban ihren Schulbus auf der Heimfahrt an und fragten nach Yousafzai. Ein Taliban schoss </a:t>
            </a:r>
            <a:r>
              <a:rPr b="0" i="0" lang="fr-FR" sz="1600" u="none" cap="none" strike="noStrike">
                <a:solidFill>
                  <a:srgbClr val="FF0000"/>
                </a:solidFill>
                <a:latin typeface="Arial"/>
                <a:ea typeface="Arial"/>
                <a:cs typeface="Arial"/>
                <a:sym typeface="Arial"/>
              </a:rPr>
              <a:t>aus nächster Nähe </a:t>
            </a:r>
            <a:r>
              <a:rPr b="0" i="0" lang="fr-FR" sz="1600" u="none" cap="none" strike="noStrike">
                <a:solidFill>
                  <a:srgbClr val="000000"/>
                </a:solidFill>
                <a:latin typeface="Arial"/>
                <a:ea typeface="Arial"/>
                <a:cs typeface="Arial"/>
                <a:sym typeface="Arial"/>
              </a:rPr>
              <a:t>auf sie. Dabei wurde sie durch </a:t>
            </a:r>
            <a:r>
              <a:rPr b="0" i="0" lang="fr-FR" sz="1600" u="none" cap="none" strike="noStrike">
                <a:solidFill>
                  <a:srgbClr val="FF0000"/>
                </a:solidFill>
                <a:latin typeface="Arial"/>
                <a:ea typeface="Arial"/>
                <a:cs typeface="Arial"/>
                <a:sym typeface="Arial"/>
              </a:rPr>
              <a:t>Schüsse</a:t>
            </a:r>
            <a:r>
              <a:rPr b="0" i="0" lang="fr-FR" sz="1600" u="none" cap="none" strike="noStrike">
                <a:solidFill>
                  <a:srgbClr val="000000"/>
                </a:solidFill>
                <a:latin typeface="Arial"/>
                <a:ea typeface="Arial"/>
                <a:cs typeface="Arial"/>
                <a:sym typeface="Arial"/>
              </a:rPr>
              <a:t> in Kopf und Hals </a:t>
            </a:r>
            <a:r>
              <a:rPr b="0" i="0" lang="fr-FR" sz="1600" u="none" cap="none" strike="noStrike">
                <a:solidFill>
                  <a:srgbClr val="FF0000"/>
                </a:solidFill>
                <a:latin typeface="Arial"/>
                <a:ea typeface="Arial"/>
                <a:cs typeface="Arial"/>
                <a:sym typeface="Arial"/>
              </a:rPr>
              <a:t>schwer verletzt </a:t>
            </a:r>
            <a:r>
              <a:rPr b="0" i="0" lang="fr-FR" sz="1600" u="none" cap="none" strike="noStrike">
                <a:solidFill>
                  <a:srgbClr val="000000"/>
                </a:solidFill>
                <a:latin typeface="Arial"/>
                <a:ea typeface="Arial"/>
                <a:cs typeface="Arial"/>
                <a:sym typeface="Arial"/>
              </a:rPr>
              <a:t>und musste in einem Militärkrankenhaus in</a:t>
            </a:r>
            <a:r>
              <a:rPr b="0" i="0" lang="fr-FR" sz="1600" u="none" cap="none" strike="noStrike">
                <a:solidFill>
                  <a:schemeClr val="dk1"/>
                </a:solidFill>
                <a:latin typeface="Arial"/>
                <a:ea typeface="Arial"/>
                <a:cs typeface="Arial"/>
                <a:sym typeface="Arial"/>
              </a:rPr>
              <a:t> Peschawar</a:t>
            </a:r>
            <a:r>
              <a:rPr b="0" i="0" lang="fr-FR" sz="1600" u="none" cap="none" strike="noStrike">
                <a:solidFill>
                  <a:srgbClr val="000000"/>
                </a:solidFill>
                <a:latin typeface="Arial"/>
                <a:ea typeface="Arial"/>
                <a:cs typeface="Arial"/>
                <a:sym typeface="Arial"/>
              </a:rPr>
              <a:t> operiert werden. </a:t>
            </a:r>
          </a:p>
        </p:txBody>
      </p:sp>
      <p:sp>
        <p:nvSpPr>
          <p:cNvPr id="83" name="Shape 83"/>
          <p:cNvSpPr txBox="1"/>
          <p:nvPr/>
        </p:nvSpPr>
        <p:spPr>
          <a:xfrm>
            <a:off x="2514600" y="609600"/>
            <a:ext cx="4648199" cy="523219"/>
          </a:xfrm>
          <a:prstGeom prst="rect">
            <a:avLst/>
          </a:prstGeom>
          <a:noFill/>
          <a:ln>
            <a:noFill/>
          </a:ln>
        </p:spPr>
        <p:txBody>
          <a:bodyPr anchorCtr="0" anchor="t" bIns="45700" lIns="91425" rIns="91425" tIns="45700">
            <a:noAutofit/>
          </a:bodyPr>
          <a:lstStyle/>
          <a:p>
            <a:pPr indent="0" lvl="0" marL="0" marR="0" rtl="0" algn="ctr">
              <a:spcBef>
                <a:spcPts val="0"/>
              </a:spcBef>
              <a:buSzPct val="25000"/>
              <a:buNone/>
            </a:pPr>
            <a:r>
              <a:rPr b="1" lang="fr-FR" sz="2800">
                <a:solidFill>
                  <a:srgbClr val="8383E0"/>
                </a:solidFill>
                <a:latin typeface="Arial"/>
                <a:ea typeface="Arial"/>
                <a:cs typeface="Arial"/>
                <a:sym typeface="Arial"/>
              </a:rPr>
              <a:t>Das Attentat</a:t>
            </a:r>
          </a:p>
        </p:txBody>
      </p:sp>
      <p:pic>
        <p:nvPicPr>
          <p:cNvPr descr="http://www.pakimag.com/files/2012/10/Malala-Yousafzai-in-London-Hospital.jpg" id="84" name="Shape 84"/>
          <p:cNvPicPr preferRelativeResize="0"/>
          <p:nvPr/>
        </p:nvPicPr>
        <p:blipFill rotWithShape="1">
          <a:blip r:embed="rId3">
            <a:alphaModFix/>
          </a:blip>
          <a:srcRect b="0" l="0" r="0" t="0"/>
          <a:stretch/>
        </p:blipFill>
        <p:spPr>
          <a:xfrm>
            <a:off x="1905000" y="3451880"/>
            <a:ext cx="5566548" cy="2333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fr-FR" sz="1600" u="none" cap="none" strike="noStrike">
                <a:solidFill>
                  <a:srgbClr val="000000"/>
                </a:solidFill>
                <a:latin typeface="Arial"/>
                <a:ea typeface="Arial"/>
                <a:cs typeface="Arial"/>
                <a:sym typeface="Arial"/>
              </a:rPr>
            </a:br>
            <a:br>
              <a:rPr b="0" i="0" lang="fr-FR" sz="1600" u="none" cap="none" strike="noStrike">
                <a:solidFill>
                  <a:srgbClr val="000000"/>
                </a:solidFill>
                <a:latin typeface="Arial"/>
                <a:ea typeface="Arial"/>
                <a:cs typeface="Arial"/>
                <a:sym typeface="Arial"/>
              </a:rPr>
            </a:br>
          </a:p>
        </p:txBody>
      </p:sp>
      <p:sp>
        <p:nvSpPr>
          <p:cNvPr id="90" name="Shape 90"/>
          <p:cNvSpPr/>
          <p:nvPr/>
        </p:nvSpPr>
        <p:spPr>
          <a:xfrm>
            <a:off x="533400" y="838200"/>
            <a:ext cx="6324600" cy="2031325"/>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rgbClr val="000000"/>
                </a:solidFill>
                <a:latin typeface="Arial"/>
                <a:ea typeface="Arial"/>
                <a:cs typeface="Arial"/>
                <a:sym typeface="Arial"/>
              </a:rPr>
              <a:t>Seit dem ……  lebt Malala mit ihren Eltern und ihren beiden Brüdern in Großbritannien. Die Taliban …..  ihr weiterhin, sie würden sie umbringen, wenn sie nach Pakistan……. Weltweit sind die Menschen von Malalas Tapferkeit und Stärke……, so auch Königin Elizabeth II. und Barack Obama, die die junge Menschenrechtsaktivistin beide schon ……haben.</a:t>
            </a:r>
          </a:p>
        </p:txBody>
      </p:sp>
      <p:pic>
        <p:nvPicPr>
          <p:cNvPr descr="Malala Yousafzai und Königin Elizabeth II." id="91" name="Shape 91"/>
          <p:cNvPicPr preferRelativeResize="0"/>
          <p:nvPr/>
        </p:nvPicPr>
        <p:blipFill rotWithShape="1">
          <a:blip r:embed="rId3">
            <a:alphaModFix/>
          </a:blip>
          <a:srcRect b="0" l="0" r="0" t="0"/>
          <a:stretch/>
        </p:blipFill>
        <p:spPr>
          <a:xfrm>
            <a:off x="4680619" y="3213874"/>
            <a:ext cx="4040042" cy="2272526"/>
          </a:xfrm>
          <a:prstGeom prst="rect">
            <a:avLst/>
          </a:prstGeom>
          <a:noFill/>
          <a:ln>
            <a:noFill/>
          </a:ln>
        </p:spPr>
      </p:pic>
      <p:sp>
        <p:nvSpPr>
          <p:cNvPr id="92" name="Shape 92"/>
          <p:cNvSpPr txBox="1"/>
          <p:nvPr/>
        </p:nvSpPr>
        <p:spPr>
          <a:xfrm>
            <a:off x="698500" y="3601630"/>
            <a:ext cx="3644899" cy="1754325"/>
          </a:xfrm>
          <a:prstGeom prst="rect">
            <a:avLst/>
          </a:prstGeom>
          <a:noFill/>
          <a:ln cap="flat" cmpd="sng" w="9525">
            <a:solidFill>
              <a:srgbClr val="FF00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buSzPct val="25000"/>
              <a:buNone/>
            </a:pPr>
            <a:r>
              <a:rPr lang="fr-FR" sz="1800">
                <a:solidFill>
                  <a:srgbClr val="FF0000"/>
                </a:solidFill>
                <a:latin typeface="Arial"/>
                <a:ea typeface="Arial"/>
                <a:cs typeface="Arial"/>
                <a:sym typeface="Arial"/>
              </a:rPr>
              <a:t>drohen</a:t>
            </a:r>
          </a:p>
          <a:p>
            <a:pPr indent="0" lvl="0" marL="0" marR="0" rtl="0" algn="l">
              <a:spcBef>
                <a:spcPts val="0"/>
              </a:spcBef>
              <a:buSzPct val="25000"/>
              <a:buNone/>
            </a:pPr>
            <a:r>
              <a:rPr lang="fr-FR" sz="1800">
                <a:solidFill>
                  <a:srgbClr val="FF0000"/>
                </a:solidFill>
                <a:latin typeface="Arial"/>
                <a:ea typeface="Arial"/>
                <a:cs typeface="Arial"/>
                <a:sym typeface="Arial"/>
              </a:rPr>
              <a:t>Beeindruckt</a:t>
            </a:r>
          </a:p>
          <a:p>
            <a:pPr indent="0" lvl="0" marL="0" marR="0" rtl="0" algn="l">
              <a:spcBef>
                <a:spcPts val="0"/>
              </a:spcBef>
              <a:buSzPct val="25000"/>
              <a:buNone/>
            </a:pPr>
            <a:r>
              <a:rPr lang="fr-FR" sz="1800">
                <a:solidFill>
                  <a:srgbClr val="FF0000"/>
                </a:solidFill>
                <a:latin typeface="Arial"/>
                <a:ea typeface="Arial"/>
                <a:cs typeface="Arial"/>
                <a:sym typeface="Arial"/>
              </a:rPr>
              <a:t>getroffen</a:t>
            </a:r>
          </a:p>
          <a:p>
            <a:pPr indent="0" lvl="0" marL="0" marR="0" rtl="0" algn="l">
              <a:spcBef>
                <a:spcPts val="0"/>
              </a:spcBef>
              <a:buSzPct val="25000"/>
              <a:buNone/>
            </a:pPr>
            <a:r>
              <a:rPr lang="fr-FR" sz="1800">
                <a:solidFill>
                  <a:srgbClr val="FF0000"/>
                </a:solidFill>
                <a:latin typeface="Arial"/>
                <a:ea typeface="Arial"/>
                <a:cs typeface="Arial"/>
                <a:sym typeface="Arial"/>
              </a:rPr>
              <a:t>Mordanschlag</a:t>
            </a:r>
          </a:p>
          <a:p>
            <a:pPr indent="0" lvl="0" marL="0" marR="0" rtl="0" algn="l">
              <a:spcBef>
                <a:spcPts val="0"/>
              </a:spcBef>
              <a:buSzPct val="25000"/>
              <a:buNone/>
            </a:pPr>
            <a:r>
              <a:rPr lang="fr-FR" sz="1800">
                <a:solidFill>
                  <a:srgbClr val="FF0000"/>
                </a:solidFill>
                <a:latin typeface="Arial"/>
                <a:ea typeface="Arial"/>
                <a:cs typeface="Arial"/>
                <a:sym typeface="Arial"/>
              </a:rPr>
              <a:t>zurückkehre</a:t>
            </a: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idx="1" type="body"/>
          </p:nvPr>
        </p:nvSpPr>
        <p:spPr>
          <a:xfrm>
            <a:off x="698500" y="1387475"/>
            <a:ext cx="4102100" cy="4251324"/>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
        <p:nvSpPr>
          <p:cNvPr id="98" name="Shape 98"/>
          <p:cNvSpPr/>
          <p:nvPr/>
        </p:nvSpPr>
        <p:spPr>
          <a:xfrm>
            <a:off x="304800" y="1219200"/>
            <a:ext cx="4648199" cy="4801313"/>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rgbClr val="252525"/>
                </a:solidFill>
                <a:latin typeface="Arial"/>
                <a:ea typeface="Arial"/>
                <a:cs typeface="Arial"/>
                <a:sym typeface="Arial"/>
              </a:rPr>
              <a:t>Seit Januar 2009, als sie elf Jahre alt war, berichtete Yousafzai auf einer Webseite der </a:t>
            </a:r>
            <a:r>
              <a:rPr lang="fr-FR" sz="1800">
                <a:solidFill>
                  <a:schemeClr val="dk1"/>
                </a:solidFill>
                <a:latin typeface="Arial"/>
                <a:ea typeface="Arial"/>
                <a:cs typeface="Arial"/>
                <a:sym typeface="Arial"/>
              </a:rPr>
              <a:t>BBC</a:t>
            </a:r>
            <a:r>
              <a:rPr lang="fr-FR" sz="1800">
                <a:solidFill>
                  <a:srgbClr val="252525"/>
                </a:solidFill>
                <a:latin typeface="Arial"/>
                <a:ea typeface="Arial"/>
                <a:cs typeface="Arial"/>
                <a:sym typeface="Arial"/>
              </a:rPr>
              <a:t> in einem Blog-Tagebuch unter dem Pseudonym </a:t>
            </a:r>
            <a:r>
              <a:rPr i="1" lang="fr-FR" sz="1800">
                <a:solidFill>
                  <a:srgbClr val="252525"/>
                </a:solidFill>
                <a:latin typeface="Arial"/>
                <a:ea typeface="Arial"/>
                <a:cs typeface="Arial"/>
                <a:sym typeface="Arial"/>
              </a:rPr>
              <a:t>Gul Makai</a:t>
            </a:r>
            <a:r>
              <a:rPr lang="fr-FR" sz="1800">
                <a:solidFill>
                  <a:srgbClr val="252525"/>
                </a:solidFill>
                <a:latin typeface="Arial"/>
                <a:ea typeface="Arial"/>
                <a:cs typeface="Arial"/>
                <a:sym typeface="Arial"/>
              </a:rPr>
              <a:t> über </a:t>
            </a:r>
            <a:r>
              <a:rPr lang="fr-FR" sz="1800">
                <a:solidFill>
                  <a:srgbClr val="FF0000"/>
                </a:solidFill>
                <a:latin typeface="Arial"/>
                <a:ea typeface="Arial"/>
                <a:cs typeface="Arial"/>
                <a:sym typeface="Arial"/>
              </a:rPr>
              <a:t>Gewalttaten</a:t>
            </a:r>
            <a:r>
              <a:rPr lang="fr-FR" sz="1800">
                <a:solidFill>
                  <a:srgbClr val="252525"/>
                </a:solidFill>
                <a:latin typeface="Arial"/>
                <a:ea typeface="Arial"/>
                <a:cs typeface="Arial"/>
                <a:sym typeface="Arial"/>
              </a:rPr>
              <a:t> der </a:t>
            </a:r>
            <a:r>
              <a:rPr lang="fr-FR" sz="1800">
                <a:solidFill>
                  <a:schemeClr val="dk1"/>
                </a:solidFill>
                <a:latin typeface="Arial"/>
                <a:ea typeface="Arial"/>
                <a:cs typeface="Arial"/>
                <a:sym typeface="Arial"/>
              </a:rPr>
              <a:t>pakistanischen Taliban</a:t>
            </a:r>
            <a:r>
              <a:rPr lang="fr-FR" sz="1800">
                <a:solidFill>
                  <a:srgbClr val="252525"/>
                </a:solidFill>
                <a:latin typeface="Arial"/>
                <a:ea typeface="Arial"/>
                <a:cs typeface="Arial"/>
                <a:sym typeface="Arial"/>
              </a:rPr>
              <a:t> im Swat-Tal.</a:t>
            </a:r>
          </a:p>
          <a:p>
            <a:pPr indent="0" lvl="0" marL="0" marR="0" rtl="0" algn="l">
              <a:spcBef>
                <a:spcPts val="0"/>
              </a:spcBef>
              <a:buSzPct val="25000"/>
              <a:buNone/>
            </a:pPr>
            <a:r>
              <a:rPr lang="fr-FR" sz="1800">
                <a:solidFill>
                  <a:schemeClr val="dk1"/>
                </a:solidFill>
                <a:latin typeface="Arial"/>
                <a:ea typeface="Arial"/>
                <a:cs typeface="Arial"/>
                <a:sym typeface="Arial"/>
              </a:rPr>
              <a:t>Malala schreibt online darüber, dass sie ihre Schuluniform nicht mehr tragen darf und auch nicht ihr rosa Lieblingskleid. Mädchen und Frauen müssen </a:t>
            </a:r>
            <a:r>
              <a:rPr lang="fr-FR" sz="1800">
                <a:solidFill>
                  <a:srgbClr val="FF0000"/>
                </a:solidFill>
                <a:latin typeface="Arial"/>
                <a:ea typeface="Arial"/>
                <a:cs typeface="Arial"/>
                <a:sym typeface="Arial"/>
              </a:rPr>
              <a:t>sich verschleiern</a:t>
            </a:r>
            <a:r>
              <a:rPr lang="fr-FR" sz="1800">
                <a:solidFill>
                  <a:schemeClr val="dk1"/>
                </a:solidFill>
                <a:latin typeface="Arial"/>
                <a:ea typeface="Arial"/>
                <a:cs typeface="Arial"/>
                <a:sym typeface="Arial"/>
              </a:rPr>
              <a:t>; es ist verboten Musik zu hören und zu tanzen. Malala bloggt über den Krieg und darüber, dass die Taliban Schulen zerstören und schließen. Ihre </a:t>
            </a:r>
            <a:r>
              <a:rPr lang="fr-FR" sz="1800">
                <a:solidFill>
                  <a:srgbClr val="FF0000"/>
                </a:solidFill>
                <a:latin typeface="Arial"/>
                <a:ea typeface="Arial"/>
                <a:cs typeface="Arial"/>
                <a:sym typeface="Arial"/>
              </a:rPr>
              <a:t>Blogeinträge</a:t>
            </a:r>
            <a:r>
              <a:rPr lang="fr-FR" sz="1800">
                <a:solidFill>
                  <a:schemeClr val="dk1"/>
                </a:solidFill>
                <a:latin typeface="Arial"/>
                <a:ea typeface="Arial"/>
                <a:cs typeface="Arial"/>
                <a:sym typeface="Arial"/>
              </a:rPr>
              <a:t> sind in dieser Zeit eine der wenigen </a:t>
            </a:r>
            <a:r>
              <a:rPr lang="fr-FR" sz="1800">
                <a:solidFill>
                  <a:srgbClr val="FF0000"/>
                </a:solidFill>
                <a:latin typeface="Arial"/>
                <a:ea typeface="Arial"/>
                <a:cs typeface="Arial"/>
                <a:sym typeface="Arial"/>
              </a:rPr>
              <a:t>Augenzeugenberichte</a:t>
            </a:r>
            <a:r>
              <a:rPr lang="fr-FR" sz="1800">
                <a:solidFill>
                  <a:schemeClr val="dk1"/>
                </a:solidFill>
                <a:latin typeface="Arial"/>
                <a:ea typeface="Arial"/>
                <a:cs typeface="Arial"/>
                <a:sym typeface="Arial"/>
              </a:rPr>
              <a:t> aus dem </a:t>
            </a:r>
            <a:r>
              <a:rPr lang="fr-FR" sz="1800">
                <a:solidFill>
                  <a:srgbClr val="FF0000"/>
                </a:solidFill>
                <a:latin typeface="Arial"/>
                <a:ea typeface="Arial"/>
                <a:cs typeface="Arial"/>
                <a:sym typeface="Arial"/>
              </a:rPr>
              <a:t>islamisch geprägten </a:t>
            </a:r>
            <a:r>
              <a:rPr lang="fr-FR" sz="1800">
                <a:solidFill>
                  <a:schemeClr val="dk1"/>
                </a:solidFill>
                <a:latin typeface="Arial"/>
                <a:ea typeface="Arial"/>
                <a:cs typeface="Arial"/>
                <a:sym typeface="Arial"/>
              </a:rPr>
              <a:t>Swat-Tal, sie werden von Hunderttausenden gelesen. </a:t>
            </a:r>
          </a:p>
        </p:txBody>
      </p:sp>
      <p:pic>
        <p:nvPicPr>
          <p:cNvPr descr="Verschleierte Frauen in Pakistan." id="99" name="Shape 99"/>
          <p:cNvPicPr preferRelativeResize="0"/>
          <p:nvPr/>
        </p:nvPicPr>
        <p:blipFill rotWithShape="1">
          <a:blip r:embed="rId3">
            <a:alphaModFix/>
          </a:blip>
          <a:srcRect b="0" l="0" r="0" t="0"/>
          <a:stretch/>
        </p:blipFill>
        <p:spPr>
          <a:xfrm>
            <a:off x="4953000" y="1210055"/>
            <a:ext cx="3928529" cy="2209799"/>
          </a:xfrm>
          <a:prstGeom prst="rect">
            <a:avLst/>
          </a:prstGeom>
          <a:noFill/>
          <a:ln>
            <a:noFill/>
          </a:ln>
        </p:spPr>
      </p:pic>
      <p:sp>
        <p:nvSpPr>
          <p:cNvPr id="100" name="Shape 100"/>
          <p:cNvSpPr/>
          <p:nvPr/>
        </p:nvSpPr>
        <p:spPr>
          <a:xfrm>
            <a:off x="5562600" y="3626375"/>
            <a:ext cx="2971799"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chemeClr val="dk1"/>
                </a:solidFill>
                <a:latin typeface="Arial"/>
                <a:ea typeface="Arial"/>
                <a:cs typeface="Arial"/>
                <a:sym typeface="Arial"/>
              </a:rPr>
              <a:t>Verschleierte Frauen auf einem Markt in Lahore</a:t>
            </a:r>
          </a:p>
        </p:txBody>
      </p:sp>
      <p:sp>
        <p:nvSpPr>
          <p:cNvPr id="101" name="Shape 101"/>
          <p:cNvSpPr txBox="1"/>
          <p:nvPr/>
        </p:nvSpPr>
        <p:spPr>
          <a:xfrm>
            <a:off x="3733800" y="591235"/>
            <a:ext cx="4343400" cy="40010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1" lang="fr-FR" sz="2000">
                <a:solidFill>
                  <a:srgbClr val="8383E0"/>
                </a:solidFill>
                <a:latin typeface="Arial"/>
                <a:ea typeface="Arial"/>
                <a:cs typeface="Arial"/>
                <a:sym typeface="Arial"/>
              </a:rPr>
              <a:t>Malalas Blog</a:t>
            </a:r>
          </a:p>
        </p:txBody>
      </p:sp>
      <p:sp>
        <p:nvSpPr>
          <p:cNvPr id="102" name="Shape 102"/>
          <p:cNvSpPr txBox="1"/>
          <p:nvPr/>
        </p:nvSpPr>
        <p:spPr>
          <a:xfrm>
            <a:off x="5638800" y="5029200"/>
            <a:ext cx="3048000"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i="1" lang="fr-FR" sz="1800">
                <a:solidFill>
                  <a:srgbClr val="8383E0"/>
                </a:solidFill>
                <a:latin typeface="Arial"/>
                <a:ea typeface="Arial"/>
                <a:cs typeface="Arial"/>
                <a:sym typeface="Arial"/>
              </a:rPr>
              <a:t>Hast du Malalas Blog gelesen?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sp>
        <p:nvSpPr>
          <p:cNvPr id="107" name="Shape 107"/>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rPr b="1" i="0" lang="fr-FR" sz="2000" u="none" cap="none" strike="noStrike">
                <a:solidFill>
                  <a:srgbClr val="7889FB"/>
                </a:solidFill>
                <a:latin typeface="Arial"/>
                <a:ea typeface="Arial"/>
                <a:cs typeface="Arial"/>
                <a:sym typeface="Arial"/>
              </a:rPr>
              <a:t>Malala – das öffentliche Mädchen</a:t>
            </a:r>
          </a:p>
        </p:txBody>
      </p:sp>
      <p:sp>
        <p:nvSpPr>
          <p:cNvPr id="108" name="Shape 108"/>
          <p:cNvSpPr txBox="1"/>
          <p:nvPr>
            <p:ph idx="1" type="body"/>
          </p:nvPr>
        </p:nvSpPr>
        <p:spPr>
          <a:xfrm>
            <a:off x="698500" y="1387474"/>
            <a:ext cx="4178300" cy="5013325"/>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Das Wohnzimmer ihrer Familie in Birmingham steht voll mit </a:t>
            </a:r>
            <a:r>
              <a:rPr b="0" i="0" lang="fr-FR" sz="1600" u="none" cap="none" strike="noStrike">
                <a:solidFill>
                  <a:srgbClr val="FF0000"/>
                </a:solidFill>
                <a:latin typeface="Arial"/>
                <a:ea typeface="Arial"/>
                <a:cs typeface="Arial"/>
                <a:sym typeface="Arial"/>
              </a:rPr>
              <a:t>Auszeichnungen</a:t>
            </a:r>
            <a:r>
              <a:rPr b="0" i="0" lang="fr-FR" sz="1600" u="none" cap="none" strike="noStrike">
                <a:solidFill>
                  <a:srgbClr val="000000"/>
                </a:solidFill>
                <a:latin typeface="Arial"/>
                <a:ea typeface="Arial"/>
                <a:cs typeface="Arial"/>
                <a:sym typeface="Arial"/>
              </a:rPr>
              <a:t>, Malalas Bild hängt in der National Portrait Gallery in London. In Pakistan und vielen anderen Ländern, in denen Frauen </a:t>
            </a:r>
            <a:r>
              <a:rPr b="0" i="0" lang="fr-FR" sz="1600" u="none" cap="none" strike="noStrike">
                <a:solidFill>
                  <a:srgbClr val="FF0000"/>
                </a:solidFill>
                <a:latin typeface="Arial"/>
                <a:ea typeface="Arial"/>
                <a:cs typeface="Arial"/>
                <a:sym typeface="Arial"/>
              </a:rPr>
              <a:t>unterdrückt</a:t>
            </a:r>
            <a:r>
              <a:rPr b="0" i="0" lang="fr-FR" sz="1600" u="none" cap="none" strike="noStrike">
                <a:solidFill>
                  <a:srgbClr val="000000"/>
                </a:solidFill>
                <a:latin typeface="Arial"/>
                <a:ea typeface="Arial"/>
                <a:cs typeface="Arial"/>
                <a:sym typeface="Arial"/>
              </a:rPr>
              <a:t> werden, ist sie </a:t>
            </a:r>
            <a:r>
              <a:rPr b="0" i="0" lang="fr-FR" sz="1600" u="none" cap="none" strike="noStrike">
                <a:solidFill>
                  <a:srgbClr val="FF0000"/>
                </a:solidFill>
                <a:latin typeface="Arial"/>
                <a:ea typeface="Arial"/>
                <a:cs typeface="Arial"/>
                <a:sym typeface="Arial"/>
              </a:rPr>
              <a:t>zum Idol geworden</a:t>
            </a:r>
            <a:r>
              <a:rPr b="0" i="0" lang="fr-FR" sz="1600" u="none" cap="none" strike="noStrike">
                <a:solidFill>
                  <a:srgbClr val="000000"/>
                </a:solidFill>
                <a:latin typeface="Arial"/>
                <a:ea typeface="Arial"/>
                <a:cs typeface="Arial"/>
                <a:sym typeface="Arial"/>
              </a:rPr>
              <a:t>. Mädchen auf der ganzen Welt </a:t>
            </a:r>
            <a:r>
              <a:rPr b="0" i="0" lang="fr-FR" sz="1600" u="none" cap="none" strike="noStrike">
                <a:solidFill>
                  <a:srgbClr val="FF0000"/>
                </a:solidFill>
                <a:latin typeface="Arial"/>
                <a:ea typeface="Arial"/>
                <a:cs typeface="Arial"/>
                <a:sym typeface="Arial"/>
              </a:rPr>
              <a:t>bewundern</a:t>
            </a:r>
            <a:r>
              <a:rPr b="0" i="0" lang="fr-FR" sz="1600" u="none" cap="none" strike="noStrike">
                <a:solidFill>
                  <a:srgbClr val="000000"/>
                </a:solidFill>
                <a:latin typeface="Arial"/>
                <a:ea typeface="Arial"/>
                <a:cs typeface="Arial"/>
                <a:sym typeface="Arial"/>
              </a:rPr>
              <a:t> sie, manche im Westen verbinden mit ihr die Hoffnung, sie könne die zerrissene pakistanische Gesellschaft </a:t>
            </a:r>
            <a:r>
              <a:rPr b="0" i="0" lang="fr-FR" sz="1600" u="none" cap="none" strike="noStrike">
                <a:solidFill>
                  <a:srgbClr val="FF0000"/>
                </a:solidFill>
                <a:latin typeface="Arial"/>
                <a:ea typeface="Arial"/>
                <a:cs typeface="Arial"/>
                <a:sym typeface="Arial"/>
              </a:rPr>
              <a:t>versöhnen</a:t>
            </a:r>
            <a:r>
              <a:rPr b="0" i="0" lang="fr-FR" sz="1600" u="none" cap="none" strike="noStrike">
                <a:solidFill>
                  <a:srgbClr val="000000"/>
                </a:solidFill>
                <a:latin typeface="Arial"/>
                <a:ea typeface="Arial"/>
                <a:cs typeface="Arial"/>
                <a:sym typeface="Arial"/>
              </a:rPr>
              <a:t>.</a:t>
            </a:r>
          </a:p>
        </p:txBody>
      </p:sp>
      <p:pic>
        <p:nvPicPr>
          <p:cNvPr descr="Buchcover von Malalas Autobiographie: &quot;I am Malala&quot;; Foto: Andrew Cowie/AFP/Getty Images" id="109" name="Shape 109"/>
          <p:cNvPicPr preferRelativeResize="0"/>
          <p:nvPr/>
        </p:nvPicPr>
        <p:blipFill rotWithShape="1">
          <a:blip r:embed="rId3">
            <a:alphaModFix/>
          </a:blip>
          <a:srcRect b="0" l="0" r="0" t="0"/>
          <a:stretch/>
        </p:blipFill>
        <p:spPr>
          <a:xfrm>
            <a:off x="3429000" y="3671480"/>
            <a:ext cx="4910513" cy="276468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idx="1" type="body"/>
          </p:nvPr>
        </p:nvSpPr>
        <p:spPr>
          <a:xfrm>
            <a:off x="228600" y="1549800"/>
            <a:ext cx="4876799" cy="446999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Anlässlich der Buchveröffentlichung gab Malala Yousafzai der BBC ein Fernsehinterview. Darin </a:t>
            </a:r>
            <a:r>
              <a:rPr b="0" i="0" lang="fr-FR" sz="2000" u="none" cap="none" strike="noStrike">
                <a:solidFill>
                  <a:srgbClr val="FF0000"/>
                </a:solidFill>
                <a:latin typeface="Arial"/>
                <a:ea typeface="Arial"/>
                <a:cs typeface="Arial"/>
                <a:sym typeface="Arial"/>
              </a:rPr>
              <a:t>rief sie zum Dialog </a:t>
            </a:r>
            <a:r>
              <a:rPr b="0" i="0" lang="fr-FR" sz="2000" u="none" cap="none" strike="noStrike">
                <a:solidFill>
                  <a:srgbClr val="000000"/>
                </a:solidFill>
                <a:latin typeface="Arial"/>
                <a:ea typeface="Arial"/>
                <a:cs typeface="Arial"/>
                <a:sym typeface="Arial"/>
              </a:rPr>
              <a:t>mit den Taliban </a:t>
            </a:r>
            <a:r>
              <a:rPr b="0" i="0" lang="fr-FR" sz="2000" u="none" cap="none" strike="noStrike">
                <a:solidFill>
                  <a:srgbClr val="FF0000"/>
                </a:solidFill>
                <a:latin typeface="Arial"/>
                <a:ea typeface="Arial"/>
                <a:cs typeface="Arial"/>
                <a:sym typeface="Arial"/>
              </a:rPr>
              <a:t>auf</a:t>
            </a:r>
            <a:r>
              <a:rPr b="0" i="0" lang="fr-FR" sz="2000" u="none" cap="none" strike="noStrike">
                <a:solidFill>
                  <a:srgbClr val="000000"/>
                </a:solidFill>
                <a:latin typeface="Arial"/>
                <a:ea typeface="Arial"/>
                <a:cs typeface="Arial"/>
                <a:sym typeface="Arial"/>
              </a:rPr>
              <a:t>. Das sei "der beste Weg, um Probleme zu lösen und gegen den Krieg zu kämpfen". Außerdem äußerte sie den Wunsch, sobald wie möglich nach Pakistan zurückzukehren und in ihrer Heimat </a:t>
            </a:r>
            <a:r>
              <a:rPr b="0" i="0" lang="fr-FR" sz="2000" u="none" cap="none" strike="noStrike">
                <a:solidFill>
                  <a:srgbClr val="FF0000"/>
                </a:solidFill>
                <a:latin typeface="Arial"/>
                <a:ea typeface="Arial"/>
                <a:cs typeface="Arial"/>
                <a:sym typeface="Arial"/>
              </a:rPr>
              <a:t>politisch aktiv </a:t>
            </a:r>
            <a:r>
              <a:rPr b="0" i="0" lang="fr-FR" sz="2000" u="none" cap="none" strike="noStrike">
                <a:solidFill>
                  <a:srgbClr val="000000"/>
                </a:solidFill>
                <a:latin typeface="Arial"/>
                <a:ea typeface="Arial"/>
                <a:cs typeface="Arial"/>
                <a:sym typeface="Arial"/>
              </a:rPr>
              <a:t>zu werden. Britta Petersen hält </a:t>
            </a:r>
            <a:r>
              <a:rPr b="0" i="0" lang="fr-FR" sz="2000" u="none" cap="none" strike="noStrike">
                <a:solidFill>
                  <a:srgbClr val="FF0000"/>
                </a:solidFill>
                <a:latin typeface="Arial"/>
                <a:ea typeface="Arial"/>
                <a:cs typeface="Arial"/>
                <a:sym typeface="Arial"/>
              </a:rPr>
              <a:t>dieses Vorhaben </a:t>
            </a:r>
            <a:r>
              <a:rPr b="0" i="0" lang="fr-FR" sz="2000" u="none" cap="none" strike="noStrike">
                <a:solidFill>
                  <a:srgbClr val="000000"/>
                </a:solidFill>
                <a:latin typeface="Arial"/>
                <a:ea typeface="Arial"/>
                <a:cs typeface="Arial"/>
                <a:sym typeface="Arial"/>
              </a:rPr>
              <a:t>allerdings für unrealistisch. "Momentan sieht es so aus, dass Malala nicht zuletzt deswegen in Großbritannien lebt, weil es in ihrer Heimat viel zu gefährlich für sie ist."</a:t>
            </a:r>
          </a:p>
        </p:txBody>
      </p:sp>
      <p:sp>
        <p:nvSpPr>
          <p:cNvPr id="115" name="Shape 115"/>
          <p:cNvSpPr txBox="1"/>
          <p:nvPr/>
        </p:nvSpPr>
        <p:spPr>
          <a:xfrm>
            <a:off x="2286000" y="685800"/>
            <a:ext cx="5638800" cy="461664"/>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2400">
                <a:solidFill>
                  <a:srgbClr val="8383E0"/>
                </a:solidFill>
                <a:latin typeface="Arial"/>
                <a:ea typeface="Arial"/>
                <a:cs typeface="Arial"/>
                <a:sym typeface="Arial"/>
              </a:rPr>
              <a:t>Malala will ein Buch veröffentlichen</a:t>
            </a:r>
          </a:p>
        </p:txBody>
      </p:sp>
      <p:pic>
        <p:nvPicPr>
          <p:cNvPr descr="Malala Yousafzai spricht in ein Mikrofon." id="116" name="Shape 116"/>
          <p:cNvPicPr preferRelativeResize="0"/>
          <p:nvPr/>
        </p:nvPicPr>
        <p:blipFill rotWithShape="1">
          <a:blip r:embed="rId3">
            <a:alphaModFix/>
          </a:blip>
          <a:srcRect b="0" l="0" r="0" t="0"/>
          <a:stretch/>
        </p:blipFill>
        <p:spPr>
          <a:xfrm>
            <a:off x="5334000" y="1752600"/>
            <a:ext cx="3522130" cy="19811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8383E0"/>
                </a:solidFill>
                <a:latin typeface="Arial"/>
                <a:ea typeface="Arial"/>
                <a:cs typeface="Arial"/>
                <a:sym typeface="Arial"/>
              </a:rPr>
              <a:t>Bilde Fragen mit folgenden Wörtern:</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fr-FR" sz="1600" u="none" cap="none" strike="noStrike">
                <a:solidFill>
                  <a:srgbClr val="000000"/>
                </a:solidFill>
                <a:latin typeface="Arial"/>
                <a:ea typeface="Arial"/>
                <a:cs typeface="Arial"/>
                <a:sym typeface="Arial"/>
              </a:rPr>
              <a:t> sich einsetzen für Akk.</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fr-FR" sz="1600" u="none" cap="none" strike="noStrike">
                <a:solidFill>
                  <a:srgbClr val="000000"/>
                </a:solidFill>
                <a:latin typeface="Arial"/>
                <a:ea typeface="Arial"/>
                <a:cs typeface="Arial"/>
                <a:sym typeface="Arial"/>
              </a:rPr>
              <a:t> sich verschleiern</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fr-FR" sz="1600" u="none" cap="none" strike="noStrike">
                <a:solidFill>
                  <a:srgbClr val="000000"/>
                </a:solidFill>
                <a:latin typeface="Arial"/>
                <a:ea typeface="Arial"/>
                <a:cs typeface="Arial"/>
                <a:sym typeface="Arial"/>
              </a:rPr>
              <a:t> der Blogeintrag</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fr-FR" sz="1600" u="none" cap="none" strike="noStrike">
                <a:solidFill>
                  <a:srgbClr val="000000"/>
                </a:solidFill>
                <a:latin typeface="Arial"/>
                <a:ea typeface="Arial"/>
                <a:cs typeface="Arial"/>
                <a:sym typeface="Arial"/>
              </a:rPr>
              <a:t> islamisch geprägt</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fr-FR" sz="1600" u="none" cap="none" strike="noStrike">
                <a:solidFill>
                  <a:srgbClr val="000000"/>
                </a:solidFill>
                <a:latin typeface="Arial"/>
                <a:ea typeface="Arial"/>
                <a:cs typeface="Arial"/>
                <a:sym typeface="Arial"/>
              </a:rPr>
              <a:t> Friedensnobelpreis</a:t>
            </a:r>
          </a:p>
        </p:txBody>
      </p:sp>
      <p:pic>
        <p:nvPicPr>
          <p:cNvPr descr="https://de.qantara.de/sites/default/files/styles/slideshow_wide/public/uploads/2014/12/15/friedensnobelpreis_1.jpg?itok=NIEo1gTK" id="122" name="Shape 122"/>
          <p:cNvPicPr preferRelativeResize="0"/>
          <p:nvPr/>
        </p:nvPicPr>
        <p:blipFill rotWithShape="1">
          <a:blip r:embed="rId3">
            <a:alphaModFix/>
          </a:blip>
          <a:srcRect b="0" l="0" r="0" t="0"/>
          <a:stretch/>
        </p:blipFill>
        <p:spPr>
          <a:xfrm>
            <a:off x="3505200" y="1981200"/>
            <a:ext cx="5127625" cy="288692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sp>
        <p:nvSpPr>
          <p:cNvPr id="127" name="Shape 127"/>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Char char="▪"/>
            </a:pPr>
            <a:br>
              <a:rPr b="0" i="0" lang="fr-FR" sz="16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
        <p:nvSpPr>
          <p:cNvPr id="128" name="Shape 128"/>
          <p:cNvSpPr txBox="1"/>
          <p:nvPr/>
        </p:nvSpPr>
        <p:spPr>
          <a:xfrm>
            <a:off x="381000" y="1143000"/>
            <a:ext cx="8426450" cy="4801313"/>
          </a:xfrm>
          <a:prstGeom prst="rect">
            <a:avLst/>
          </a:prstGeom>
          <a:noFill/>
          <a:ln>
            <a:noFill/>
          </a:ln>
        </p:spPr>
        <p:txBody>
          <a:bodyPr anchorCtr="0" anchor="t" bIns="45700" lIns="91425" rIns="91425" tIns="45700">
            <a:noAutofit/>
          </a:bodyPr>
          <a:lstStyle/>
          <a:p>
            <a:pPr indent="-342900" lvl="0" marL="342900" marR="0" rtl="0" algn="l">
              <a:spcBef>
                <a:spcPts val="0"/>
              </a:spcBef>
              <a:buClr>
                <a:schemeClr val="dk1"/>
              </a:buClr>
              <a:buSzPct val="100000"/>
              <a:buFont typeface="Arial"/>
              <a:buAutoNum type="arabicPeriod"/>
            </a:pPr>
            <a:r>
              <a:rPr lang="fr-FR" sz="2400">
                <a:solidFill>
                  <a:schemeClr val="dk1"/>
                </a:solidFill>
                <a:latin typeface="Arial"/>
                <a:ea typeface="Arial"/>
                <a:cs typeface="Arial"/>
                <a:sym typeface="Arial"/>
              </a:rPr>
              <a:t>Wie als ist Malala jetzt?</a:t>
            </a:r>
          </a:p>
          <a:p>
            <a:pPr indent="-342900" lvl="0" marL="342900" marR="0" rtl="0" algn="l">
              <a:spcBef>
                <a:spcPts val="0"/>
              </a:spcBef>
              <a:buClr>
                <a:schemeClr val="dk1"/>
              </a:buClr>
              <a:buFont typeface="Arial"/>
              <a:buNone/>
            </a:pPr>
            <a:r>
              <a:t/>
            </a:r>
            <a:endParaRPr sz="2400">
              <a:solidFill>
                <a:schemeClr val="dk1"/>
              </a:solidFill>
              <a:latin typeface="Arial"/>
              <a:ea typeface="Arial"/>
              <a:cs typeface="Arial"/>
              <a:sym typeface="Arial"/>
            </a:endParaRPr>
          </a:p>
          <a:p>
            <a:pPr indent="-342900" lvl="0" marL="342900" marR="0" rtl="0" algn="l">
              <a:spcBef>
                <a:spcPts val="0"/>
              </a:spcBef>
              <a:buClr>
                <a:schemeClr val="dk1"/>
              </a:buClr>
              <a:buSzPct val="100000"/>
              <a:buFont typeface="Arial"/>
              <a:buAutoNum type="arabicPeriod"/>
            </a:pPr>
            <a:r>
              <a:rPr lang="fr-FR" sz="2400">
                <a:solidFill>
                  <a:schemeClr val="dk1"/>
                </a:solidFill>
                <a:latin typeface="Arial"/>
                <a:ea typeface="Arial"/>
                <a:cs typeface="Arial"/>
                <a:sym typeface="Arial"/>
              </a:rPr>
              <a:t>Wofür setzt sich Malala ein?</a:t>
            </a:r>
          </a:p>
          <a:p>
            <a:pPr indent="-342900" lvl="0" marL="342900" marR="0" rtl="0" algn="l">
              <a:spcBef>
                <a:spcPts val="0"/>
              </a:spcBef>
              <a:buClr>
                <a:schemeClr val="dk1"/>
              </a:buClr>
              <a:buFont typeface="Arial"/>
              <a:buNone/>
            </a:pPr>
            <a:r>
              <a:t/>
            </a:r>
            <a:endParaRPr sz="2400">
              <a:solidFill>
                <a:schemeClr val="dk1"/>
              </a:solidFill>
              <a:latin typeface="Arial"/>
              <a:ea typeface="Arial"/>
              <a:cs typeface="Arial"/>
              <a:sym typeface="Arial"/>
            </a:endParaRPr>
          </a:p>
          <a:p>
            <a:pPr indent="-342900" lvl="0" marL="342900" marR="0" rtl="0" algn="l">
              <a:spcBef>
                <a:spcPts val="0"/>
              </a:spcBef>
              <a:buClr>
                <a:schemeClr val="dk1"/>
              </a:buClr>
              <a:buSzPct val="100000"/>
              <a:buFont typeface="Arial"/>
              <a:buAutoNum type="arabicPeriod"/>
            </a:pPr>
            <a:r>
              <a:rPr lang="fr-FR" sz="2400">
                <a:solidFill>
                  <a:schemeClr val="dk1"/>
                </a:solidFill>
                <a:latin typeface="Arial"/>
                <a:ea typeface="Arial"/>
                <a:cs typeface="Arial"/>
                <a:sym typeface="Arial"/>
              </a:rPr>
              <a:t>Wie verhalten sich Taliban in Pakistan?</a:t>
            </a:r>
          </a:p>
          <a:p>
            <a:pPr indent="-342900" lvl="0" marL="342900" marR="0" rtl="0" algn="l">
              <a:spcBef>
                <a:spcPts val="0"/>
              </a:spcBef>
              <a:buClr>
                <a:schemeClr val="dk1"/>
              </a:buClr>
              <a:buFont typeface="Arial"/>
              <a:buNone/>
            </a:pPr>
            <a:r>
              <a:t/>
            </a:r>
            <a:endParaRPr sz="2400">
              <a:solidFill>
                <a:schemeClr val="dk1"/>
              </a:solidFill>
              <a:latin typeface="Arial"/>
              <a:ea typeface="Arial"/>
              <a:cs typeface="Arial"/>
              <a:sym typeface="Arial"/>
            </a:endParaRPr>
          </a:p>
          <a:p>
            <a:pPr indent="-342900" lvl="0" marL="342900" marR="0" rtl="0" algn="l">
              <a:spcBef>
                <a:spcPts val="0"/>
              </a:spcBef>
              <a:buClr>
                <a:schemeClr val="dk1"/>
              </a:buClr>
              <a:buSzPct val="100000"/>
              <a:buFont typeface="Arial"/>
              <a:buAutoNum type="arabicPeriod"/>
            </a:pPr>
            <a:r>
              <a:rPr lang="fr-FR" sz="2400">
                <a:solidFill>
                  <a:schemeClr val="dk1"/>
                </a:solidFill>
                <a:latin typeface="Arial"/>
                <a:ea typeface="Arial"/>
                <a:cs typeface="Arial"/>
                <a:sym typeface="Arial"/>
              </a:rPr>
              <a:t> Wo und wie wurde Malala von Attentätern angegriffen?</a:t>
            </a:r>
          </a:p>
          <a:p>
            <a:pPr indent="-342900" lvl="0" marL="342900" marR="0" rtl="0" algn="l">
              <a:spcBef>
                <a:spcPts val="0"/>
              </a:spcBef>
              <a:buClr>
                <a:schemeClr val="dk1"/>
              </a:buClr>
              <a:buFont typeface="Arial"/>
              <a:buNone/>
            </a:pPr>
            <a:r>
              <a:t/>
            </a:r>
            <a:endParaRPr sz="2400">
              <a:solidFill>
                <a:schemeClr val="dk1"/>
              </a:solidFill>
              <a:latin typeface="Arial"/>
              <a:ea typeface="Arial"/>
              <a:cs typeface="Arial"/>
              <a:sym typeface="Arial"/>
            </a:endParaRPr>
          </a:p>
          <a:p>
            <a:pPr indent="-342900" lvl="0" marL="342900" marR="0" rtl="0" algn="l">
              <a:spcBef>
                <a:spcPts val="0"/>
              </a:spcBef>
              <a:buClr>
                <a:schemeClr val="dk1"/>
              </a:buClr>
              <a:buSzPct val="100000"/>
              <a:buFont typeface="Arial"/>
              <a:buAutoNum type="arabicPeriod"/>
            </a:pPr>
            <a:r>
              <a:rPr lang="fr-FR" sz="2400">
                <a:solidFill>
                  <a:schemeClr val="dk1"/>
                </a:solidFill>
                <a:latin typeface="Arial"/>
                <a:ea typeface="Arial"/>
                <a:cs typeface="Arial"/>
                <a:sym typeface="Arial"/>
              </a:rPr>
              <a:t> Finden Malalas Blogeinträge viel Interesse weltweit?</a:t>
            </a:r>
          </a:p>
          <a:p>
            <a:pPr indent="-342900" lvl="0" marL="342900" marR="0" rtl="0" algn="l">
              <a:spcBef>
                <a:spcPts val="0"/>
              </a:spcBef>
              <a:buClr>
                <a:schemeClr val="dk1"/>
              </a:buClr>
              <a:buFont typeface="Arial"/>
              <a:buNone/>
            </a:pPr>
            <a:r>
              <a:t/>
            </a:r>
            <a:endParaRPr sz="2400">
              <a:solidFill>
                <a:schemeClr val="dk1"/>
              </a:solidFill>
              <a:latin typeface="Arial"/>
              <a:ea typeface="Arial"/>
              <a:cs typeface="Arial"/>
              <a:sym typeface="Arial"/>
            </a:endParaRPr>
          </a:p>
          <a:p>
            <a:pPr indent="-342900" lvl="0" marL="342900" marR="0" rtl="0" algn="l">
              <a:spcBef>
                <a:spcPts val="0"/>
              </a:spcBef>
              <a:buClr>
                <a:schemeClr val="dk1"/>
              </a:buClr>
              <a:buSzPct val="100000"/>
              <a:buFont typeface="Arial"/>
              <a:buAutoNum type="arabicPeriod"/>
            </a:pPr>
            <a:r>
              <a:rPr lang="fr-FR" sz="2400">
                <a:solidFill>
                  <a:schemeClr val="dk1"/>
                </a:solidFill>
                <a:latin typeface="Arial"/>
                <a:ea typeface="Arial"/>
                <a:cs typeface="Arial"/>
                <a:sym typeface="Arial"/>
              </a:rPr>
              <a:t> Wie glaubst du, was wird Malala in der Zukunft beruflich machen?</a:t>
            </a: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