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2" name="Shape 82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3" name="Shape 14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9" name="Shape 149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9" name="Shape 89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6" name="Shape 96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2" name="Shape 102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8" name="Shape 108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5" name="Shape 115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2" name="Shape 122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9" name="Shape 129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6" name="Shape 136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Титульный слайд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/>
          <p:nvPr>
            <p:ph type="ctrTitle"/>
          </p:nvPr>
        </p:nvSpPr>
        <p:spPr>
          <a:xfrm>
            <a:off x="1524000" y="112236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ctr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6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3" name="Shape 13"/>
          <p:cNvSpPr txBox="1"/>
          <p:nvPr>
            <p:ph idx="1" type="subTitle"/>
          </p:nvPr>
        </p:nvSpPr>
        <p:spPr>
          <a:xfrm>
            <a:off x="1524000" y="3602037"/>
            <a:ext cx="9144000" cy="16557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ctr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ctr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ctr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ctr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ctr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ctr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ctr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ctr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0" type="dt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Shape 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" name="Shape 16"/>
          <p:cNvSpPr txBox="1"/>
          <p:nvPr>
            <p:ph idx="12" type="sldNum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Заголовок и вертикальный текст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/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70" name="Shape 70"/>
          <p:cNvSpPr txBox="1"/>
          <p:nvPr>
            <p:ph idx="1" type="body"/>
          </p:nvPr>
        </p:nvSpPr>
        <p:spPr>
          <a:xfrm rot="5400000">
            <a:off x="3920331" y="-1256505"/>
            <a:ext cx="4351338" cy="105155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800" lvl="0" marL="228600" marR="0" rtl="0" algn="l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76200" lvl="1" marL="685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1" name="Shape 71"/>
          <p:cNvSpPr txBox="1"/>
          <p:nvPr>
            <p:ph idx="10" type="dt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2" name="Shape 7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Shape 73"/>
          <p:cNvSpPr txBox="1"/>
          <p:nvPr>
            <p:ph idx="12" type="sldNum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Вертикальный заголовок и текст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type="title"/>
          </p:nvPr>
        </p:nvSpPr>
        <p:spPr>
          <a:xfrm rot="5400000">
            <a:off x="7133431" y="1956594"/>
            <a:ext cx="5811838" cy="2628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76" name="Shape 76"/>
          <p:cNvSpPr txBox="1"/>
          <p:nvPr>
            <p:ph idx="1" type="body"/>
          </p:nvPr>
        </p:nvSpPr>
        <p:spPr>
          <a:xfrm rot="5400000">
            <a:off x="1799431" y="-596105"/>
            <a:ext cx="5811838" cy="7734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800" lvl="0" marL="228600" marR="0" rtl="0" algn="l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76200" lvl="1" marL="685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" name="Shape 77"/>
          <p:cNvSpPr txBox="1"/>
          <p:nvPr>
            <p:ph idx="10" type="dt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" name="Shape 7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9" name="Shape 79"/>
          <p:cNvSpPr txBox="1"/>
          <p:nvPr>
            <p:ph idx="12" type="sldNum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Заголовок и объект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/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9" name="Shape 19"/>
          <p:cNvSpPr txBox="1"/>
          <p:nvPr>
            <p:ph idx="1" type="body"/>
          </p:nvPr>
        </p:nvSpPr>
        <p:spPr>
          <a:xfrm>
            <a:off x="838200" y="18256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800" lvl="0" marL="228600" marR="0" rtl="0" algn="l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76200" lvl="1" marL="685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" name="Shape 20"/>
          <p:cNvSpPr txBox="1"/>
          <p:nvPr>
            <p:ph idx="10" type="dt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" name="Shape 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Shape 22"/>
          <p:cNvSpPr txBox="1"/>
          <p:nvPr>
            <p:ph idx="12" type="sldNum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Два объекта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/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25" name="Shape 2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800" lvl="0" marL="228600" marR="0" rtl="0" algn="l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76200" lvl="1" marL="685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" name="Shape 2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800" lvl="0" marL="228600" marR="0" rtl="0" algn="l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76200" lvl="1" marL="685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" name="Shape 27"/>
          <p:cNvSpPr txBox="1"/>
          <p:nvPr>
            <p:ph idx="10" type="dt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Shape 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" name="Shape 29"/>
          <p:cNvSpPr txBox="1"/>
          <p:nvPr>
            <p:ph idx="12" type="sldNum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Объект с подписью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/>
          <p:nvPr>
            <p:ph type="title"/>
          </p:nvPr>
        </p:nvSpPr>
        <p:spPr>
          <a:xfrm>
            <a:off x="839787" y="457200"/>
            <a:ext cx="3932237" cy="16001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32" name="Shape 32"/>
          <p:cNvSpPr txBox="1"/>
          <p:nvPr>
            <p:ph idx="1" type="body"/>
          </p:nvPr>
        </p:nvSpPr>
        <p:spPr>
          <a:xfrm>
            <a:off x="5183187" y="987425"/>
            <a:ext cx="6172199" cy="487362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5400" lvl="0" marL="228600" marR="0" rtl="0" algn="l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0800" lvl="1" marL="685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" name="Shape 33"/>
          <p:cNvSpPr txBox="1"/>
          <p:nvPr>
            <p:ph idx="2" type="body"/>
          </p:nvPr>
        </p:nvSpPr>
        <p:spPr>
          <a:xfrm>
            <a:off x="839787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0" type="dt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" name="Shape 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6" name="Shape 36"/>
          <p:cNvSpPr txBox="1"/>
          <p:nvPr>
            <p:ph idx="12" type="sldNum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Заголовок раздела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/>
          <p:nvPr>
            <p:ph type="title"/>
          </p:nvPr>
        </p:nvSpPr>
        <p:spPr>
          <a:xfrm>
            <a:off x="831850" y="1709738"/>
            <a:ext cx="10515599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6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39" name="Shape 39"/>
          <p:cNvSpPr txBox="1"/>
          <p:nvPr>
            <p:ph idx="1" type="body"/>
          </p:nvPr>
        </p:nvSpPr>
        <p:spPr>
          <a:xfrm>
            <a:off x="831850" y="4589462"/>
            <a:ext cx="10515599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1000"/>
              </a:spcBef>
              <a:buClr>
                <a:srgbClr val="888888"/>
              </a:buClr>
              <a:buFont typeface="Arial"/>
              <a:buNone/>
              <a:defRPr b="0" i="0" sz="2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10" type="dt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2" name="Shape 42"/>
          <p:cNvSpPr txBox="1"/>
          <p:nvPr>
            <p:ph idx="12" type="sldNum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Сравнение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/>
          <p:nvPr>
            <p:ph type="title"/>
          </p:nvPr>
        </p:nvSpPr>
        <p:spPr>
          <a:xfrm>
            <a:off x="839787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45" name="Shape 45"/>
          <p:cNvSpPr txBox="1"/>
          <p:nvPr>
            <p:ph idx="1" type="body"/>
          </p:nvPr>
        </p:nvSpPr>
        <p:spPr>
          <a:xfrm>
            <a:off x="839787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Shape 46"/>
          <p:cNvSpPr txBox="1"/>
          <p:nvPr>
            <p:ph idx="2" type="body"/>
          </p:nvPr>
        </p:nvSpPr>
        <p:spPr>
          <a:xfrm>
            <a:off x="839787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800" lvl="0" marL="228600" marR="0" rtl="0" algn="l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76200" lvl="1" marL="685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" name="Shape 47"/>
          <p:cNvSpPr txBox="1"/>
          <p:nvPr>
            <p:ph idx="3" type="body"/>
          </p:nvPr>
        </p:nvSpPr>
        <p:spPr>
          <a:xfrm>
            <a:off x="6172200" y="1681163"/>
            <a:ext cx="51831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" name="Shape 48"/>
          <p:cNvSpPr txBox="1"/>
          <p:nvPr>
            <p:ph idx="4" type="body"/>
          </p:nvPr>
        </p:nvSpPr>
        <p:spPr>
          <a:xfrm>
            <a:off x="6172200" y="2505075"/>
            <a:ext cx="51831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800" lvl="0" marL="228600" marR="0" rtl="0" algn="l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76200" lvl="1" marL="685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10" type="dt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0" name="Shape 5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" name="Shape 51"/>
          <p:cNvSpPr txBox="1"/>
          <p:nvPr>
            <p:ph idx="12" type="sldNum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Только заголовок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/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54" name="Shape 54"/>
          <p:cNvSpPr txBox="1"/>
          <p:nvPr>
            <p:ph idx="10" type="dt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Shape 5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" name="Shape 56"/>
          <p:cNvSpPr txBox="1"/>
          <p:nvPr>
            <p:ph idx="12" type="sldNum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Пустой слайд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/>
          <p:nvPr>
            <p:ph idx="10" type="dt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Рисунок с подписью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type="title"/>
          </p:nvPr>
        </p:nvSpPr>
        <p:spPr>
          <a:xfrm>
            <a:off x="839787" y="457200"/>
            <a:ext cx="3932237" cy="16001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63" name="Shape 63"/>
          <p:cNvSpPr/>
          <p:nvPr>
            <p:ph idx="2" type="pic"/>
          </p:nvPr>
        </p:nvSpPr>
        <p:spPr>
          <a:xfrm>
            <a:off x="5183187" y="987425"/>
            <a:ext cx="6172199" cy="487362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" type="body"/>
          </p:nvPr>
        </p:nvSpPr>
        <p:spPr>
          <a:xfrm>
            <a:off x="839787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" name="Shape 65"/>
          <p:cNvSpPr txBox="1"/>
          <p:nvPr>
            <p:ph idx="10" type="dt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6" name="Shape 6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7" name="Shape 67"/>
          <p:cNvSpPr txBox="1"/>
          <p:nvPr>
            <p:ph idx="12" type="sldNum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838200" y="18256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800" lvl="0" marL="228600" marR="0" rtl="0" algn="l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76200" lvl="1" marL="685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0" type="dt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Shape 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Shape 10"/>
          <p:cNvSpPr txBox="1"/>
          <p:nvPr>
            <p:ph idx="12" type="sldNum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jpg"/><Relationship Id="rId4" Type="http://schemas.openxmlformats.org/officeDocument/2006/relationships/image" Target="../media/image8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/>
          <p:nvPr>
            <p:ph type="ctrTitle"/>
          </p:nvPr>
        </p:nvSpPr>
        <p:spPr>
          <a:xfrm>
            <a:off x="1524000" y="500570"/>
            <a:ext cx="8927591" cy="99904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Calibri"/>
              <a:buNone/>
            </a:pPr>
            <a:r>
              <a:rPr b="1" i="0" lang="en-US" sz="36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POLITISCHES SYSTEM DEUTSCHLNDS</a:t>
            </a:r>
          </a:p>
        </p:txBody>
      </p:sp>
      <p:sp>
        <p:nvSpPr>
          <p:cNvPr id="85" name="Shape 85"/>
          <p:cNvSpPr txBox="1"/>
          <p:nvPr>
            <p:ph idx="1" type="subTitle"/>
          </p:nvPr>
        </p:nvSpPr>
        <p:spPr>
          <a:xfrm>
            <a:off x="4780446" y="1700971"/>
            <a:ext cx="5184648" cy="26937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b="0" i="0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Inhaltspunkte:</a:t>
            </a:r>
          </a:p>
          <a:p>
            <a:pPr indent="-342900" lvl="0" marL="342900" marR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Politische Struktur </a:t>
            </a:r>
          </a:p>
          <a:p>
            <a:pPr indent="-342900" lvl="0" marL="342900" marR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Deutsche Nationalflagge</a:t>
            </a:r>
          </a:p>
          <a:p>
            <a:pPr indent="-342900" lvl="0" marL="342900" marR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Berlin – die Hauptstadt Deutschlands</a:t>
            </a:r>
          </a:p>
          <a:p>
            <a:pPr indent="-342900" lvl="0" marL="342900" marR="0" rtl="0" algn="just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Die Wahlen in Deutschland </a:t>
            </a:r>
          </a:p>
        </p:txBody>
      </p:sp>
      <p:pic>
        <p:nvPicPr>
          <p:cNvPr descr="Картинки по запросу DEUTSCHE FLAGGE" id="86" name="Shape 8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0" y="1943566"/>
            <a:ext cx="2242241" cy="30336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/>
          <p:nvPr>
            <p:ph type="title"/>
          </p:nvPr>
        </p:nvSpPr>
        <p:spPr>
          <a:xfrm>
            <a:off x="838200" y="365125"/>
            <a:ext cx="10515599" cy="10471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Hast du dir alles merken können? </a:t>
            </a:r>
          </a:p>
        </p:txBody>
      </p:sp>
      <p:sp>
        <p:nvSpPr>
          <p:cNvPr id="146" name="Shape 146"/>
          <p:cNvSpPr txBox="1"/>
          <p:nvPr>
            <p:ph idx="1" type="body"/>
          </p:nvPr>
        </p:nvSpPr>
        <p:spPr>
          <a:xfrm>
            <a:off x="838200" y="18256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514350" lvl="0" marL="5143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b="0" i="0" lang="en-U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Aus wie vielen Ländern besteht die Bundesrepublick?</a:t>
            </a:r>
          </a:p>
          <a:p>
            <a:pPr indent="-514350" lvl="0" marL="51435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b="0" i="0" lang="en-U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Wie heißt die Verfassung von Deutschland?</a:t>
            </a:r>
          </a:p>
          <a:p>
            <a:pPr indent="-514350" lvl="0" marL="51435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b="0" i="0" lang="en-U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Wer besitzt die Richtlinienkompetenz für die Politik der Bundesregie­rung?</a:t>
            </a:r>
          </a:p>
          <a:p>
            <a:pPr indent="-514350" lvl="0" marL="51435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b="0" i="0" lang="en-U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Welche politischen Parteien kannst du nennen?</a:t>
            </a:r>
          </a:p>
          <a:p>
            <a:pPr indent="-514350" lvl="0" marL="514350" marR="0" rtl="0" algn="l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b="0" i="0" lang="en-U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Was ist das Regierungsviertel?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/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b="1" i="0" lang="en-US" sz="36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Super! Nun ein Bonus: Erzähl mir über dein Land!</a:t>
            </a:r>
          </a:p>
        </p:txBody>
      </p:sp>
      <p:sp>
        <p:nvSpPr>
          <p:cNvPr id="152" name="Shape 152"/>
          <p:cNvSpPr txBox="1"/>
          <p:nvPr>
            <p:ph idx="1" type="body"/>
          </p:nvPr>
        </p:nvSpPr>
        <p:spPr>
          <a:xfrm>
            <a:off x="838200" y="18256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514350" lvl="0" marL="5143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Wie ist das politische System in deinem Land? </a:t>
            </a:r>
          </a:p>
          <a:p>
            <a:pPr indent="-514350" lvl="0" marL="51435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Gibt es das Parlament? Wie heißt das Parlament in deinem Land?</a:t>
            </a:r>
          </a:p>
          <a:p>
            <a:pPr indent="-514350" lvl="0" marL="51435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Wie heißt die Verfassung in deinem Land?</a:t>
            </a:r>
          </a:p>
          <a:p>
            <a:pPr indent="-514350" lvl="0" marL="51435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Auf wie viele Jahre wird der Präsident gewählt?</a:t>
            </a:r>
          </a:p>
          <a:p>
            <a:pPr indent="-514350" lvl="0" marL="51435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Darf jeder wählen und gewählt werden?</a:t>
            </a:r>
          </a:p>
          <a:p>
            <a:pPr indent="-514350" lvl="0" marL="51435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Wie ist die Nationalflagge in deiner Heimat?</a:t>
            </a:r>
          </a:p>
          <a:p>
            <a:pPr indent="-514350" lvl="0" marL="51435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Erzähle über die Hauptstadt deines Landes.</a:t>
            </a: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/>
          <p:nvPr>
            <p:ph type="title"/>
          </p:nvPr>
        </p:nvSpPr>
        <p:spPr>
          <a:xfrm>
            <a:off x="838200" y="365125"/>
            <a:ext cx="10515599" cy="8845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1" i="0" lang="en-US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POLITISCHE STRUKTUR</a:t>
            </a:r>
          </a:p>
        </p:txBody>
      </p:sp>
      <p:sp>
        <p:nvSpPr>
          <p:cNvPr id="92" name="Shape 92"/>
          <p:cNvSpPr txBox="1"/>
          <p:nvPr>
            <p:ph idx="1" type="body"/>
          </p:nvPr>
        </p:nvSpPr>
        <p:spPr>
          <a:xfrm>
            <a:off x="205739" y="1249679"/>
            <a:ext cx="5991860" cy="4653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259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Das politische System ist föderal und als </a:t>
            </a:r>
            <a:r>
              <a:rPr b="0" i="0" lang="en-US" sz="259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Parlamentarische Demokratie </a:t>
            </a:r>
            <a:r>
              <a:rPr b="0" i="0" lang="en-US" sz="259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organisiert. Der Bundesstaat besteht aus … teilsouve­ränen Bundesländern. </a:t>
            </a:r>
          </a:p>
          <a:p>
            <a:pPr indent="0" lvl="0" marL="0" marR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259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100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259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Die staatliche Ordnung regelt das Grundgesetz. Staatsoberhaupt ist der </a:t>
            </a:r>
            <a:r>
              <a:rPr b="0" i="0" lang="en-US" sz="259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Bundesprä­sident</a:t>
            </a:r>
            <a:r>
              <a:rPr b="0" i="0" lang="en-US" sz="259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mit repräsentativen Aufgaben. Der Regierungschef Deutschlands ist der </a:t>
            </a:r>
            <a:r>
              <a:rPr b="0" i="0" lang="en-US" sz="259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Bundes­kanzler</a:t>
            </a:r>
            <a:r>
              <a:rPr b="0" i="0" lang="en-US" sz="259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Er (oder sie) besitzt die Richtlinienkompetenz für die Politik der Bundesregie­rung (die so genannte Kanzlerdemokratie). </a:t>
            </a:r>
          </a:p>
        </p:txBody>
      </p:sp>
      <p:pic>
        <p:nvPicPr>
          <p:cNvPr descr="http://bilder.t-online.de/b/70/22/80/44/id_70228044/610/tid_da/angela-merkel-und-joachim-gauck-riss-das-siegtor-von-den-sitzen-.jpg" id="93" name="Shape 9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23594" y="2186623"/>
            <a:ext cx="5470896" cy="30762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/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Prinzip der Gewaltenteilung</a:t>
            </a:r>
            <a:br>
              <a:rPr b="0" i="0" lang="en-US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</a:p>
        </p:txBody>
      </p:sp>
      <p:sp>
        <p:nvSpPr>
          <p:cNvPr id="99" name="Shape 99"/>
          <p:cNvSpPr txBox="1"/>
          <p:nvPr>
            <p:ph idx="1" type="body"/>
          </p:nvPr>
        </p:nvSpPr>
        <p:spPr>
          <a:xfrm>
            <a:off x="838200" y="15208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Die </a:t>
            </a:r>
            <a:r>
              <a:rPr b="0" i="0" lang="en-US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Gewaltenteilung</a:t>
            </a: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gehört zu den Prinzipien deutscher Demokratie und ist im Grundgesetz verankert. Die staatliche Gewalt ist in mehrere Gewalten aufgeteilt: Die legislative (gesetzgebende), die exekutive (vollziehende) und die judikative (Recht sprechende) Gewalt sollen sich gegenseitig kontrollieren und staatliche Macht begrenzen.</a:t>
            </a: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die gesetzgebende Gewalt gehört …</a:t>
            </a: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die vollziehende Gewalt gehört …</a:t>
            </a: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die Recht sprechende Gewalt gehört …</a:t>
            </a: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/>
          <p:nvPr>
            <p:ph type="title"/>
          </p:nvPr>
        </p:nvSpPr>
        <p:spPr>
          <a:xfrm>
            <a:off x="838200" y="365125"/>
            <a:ext cx="10515599" cy="96837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1" i="0" lang="en-US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Bundestag und Bundesrat</a:t>
            </a:r>
          </a:p>
        </p:txBody>
      </p:sp>
      <p:sp>
        <p:nvSpPr>
          <p:cNvPr id="105" name="Shape 105"/>
          <p:cNvSpPr txBox="1"/>
          <p:nvPr>
            <p:ph idx="1" type="body"/>
          </p:nvPr>
        </p:nvSpPr>
        <p:spPr>
          <a:xfrm>
            <a:off x="838200" y="122364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Die höchste gesetzgebende Gewalt gehört dem </a:t>
            </a:r>
            <a:r>
              <a:rPr b="0" i="0" lang="en-US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Bundestag</a:t>
            </a: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Die politischen Parteien im Bundestag sind …. Die Gruenen PDS.</a:t>
            </a: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Der </a:t>
            </a:r>
            <a:r>
              <a:rPr b="0" i="0" lang="en-US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Bundesrat</a:t>
            </a: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beteiligt sich an der Veröffentlichung von Gesetzen und Verwaltung der Republik.</a:t>
            </a: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Vom Bundestag verabschiedete Gesetze treten mit der Zustimmung des Bundesrates in Kraft ein, wenn dieser innerhalb von zwei Wochen Protest nicht äußert. </a:t>
            </a: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 gibt Ausnahmen im Gesetz, wenn das Gesetz ohne die Zustimmung des Bundesrates nicht akzeptiert werden kann, vor allem im Bereich der Finanzen.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/>
          <p:nvPr>
            <p:ph type="title"/>
          </p:nvPr>
        </p:nvSpPr>
        <p:spPr>
          <a:xfrm>
            <a:off x="838200" y="365125"/>
            <a:ext cx="10591800" cy="10166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1" i="0" lang="en-US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„Einigkeit und Rech und Freiheit“</a:t>
            </a:r>
          </a:p>
        </p:txBody>
      </p:sp>
      <p:sp>
        <p:nvSpPr>
          <p:cNvPr id="111" name="Shape 111"/>
          <p:cNvSpPr txBox="1"/>
          <p:nvPr>
            <p:ph idx="1" type="body"/>
          </p:nvPr>
        </p:nvSpPr>
        <p:spPr>
          <a:xfrm>
            <a:off x="496016" y="1580419"/>
            <a:ext cx="6025096" cy="46375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„Einigkeit und Rech und Freiheit“… sind die Anfangsworte der deutschen Nationalhymne. Der Text wurde von August Heinrich Hoffmann von Fallersleben 1841 verfasst. </a:t>
            </a: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Aus dieser Zeit stammt auch die Flagge Deutschlands: Schwarz-</a:t>
            </a:r>
            <a:r>
              <a:rPr b="0" i="0" lang="en-US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Rot</a:t>
            </a: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b="0" i="0" lang="en-US" sz="2800" u="none" cap="none" strike="noStrike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Gold</a:t>
            </a: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Warum gerade diese Farben?</a:t>
            </a: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http://lyrik.antikoerperchen.de/bilder/epochen/epochen_50_orig.jpg" id="112" name="Shape 1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21112" y="1580419"/>
            <a:ext cx="5538808" cy="41541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/>
          <p:nvPr>
            <p:ph type="title"/>
          </p:nvPr>
        </p:nvSpPr>
        <p:spPr>
          <a:xfrm>
            <a:off x="838200" y="365125"/>
            <a:ext cx="10006583" cy="9302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0" i="0" lang="en-US" sz="324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Warum gerade </a:t>
            </a:r>
            <a:r>
              <a:rPr b="1" i="0" lang="en-US" sz="324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Schwarz-</a:t>
            </a:r>
            <a:r>
              <a:rPr b="1" i="0" lang="en-US" sz="324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Rot</a:t>
            </a:r>
            <a:r>
              <a:rPr b="1" i="0" lang="en-US" sz="324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b="1" i="0" lang="en-US" sz="3240" u="none" cap="none" strike="noStrike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Gold</a:t>
            </a:r>
            <a:r>
              <a:rPr b="0" i="0" lang="en-US" sz="324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br>
              <a:rPr b="0" i="0" lang="en-US" sz="324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</a:p>
        </p:txBody>
      </p:sp>
      <p:sp>
        <p:nvSpPr>
          <p:cNvPr id="118" name="Shape 118"/>
          <p:cNvSpPr txBox="1"/>
          <p:nvPr>
            <p:ph idx="1" type="body"/>
          </p:nvPr>
        </p:nvSpPr>
        <p:spPr>
          <a:xfrm>
            <a:off x="558718" y="1946488"/>
            <a:ext cx="4627962" cy="44294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Die Revolutionäre des 19. Jahrhunderts trugen die Flaggenfarben als Kleidung: Schwarze Röcke, rote Aufschläge und goldene Knöpfe.</a:t>
            </a:r>
          </a:p>
        </p:txBody>
      </p:sp>
      <p:pic>
        <p:nvPicPr>
          <p:cNvPr descr="http://www.historische-uniformen.de/uploads/pics/OIR48_2.jpg" id="119" name="Shape 1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78580" y="1780540"/>
            <a:ext cx="5648802" cy="365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/>
          <p:nvPr>
            <p:ph idx="1" type="body"/>
          </p:nvPr>
        </p:nvSpPr>
        <p:spPr>
          <a:xfrm>
            <a:off x="984504" y="1148079"/>
            <a:ext cx="10491215" cy="5445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Berlin ist die Hauptstadt der Bundesrepublik Deutschland und Sitz zahlreicher politischer Institutionen.</a:t>
            </a:r>
          </a:p>
          <a:p>
            <a:pPr indent="0" lvl="0" marL="0" marR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Die wichtigsten Institutionen der Exekutive (Bundesregierung) sowie der Legislative (Deutscher Bundestag) haben ihren Hauptsitz im so genannten </a:t>
            </a:r>
            <a:r>
              <a:rPr b="0" i="0" lang="en-US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Regierungsviertel</a:t>
            </a: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dem politischen Zentrum der Hauptstadt.</a:t>
            </a:r>
          </a:p>
          <a:p>
            <a:pPr indent="0" lvl="0" marL="0" marR="0" rtl="0" algn="l">
              <a:lnSpc>
                <a:spcPct val="80000"/>
              </a:lnSpc>
              <a:spcBef>
                <a:spcPts val="100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Shape 125"/>
          <p:cNvSpPr txBox="1"/>
          <p:nvPr>
            <p:ph type="title"/>
          </p:nvPr>
        </p:nvSpPr>
        <p:spPr>
          <a:xfrm>
            <a:off x="819912" y="0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1" i="0" lang="en-US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BERLIN – DIE HAUPTSTADT DEUTSCHLANDS</a:t>
            </a:r>
          </a:p>
        </p:txBody>
      </p:sp>
      <p:pic>
        <p:nvPicPr>
          <p:cNvPr descr="https://media-cdn.tripadvisor.com/media/photo-s/03/9b/2d/b5/berlin.jpg" id="126" name="Shape 1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26328" y="2002283"/>
            <a:ext cx="4607565" cy="27729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/>
          <p:nvPr>
            <p:ph type="title"/>
          </p:nvPr>
        </p:nvSpPr>
        <p:spPr>
          <a:xfrm>
            <a:off x="339659" y="365125"/>
            <a:ext cx="11167495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 Kern des "politischen Zentrums" der Hauptstadt liegen das </a:t>
            </a:r>
            <a:r>
              <a:rPr b="0" i="0" lang="en-US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Reichstagsgebäude</a:t>
            </a: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in dem der Deutsche Bundestag seinen Sitz hat, und das Band des Bundes im Spreebogen mit </a:t>
            </a:r>
            <a:r>
              <a:rPr b="0" i="0" lang="en-US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Bundeskanzleramt</a:t>
            </a: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b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</a:p>
        </p:txBody>
      </p:sp>
      <p:pic>
        <p:nvPicPr>
          <p:cNvPr descr="https://upload.wikimedia.org/wikipedia/commons/thumb/7/7b/Bundeskanzleramt_Berlin_2012.jpg/1920px-Bundeskanzleramt_Berlin_2012.jpg" id="132" name="Shape 13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96000" y="2500111"/>
            <a:ext cx="5411154" cy="40071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upload.wikimedia.org/wikipedia/commons/thumb/c/c7/Reichstag_building_Berlin_view_from_west_before_sunset.jpg/1920px-Reichstag_building_Berlin_view_from_west_before_sunset.jpg" id="133" name="Shape 133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26056" r="26056" t="0"/>
          <a:stretch/>
        </p:blipFill>
        <p:spPr>
          <a:xfrm>
            <a:off x="339659" y="2500113"/>
            <a:ext cx="5074920" cy="4007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/>
          <p:nvPr>
            <p:ph type="title"/>
          </p:nvPr>
        </p:nvSpPr>
        <p:spPr>
          <a:xfrm>
            <a:off x="396239" y="457200"/>
            <a:ext cx="5110480" cy="10566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b="0" i="0" lang="en-U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Das Wahlsystem Deutschland</a:t>
            </a:r>
          </a:p>
        </p:txBody>
      </p:sp>
      <p:sp>
        <p:nvSpPr>
          <p:cNvPr id="139" name="Shape 139"/>
          <p:cNvSpPr txBox="1"/>
          <p:nvPr>
            <p:ph idx="2" type="body"/>
          </p:nvPr>
        </p:nvSpPr>
        <p:spPr>
          <a:xfrm>
            <a:off x="558800" y="1696719"/>
            <a:ext cx="4805679" cy="41722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1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Beschreibe bitte das Wahlsystem Deutschlands anhand folgendes Schemas!</a:t>
            </a: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1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 kannst dabei folgende Wörter und Wendungen gebrauchen:</a:t>
            </a: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 wird vom … ernannt/gewählt</a:t>
            </a: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 ernennt/verabschiedet …</a:t>
            </a: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 darf wählen/ gewählt werden</a:t>
            </a: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 besteht aus den Mitgliedern…</a:t>
            </a: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 wird alle vier/fünf Jahre gewählt</a:t>
            </a:r>
          </a:p>
        </p:txBody>
      </p:sp>
      <p:pic>
        <p:nvPicPr>
          <p:cNvPr descr="http://upload.wikimedia.org/wikipedia/commons/2/25/Politisches_System_in_Deutschland.png" id="140" name="Shape 14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48960" y="150243"/>
            <a:ext cx="5638800" cy="61251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Тема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