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image/gif" Extension="gif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embedTrueTypeFonts="1" strictFirstAndLastChars="0" saveSubsetFonts="1">
  <p:sldMasterIdLst>
    <p:sldMasterId id="2147483660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</p:sldIdLst>
  <p:sldSz cy="6858000" cx="9144000"/>
  <p:notesSz cx="6858000" cy="9144000"/>
  <p:embeddedFontLst>
    <p:embeddedFont>
      <p:font typeface="Oswald"/>
      <p:regular r:id="rId14"/>
      <p:bold r:id="rId15"/>
    </p:embeddedFont>
    <p:embeddedFont>
      <p:font typeface="Open Sans"/>
      <p:regular r:id="rId16"/>
      <p:bold r:id="rId17"/>
      <p:italic r:id="rId18"/>
      <p:boldItalic r:id="rId1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font" Target="fonts/Oswald-bold.fntdata"/><Relationship Id="rId14" Type="http://schemas.openxmlformats.org/officeDocument/2006/relationships/font" Target="fonts/Oswald-regular.fntdata"/><Relationship Id="rId17" Type="http://schemas.openxmlformats.org/officeDocument/2006/relationships/font" Target="fonts/OpenSans-bold.fntdata"/><Relationship Id="rId16" Type="http://schemas.openxmlformats.org/officeDocument/2006/relationships/font" Target="fonts/OpenSans-regular.fntdata"/><Relationship Id="rId5" Type="http://schemas.openxmlformats.org/officeDocument/2006/relationships/slide" Target="slides/slide1.xml"/><Relationship Id="rId19" Type="http://schemas.openxmlformats.org/officeDocument/2006/relationships/font" Target="fonts/OpenSans-boldItalic.fntdata"/><Relationship Id="rId6" Type="http://schemas.openxmlformats.org/officeDocument/2006/relationships/slide" Target="slides/slide2.xml"/><Relationship Id="rId18" Type="http://schemas.openxmlformats.org/officeDocument/2006/relationships/font" Target="fonts/OpenSans-italic.fntdata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7" name="Shape 67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3" name="Shape 73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0" name="Shape 80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6" name="Shape 86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2" name="Shape 92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9" name="Shape 99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05" name="Shape 105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12" name="Shape 112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17" name="Shape 117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">
  <p:cSld name="Title and Content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/>
          <p:nvPr>
            <p:ph type="title"/>
          </p:nvPr>
        </p:nvSpPr>
        <p:spPr>
          <a:xfrm>
            <a:off x="285719" y="857232"/>
            <a:ext cx="8453437" cy="3603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7" name="Shape 17"/>
          <p:cNvSpPr txBox="1"/>
          <p:nvPr>
            <p:ph idx="1" type="body"/>
          </p:nvPr>
        </p:nvSpPr>
        <p:spPr>
          <a:xfrm>
            <a:off x="698500" y="1387475"/>
            <a:ext cx="8108950" cy="47005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50164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85725" lvl="1" marL="50482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79375" lvl="2" marL="85407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•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07950" lvl="3" marL="120015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&gt;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85725" lvl="4" marL="15335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85725" lvl="5" marL="19907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85725" lvl="6" marL="24479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85725" lvl="7" marL="29051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85725" lvl="8" marL="33623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8" name="Shape 18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i="0" lang="en-US" sz="1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picTx">
  <p:cSld name="Picture with Caption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/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4" name="Shape 54"/>
          <p:cNvSpPr/>
          <p:nvPr>
            <p:ph idx="2" type="pic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Font typeface="Noto Sans Symbols"/>
              <a:buNone/>
              <a:defRPr b="0" i="0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5" name="Shape 55"/>
          <p:cNvSpPr txBox="1"/>
          <p:nvPr>
            <p:ph idx="1" type="body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Font typeface="Noto Sans Symbols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6" name="Shape 56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lang="en-US" sz="1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x">
  <p:cSld name="Title and Vertical Text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/>
          <p:nvPr>
            <p:ph type="title"/>
          </p:nvPr>
        </p:nvSpPr>
        <p:spPr>
          <a:xfrm>
            <a:off x="285719" y="857232"/>
            <a:ext cx="8453437" cy="3603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9" name="Shape 59"/>
          <p:cNvSpPr txBox="1"/>
          <p:nvPr>
            <p:ph idx="1" type="body"/>
          </p:nvPr>
        </p:nvSpPr>
        <p:spPr>
          <a:xfrm rot="5400000">
            <a:off x="2402680" y="-316706"/>
            <a:ext cx="4700588" cy="81089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50164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85725" lvl="1" marL="50482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79375" lvl="2" marL="85407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•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07950" lvl="3" marL="120015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&gt;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85725" lvl="4" marL="15335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85725" lvl="5" marL="19907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85725" lvl="6" marL="24479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85725" lvl="7" marL="29051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85725" lvl="8" marL="33623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0" name="Shape 60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lang="en-US" sz="1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itleAndTx">
  <p:cSld name="Vertical Title and 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/>
          <p:nvPr>
            <p:ph type="title"/>
          </p:nvPr>
        </p:nvSpPr>
        <p:spPr>
          <a:xfrm rot="5400000">
            <a:off x="5098255" y="2378868"/>
            <a:ext cx="5300662" cy="21177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3" name="Shape 63"/>
          <p:cNvSpPr txBox="1"/>
          <p:nvPr>
            <p:ph idx="1" type="body"/>
          </p:nvPr>
        </p:nvSpPr>
        <p:spPr>
          <a:xfrm rot="5400000">
            <a:off x="785812" y="336550"/>
            <a:ext cx="5300662" cy="62023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50164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85725" lvl="1" marL="50482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79375" lvl="2" marL="85407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•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07950" lvl="3" marL="120015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&gt;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85725" lvl="4" marL="15335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85725" lvl="5" marL="19907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85725" lvl="6" marL="24479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85725" lvl="7" marL="29051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85725" lvl="8" marL="33623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4" name="Shape 64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lang="en-US" sz="1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 txBox="1"/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1" name="Shape 21"/>
          <p:cNvSpPr txBox="1"/>
          <p:nvPr>
            <p:ph idx="1" type="subTitle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Font typeface="Noto Sans Symbols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ctr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ctr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ctr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ctr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ctr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ctr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ctr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ctr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2" name="Shape 22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lang="en-US" sz="1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 txBox="1"/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4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5" name="Shape 25"/>
          <p:cNvSpPr txBox="1"/>
          <p:nvPr>
            <p:ph idx="1" type="body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Font typeface="Noto Sans Symbols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6" name="Shape 26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lang="en-US" sz="1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Obj">
  <p:cSld name="Two Content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 txBox="1"/>
          <p:nvPr>
            <p:ph type="title"/>
          </p:nvPr>
        </p:nvSpPr>
        <p:spPr>
          <a:xfrm>
            <a:off x="285719" y="857232"/>
            <a:ext cx="8453437" cy="3603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9" name="Shape 29"/>
          <p:cNvSpPr txBox="1"/>
          <p:nvPr>
            <p:ph idx="1" type="body"/>
          </p:nvPr>
        </p:nvSpPr>
        <p:spPr>
          <a:xfrm>
            <a:off x="698500" y="1387475"/>
            <a:ext cx="3978274" cy="47005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33654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  <a:defRPr b="0" i="0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225" lvl="1" marL="50482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41275" lvl="2" marL="85407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69850" lvl="3" marL="120015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&gt;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47625" lvl="4" marL="15335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47625" lvl="5" marL="19907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47625" lvl="6" marL="24479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47625" lvl="7" marL="29051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47625" lvl="8" marL="33623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0" name="Shape 30"/>
          <p:cNvSpPr txBox="1"/>
          <p:nvPr>
            <p:ph idx="2" type="body"/>
          </p:nvPr>
        </p:nvSpPr>
        <p:spPr>
          <a:xfrm>
            <a:off x="4829175" y="1387475"/>
            <a:ext cx="3978274" cy="47005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33654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  <a:defRPr b="0" i="0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225" lvl="1" marL="50482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41275" lvl="2" marL="85407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69850" lvl="3" marL="120015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&gt;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47625" lvl="4" marL="15335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47625" lvl="5" marL="19907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47625" lvl="6" marL="24479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47625" lvl="7" marL="29051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47625" lvl="8" marL="33623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1" name="Shape 31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lang="en-US" sz="1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ustom Layou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4" name="Shape 34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lang="en-US" sz="1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TxTwoObj">
  <p:cSld name="Comparis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7" name="Shape 37"/>
          <p:cNvSpPr txBox="1"/>
          <p:nvPr>
            <p:ph idx="1" type="body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Font typeface="Noto Sans Symbols"/>
              <a:buNone/>
              <a:defRPr b="1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8" name="Shape 38"/>
          <p:cNvSpPr txBox="1"/>
          <p:nvPr>
            <p:ph idx="2" type="body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5714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7625" lvl="1" marL="50482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53975" lvl="2" marL="85407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82550" lvl="3" marL="120015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&gt;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60325" lvl="4" marL="15335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60325" lvl="5" marL="19907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60325" lvl="6" marL="24479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60325" lvl="7" marL="29051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60325" lvl="8" marL="33623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9" name="Shape 39"/>
          <p:cNvSpPr txBox="1"/>
          <p:nvPr>
            <p:ph idx="3" type="body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Font typeface="Noto Sans Symbols"/>
              <a:buNone/>
              <a:defRPr b="1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0" name="Shape 40"/>
          <p:cNvSpPr txBox="1"/>
          <p:nvPr>
            <p:ph idx="4" type="body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5714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7625" lvl="1" marL="50482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53975" lvl="2" marL="85407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82550" lvl="3" marL="120015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&gt;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60325" lvl="4" marL="15335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60325" lvl="5" marL="19907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60325" lvl="6" marL="24479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60325" lvl="7" marL="29051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60325" lvl="8" marL="33623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1" name="Shape 41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lang="en-US" sz="1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 txBox="1"/>
          <p:nvPr>
            <p:ph type="title"/>
          </p:nvPr>
        </p:nvSpPr>
        <p:spPr>
          <a:xfrm>
            <a:off x="285719" y="857232"/>
            <a:ext cx="8453437" cy="3603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4" name="Shape 44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lang="en-US" sz="1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lang="en-US" sz="1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Tx">
  <p:cSld name="Content with Caption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/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9" name="Shape 49"/>
          <p:cNvSpPr txBox="1"/>
          <p:nvPr>
            <p:ph idx="1" type="body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6159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  <a:defRPr b="0" i="0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3175" lvl="1" marL="50482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15875" lvl="2" marL="85407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57150" lvl="3" marL="120015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&gt;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925" lvl="4" marL="15335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925" lvl="5" marL="19907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925" lvl="6" marL="24479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925" lvl="7" marL="29051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925" lvl="8" marL="33623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0" name="Shape 50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Font typeface="Noto Sans Symbols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1" name="Shape 51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lang="en-US" sz="1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9.xml"/><Relationship Id="rId10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0.xml"/><Relationship Id="rId1" Type="http://schemas.openxmlformats.org/officeDocument/2006/relationships/image" Target="../media/image2.png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9" Type="http://schemas.openxmlformats.org/officeDocument/2006/relationships/slideLayout" Target="../slideLayouts/slideLayout7.xml"/><Relationship Id="rId15" Type="http://schemas.openxmlformats.org/officeDocument/2006/relationships/theme" Target="../theme/theme2.xml"/><Relationship Id="rId14" Type="http://schemas.openxmlformats.org/officeDocument/2006/relationships/slideLayout" Target="../slideLayouts/slideLayout1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FFFFFF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Shape 6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4763" y="0"/>
            <a:ext cx="9139236" cy="38735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Shape 7"/>
          <p:cNvSpPr/>
          <p:nvPr/>
        </p:nvSpPr>
        <p:spPr>
          <a:xfrm>
            <a:off x="4763" y="6473825"/>
            <a:ext cx="9139236" cy="384174"/>
          </a:xfrm>
          <a:prstGeom prst="rect">
            <a:avLst/>
          </a:prstGeom>
          <a:solidFill>
            <a:srgbClr val="6666FF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Shape 8"/>
          <p:cNvSpPr txBox="1"/>
          <p:nvPr>
            <p:ph idx="1" type="body"/>
          </p:nvPr>
        </p:nvSpPr>
        <p:spPr>
          <a:xfrm>
            <a:off x="698500" y="1387475"/>
            <a:ext cx="8108950" cy="47005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50164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85725" lvl="1" marL="50482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79375" lvl="2" marL="85407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•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07950" lvl="3" marL="120015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&gt;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85725" lvl="4" marL="15335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85725" lvl="5" marL="19907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85725" lvl="6" marL="24479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85725" lvl="7" marL="29051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85725" lvl="8" marL="33623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Shape 9"/>
          <p:cNvSpPr txBox="1"/>
          <p:nvPr/>
        </p:nvSpPr>
        <p:spPr>
          <a:xfrm>
            <a:off x="990600" y="77788"/>
            <a:ext cx="181821" cy="305661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rIns="90000" tIns="46800">
            <a:noAutofit/>
          </a:bodyPr>
          <a:lstStyle/>
          <a:p>
            <a:pPr indent="0" lvl="0" marL="0" marR="0" rtl="0" algn="l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" name="Shape 10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1" i="0" lang="en-US" sz="1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cxnSp>
        <p:nvCxnSpPr>
          <p:cNvPr id="11" name="Shape 11"/>
          <p:cNvCxnSpPr/>
          <p:nvPr/>
        </p:nvCxnSpPr>
        <p:spPr>
          <a:xfrm>
            <a:off x="990600" y="147638"/>
            <a:ext cx="1587" cy="234949"/>
          </a:xfrm>
          <a:prstGeom prst="straightConnector1">
            <a:avLst/>
          </a:prstGeom>
          <a:noFill/>
          <a:ln cap="flat" cmpd="sng" w="9525">
            <a:solidFill>
              <a:srgbClr val="FFFFFF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12" name="Shape 12"/>
          <p:cNvCxnSpPr/>
          <p:nvPr/>
        </p:nvCxnSpPr>
        <p:spPr>
          <a:xfrm>
            <a:off x="995362" y="6526212"/>
            <a:ext cx="1587" cy="165100"/>
          </a:xfrm>
          <a:prstGeom prst="straightConnector1">
            <a:avLst/>
          </a:prstGeom>
          <a:noFill/>
          <a:ln cap="flat" cmpd="sng" w="9525">
            <a:solidFill>
              <a:srgbClr val="FFFFFF"/>
            </a:solidFill>
            <a:prstDash val="solid"/>
            <a:miter/>
            <a:headEnd len="med" w="med" type="none"/>
            <a:tailEnd len="med" w="med" type="none"/>
          </a:ln>
        </p:spPr>
      </p:cxnSp>
      <p:pic>
        <p:nvPicPr>
          <p:cNvPr descr="E:\Logo albert_rouge.png" id="13" name="Shape 1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740589" y="-315178"/>
            <a:ext cx="1151890" cy="1151890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Shape 14"/>
          <p:cNvSpPr/>
          <p:nvPr/>
        </p:nvSpPr>
        <p:spPr>
          <a:xfrm>
            <a:off x="7119813" y="6620971"/>
            <a:ext cx="1628651" cy="16927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r>
              <a:rPr b="1" i="0" lang="en-US" sz="1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© </a:t>
            </a:r>
            <a:r>
              <a:rPr b="0" i="0" lang="en-US" sz="1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2015 albert-learning.com</a:t>
            </a: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3"/>
    <p:sldLayoutId id="2147483649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gif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8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6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9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hyperlink" Target="http://de.statista.com/statistik/daten/studie/234292/umfrage/tageszeit-der-erstmaligen-nutzung-von-sozialen-netzwerken-in-deutschland/" TargetMode="External"/><Relationship Id="rId4" Type="http://schemas.openxmlformats.org/officeDocument/2006/relationships/hyperlink" Target="http://de.statista.com/statistik/daten/studie/234292/umfrage/tageszeit-der-erstmaligen-nutzung-von-sozialen-netzwerken-in-deutschland/" TargetMode="External"/><Relationship Id="rId5" Type="http://schemas.openxmlformats.org/officeDocument/2006/relationships/image" Target="../media/image5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 txBox="1"/>
          <p:nvPr>
            <p:ph idx="1" type="body"/>
          </p:nvPr>
        </p:nvSpPr>
        <p:spPr>
          <a:xfrm>
            <a:off x="609600" y="762000"/>
            <a:ext cx="8108950" cy="47005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rPr b="1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SOZIALE NETZWERKE</a:t>
            </a:r>
          </a:p>
          <a:p>
            <a:pPr indent="0" lvl="0" marL="0" marR="0" rtl="0" algn="ctr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t/>
            </a:r>
            <a:endParaRPr b="1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t/>
            </a:r>
            <a:endParaRPr b="1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http://www.sitepackage.de/_cache/images/og_image_0862.gif" id="70" name="Shape 7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981200" y="1397792"/>
            <a:ext cx="5911187" cy="462614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/>
          <p:nvPr>
            <p:ph idx="1" type="body"/>
          </p:nvPr>
        </p:nvSpPr>
        <p:spPr>
          <a:xfrm>
            <a:off x="609600" y="1307305"/>
            <a:ext cx="8108950" cy="47005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b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</a:p>
        </p:txBody>
      </p:sp>
      <p:sp>
        <p:nvSpPr>
          <p:cNvPr id="76" name="Shape 76"/>
          <p:cNvSpPr/>
          <p:nvPr/>
        </p:nvSpPr>
        <p:spPr>
          <a:xfrm>
            <a:off x="228600" y="533400"/>
            <a:ext cx="838199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i="0" lang="en-US" sz="1800" u="none" cap="none" strike="noStrike">
                <a:solidFill>
                  <a:srgbClr val="555555"/>
                </a:solidFill>
                <a:latin typeface="Oswald"/>
                <a:ea typeface="Oswald"/>
                <a:cs typeface="Oswald"/>
                <a:sym typeface="Oswald"/>
              </a:rPr>
              <a:t>58,6 Mio. Internetnutzer in Deutschland, rund 50% in sozialen Netzwerken aktiv</a:t>
            </a:r>
          </a:p>
        </p:txBody>
      </p:sp>
      <p:pic>
        <p:nvPicPr>
          <p:cNvPr descr="http://jobamb.sculptor.uberspace.de/wordpress/wp-content/uploads/2015/03/Internetaktivitaeten-in-Deutschland-Soziale-Netzwerke-805x574.jpg" id="77" name="Shape 7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82168" y="1207162"/>
            <a:ext cx="7667625" cy="5467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 txBox="1"/>
          <p:nvPr>
            <p:ph idx="1" type="body"/>
          </p:nvPr>
        </p:nvSpPr>
        <p:spPr>
          <a:xfrm>
            <a:off x="698500" y="1387475"/>
            <a:ext cx="8108950" cy="47005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rPr b="1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NUTZER DER SOZIALEN NETZWERKE IN DEUTSCHLAND</a:t>
            </a:r>
          </a:p>
        </p:txBody>
      </p:sp>
      <p:pic>
        <p:nvPicPr>
          <p:cNvPr descr="Screenshot 2014-01-09 09.27.27" id="83" name="Shape 8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371600" y="2057400"/>
            <a:ext cx="5810250" cy="3505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 txBox="1"/>
          <p:nvPr>
            <p:ph type="title"/>
          </p:nvPr>
        </p:nvSpPr>
        <p:spPr>
          <a:xfrm>
            <a:off x="-838200" y="857232"/>
            <a:ext cx="9577357" cy="3603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228600" lvl="0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i="0" lang="en-US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rPr>
              <a:t>Allgemeine Tipps zum Umgang mit Sozialen Netzwerken!</a:t>
            </a:r>
            <a:br>
              <a:rPr b="1" i="0" lang="en-US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rPr>
            </a:br>
          </a:p>
        </p:txBody>
      </p:sp>
      <p:sp>
        <p:nvSpPr>
          <p:cNvPr id="89" name="Shape 89"/>
          <p:cNvSpPr txBox="1"/>
          <p:nvPr>
            <p:ph idx="1" type="body"/>
          </p:nvPr>
        </p:nvSpPr>
        <p:spPr>
          <a:xfrm>
            <a:off x="698500" y="1387475"/>
            <a:ext cx="8108950" cy="47005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rPr b="1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1) Pseudonym verwenden</a:t>
            </a:r>
            <a:br>
              <a:rPr b="1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Bei den </a:t>
            </a:r>
            <a:r>
              <a:rPr b="0" i="0" lang="en-US" sz="16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Accounts</a:t>
            </a: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die ihr </a:t>
            </a:r>
            <a:r>
              <a:rPr b="0" i="0" lang="en-US" sz="16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anlegt</a:t>
            </a: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müssen Vor- und Nachname nicht zwingend angegeben werden. Hier ist eure Kreativität gefragt. Oft reicht es nur den Vornamen oder einen </a:t>
            </a:r>
            <a:r>
              <a:rPr b="1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Spitznamen</a:t>
            </a: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zu verwenden, so können euch Freunde und Freundinnen, Mitschüler und Mitschülerinnen finden, ohne dass euch die ganze Welt erreicht. Bei der </a:t>
            </a:r>
            <a:r>
              <a:rPr b="0" i="0" lang="en-US" sz="16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Anmeldung</a:t>
            </a: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sollten auch die </a:t>
            </a:r>
            <a:r>
              <a:rPr b="0" i="0" lang="en-US" sz="16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angegebenen</a:t>
            </a: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E-Mail-Adressen nicht den kompletten Namen enthalten. Diese können auch unter Pseudonymen </a:t>
            </a:r>
            <a:r>
              <a:rPr b="0" i="0" lang="en-US" sz="16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eingerichtet</a:t>
            </a: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werden. Wichtig ist auch, Namen von anderen Personen nicht </a:t>
            </a:r>
            <a:r>
              <a:rPr b="0" i="0" lang="en-US" sz="16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als eigene Nicknamen auszugeben</a:t>
            </a: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dadurch klaut man einer Person die Identität, was </a:t>
            </a:r>
            <a:r>
              <a:rPr b="0" i="0" lang="en-US" sz="16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strafrechtlich verfolgt </a:t>
            </a: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werden könnte. Ihr würdet euch ja auch nicht freuen, wenn sich jemand für euch ausgibt. </a:t>
            </a: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rPr b="1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2) Privatsphäre achten</a:t>
            </a: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Bei den meisten Sozialen Netzwerken sind die </a:t>
            </a:r>
            <a:r>
              <a:rPr b="0" i="0" lang="en-US" sz="16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Privatsphäre-Einstellungen</a:t>
            </a: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bei dem Einrichten eines Accounts </a:t>
            </a:r>
            <a:r>
              <a:rPr b="0" i="0" lang="en-US" sz="16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auf öffentlich gestellt</a:t>
            </a: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 Deshalb ist es sehr wichtig diese </a:t>
            </a:r>
            <a:r>
              <a:rPr b="0" i="0" lang="en-US" sz="16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umzustellen</a:t>
            </a: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damit nicht die ganze Welt sehen kann, was man so </a:t>
            </a:r>
            <a:r>
              <a:rPr b="0" i="0" lang="en-US" sz="16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reinstellt</a:t>
            </a: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und </a:t>
            </a:r>
            <a:r>
              <a:rPr b="0" i="0" lang="en-US" sz="16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von sich preisgibt</a:t>
            </a: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 </a:t>
            </a: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 txBox="1"/>
          <p:nvPr>
            <p:ph idx="1" type="body"/>
          </p:nvPr>
        </p:nvSpPr>
        <p:spPr>
          <a:xfrm>
            <a:off x="152400" y="990600"/>
            <a:ext cx="8839199" cy="38099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rPr b="1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INSTAGRAMM:WIE KANN ICH HIER MEINE DATEN SCHÜTZEN?</a:t>
            </a: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Deinen </a:t>
            </a:r>
            <a:r>
              <a:rPr b="1" i="0" lang="en-US" sz="16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Profilnamen</a:t>
            </a:r>
            <a:r>
              <a:rPr b="1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r>
              <a:rPr b="0" i="0" lang="en-US" sz="16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legst</a:t>
            </a: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du einmal bei der Anmeldung </a:t>
            </a:r>
            <a:r>
              <a:rPr b="0" i="0" lang="en-US" sz="16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…..</a:t>
            </a: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und kannst ihn danach auch noch mal ändern. Der Profilname ist gleichzeitig dein …… , über den du auf Instagram gefunden werden kannst. Es empfiehlt sich hier einen </a:t>
            </a:r>
            <a:r>
              <a:rPr b="0" i="0" lang="en-US" sz="16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Nicknamen zu …..</a:t>
            </a: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 Ob du zusätzlich deinen richtigen Namen ….. (er erscheint dann auf deinem Profil neben dem Profilnamen) bleibt dir überlassen. </a:t>
            </a:r>
            <a:r>
              <a:rPr b="1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Du kannst das …. auch </a:t>
            </a:r>
            <a:r>
              <a:rPr b="1" i="0" lang="en-US" sz="16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freilassen</a:t>
            </a:r>
            <a:r>
              <a:rPr b="1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t/>
            </a:r>
            <a:endParaRPr b="1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rPr b="1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Um deinen Namen zu ändern oder zu löschen</a:t>
            </a: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r>
              <a:rPr b="0" i="0" lang="en-US" sz="16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rufe dein Profil ….. </a:t>
            </a: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 Klicke dazu auf das kleine „Personen“-Symbol rechts unten im Fenster der App. </a:t>
            </a:r>
            <a:r>
              <a:rPr b="0" i="0" lang="en-US" sz="16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Klicke</a:t>
            </a: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nun </a:t>
            </a:r>
            <a:r>
              <a:rPr b="0" i="0" lang="en-US" sz="16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auf den ……</a:t>
            </a: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„Bearbeite dein Profil“. Einstellungen zu deinem Namen kannst du direkt ganz oben treffen.</a:t>
            </a: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1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instagram_teaser" id="95" name="Shape 9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629400" y="530162"/>
            <a:ext cx="1838325" cy="1476375"/>
          </a:xfrm>
          <a:prstGeom prst="rect">
            <a:avLst/>
          </a:prstGeom>
          <a:noFill/>
          <a:ln>
            <a:noFill/>
          </a:ln>
        </p:spPr>
      </p:pic>
      <p:sp>
        <p:nvSpPr>
          <p:cNvPr id="96" name="Shape 96"/>
          <p:cNvSpPr txBox="1"/>
          <p:nvPr/>
        </p:nvSpPr>
        <p:spPr>
          <a:xfrm>
            <a:off x="498347" y="4572000"/>
            <a:ext cx="8147304" cy="2031325"/>
          </a:xfrm>
          <a:prstGeom prst="rect">
            <a:avLst/>
          </a:prstGeom>
          <a:noFill/>
          <a:ln cap="flat" cmpd="sng" w="9525">
            <a:solidFill>
              <a:srgbClr val="C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i="0" lang="en-US" sz="18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fest</a:t>
            </a: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1"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				Feld</a:t>
            </a: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			Button</a:t>
            </a: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	auf</a:t>
            </a: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				angibst			wählen</a:t>
            </a: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Nutzername</a:t>
            </a: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		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 txBox="1"/>
          <p:nvPr>
            <p:ph idx="1" type="body"/>
          </p:nvPr>
        </p:nvSpPr>
        <p:spPr>
          <a:xfrm>
            <a:off x="0" y="457200"/>
            <a:ext cx="6781800" cy="57149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rPr b="1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ZUGRIFF AUF DEINE PRIVATSPHÄRE</a:t>
            </a: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Um Fotos und Videos mit Instagram </a:t>
            </a:r>
            <a:r>
              <a:rPr b="0" i="0" lang="en-US" sz="16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aufzunehmen</a:t>
            </a: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und zu </a:t>
            </a:r>
            <a:r>
              <a:rPr b="0" i="0" lang="en-US" sz="16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teilen</a:t>
            </a: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musst du der App den </a:t>
            </a:r>
            <a:r>
              <a:rPr b="1" i="0" lang="en-US" sz="16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Zugriff</a:t>
            </a:r>
            <a:r>
              <a:rPr b="1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auf die Kamera und Fotos</a:t>
            </a: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deines Smartphones </a:t>
            </a:r>
            <a:r>
              <a:rPr b="0" i="0" lang="en-US" sz="16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gestatten</a:t>
            </a: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das sollte dir bewusst sein.</a:t>
            </a:r>
            <a:b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Außerdem sind alle Fotos, die du auf Instagram </a:t>
            </a:r>
            <a:r>
              <a:rPr b="0" i="0" lang="en-US" sz="16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postest</a:t>
            </a: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standardmäßig öffentlich, was bedeutet, dass sie für</a:t>
            </a:r>
            <a:r>
              <a:rPr b="1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jeden </a:t>
            </a:r>
            <a:r>
              <a:rPr b="1" i="0" lang="en-US" sz="16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sichtbar</a:t>
            </a:r>
            <a:r>
              <a:rPr b="0" i="0" lang="en-US" sz="16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 sind</a:t>
            </a: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der Instagram auf dem Handy nutzt oder die Instagram.com Webseite besucht. Das heißt jeder kann deine Fotos sehen. </a:t>
            </a:r>
            <a:b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 gibt auch eine</a:t>
            </a:r>
            <a:r>
              <a:rPr b="1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private Option</a:t>
            </a: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Wenn du deinen </a:t>
            </a:r>
            <a:r>
              <a:rPr b="0" i="0" lang="en-US" sz="16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Account auf privat einstellst</a:t>
            </a: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können nur die Leute die dir folgen deine Fotos sehen. In diesem Modus musst du Benutzern erst </a:t>
            </a:r>
            <a:r>
              <a:rPr b="0" i="0" lang="en-US" sz="16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genehmigen</a:t>
            </a: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dass sie dir folgen und deine Fotos sehen dürfen.</a:t>
            </a: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b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Um die </a:t>
            </a:r>
            <a:r>
              <a:rPr b="1" i="0" lang="en-US" sz="16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Privatsphäre einzuschalten</a:t>
            </a: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rufe dein Profil auf und klicke auf „Bearbeite dein Profil“. </a:t>
            </a:r>
            <a:r>
              <a:rPr b="0" i="0" lang="en-US" sz="16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Scrolle</a:t>
            </a: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nun ganz </a:t>
            </a:r>
            <a:r>
              <a:rPr b="0" i="0" lang="en-US" sz="16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nach unten</a:t>
            </a: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 Hier findest du unter der Überschrift „Beiträge sind privat“ einen </a:t>
            </a:r>
            <a:r>
              <a:rPr b="0" i="0" lang="en-US" sz="16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Schalter</a:t>
            </a: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den du </a:t>
            </a:r>
            <a:r>
              <a:rPr b="0" i="0" lang="en-US" sz="16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nach links und rechts schieben </a:t>
            </a: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kannst. Schiebst du ihn nach rechts, ist er blau aktiviert und die Privatsphäre angeschaltet.</a:t>
            </a: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instagram_privat" id="102" name="Shape 10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751320" y="1066800"/>
            <a:ext cx="2571749" cy="4572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 txBox="1"/>
          <p:nvPr>
            <p:ph idx="1" type="body"/>
          </p:nvPr>
        </p:nvSpPr>
        <p:spPr>
          <a:xfrm>
            <a:off x="698500" y="1387475"/>
            <a:ext cx="8108950" cy="47005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-161925" lvl="0" marL="161925" marR="0" rtl="0" algn="l"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</a:pPr>
            <a:b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</a:p>
        </p:txBody>
      </p:sp>
      <p:sp>
        <p:nvSpPr>
          <p:cNvPr id="108" name="Shape 108"/>
          <p:cNvSpPr/>
          <p:nvPr/>
        </p:nvSpPr>
        <p:spPr>
          <a:xfrm>
            <a:off x="152401" y="457200"/>
            <a:ext cx="7772400" cy="464819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0" lIns="0" rIns="0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15B3C"/>
              </a:buClr>
              <a:buSzPct val="25000"/>
              <a:buFont typeface="Open Sans"/>
              <a:buNone/>
            </a:pPr>
            <a:r>
              <a:rPr b="0" i="0" lang="en-US" sz="1800" u="none" cap="none" strike="noStrike">
                <a:solidFill>
                  <a:srgbClr val="F15B3C"/>
                </a:solidFill>
                <a:latin typeface="Open Sans"/>
                <a:ea typeface="Open Sans"/>
                <a:cs typeface="Open Sans"/>
                <a:sym typeface="Open Sans"/>
              </a:rPr>
              <a:t>Wann werden soziale Netzwerke genutzt?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15B3C"/>
              </a:buClr>
              <a:buSzPct val="25000"/>
              <a:buFont typeface="Open Sans"/>
              <a:buNone/>
            </a:pPr>
            <a:r>
              <a:rPr b="0" i="0" lang="en-US" sz="1100" u="sng" cap="none" strike="noStrike">
                <a:solidFill>
                  <a:schemeClr val="hlink"/>
                </a:solidFill>
                <a:latin typeface="Open Sans"/>
                <a:ea typeface="Open Sans"/>
                <a:cs typeface="Open Sans"/>
                <a:sym typeface="Open Sans"/>
                <a:hlinkClick r:id="rId3"/>
              </a:rPr>
              <a:t>  </a:t>
            </a:r>
            <a:r>
              <a:rPr b="0" i="0" lang="en-US" sz="28600" u="none" cap="none" strike="noStrike">
                <a:solidFill>
                  <a:srgbClr val="F15B3C"/>
                </a:solidFill>
                <a:latin typeface="Open Sans"/>
                <a:ea typeface="Open Sans"/>
                <a:cs typeface="Open Sans"/>
                <a:sym typeface="Open Sans"/>
              </a:rPr>
              <a:t> </a:t>
            </a:r>
            <a:r>
              <a:rPr b="0" i="0" lang="en-US" sz="1100" u="none" cap="none" strike="noStrike">
                <a:solidFill>
                  <a:srgbClr val="F15B3C"/>
                </a:solidFill>
                <a:latin typeface="Open Sans"/>
                <a:ea typeface="Open Sans"/>
                <a:cs typeface="Open Sans"/>
                <a:sym typeface="Open Sans"/>
              </a:rPr>
              <a:t>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</a:t>
            </a:r>
          </a:p>
        </p:txBody>
      </p:sp>
      <p:pic>
        <p:nvPicPr>
          <p:cNvPr descr="Statistik: Wann schauen Sie erstmals am Tag in Ihr meistgenutztes soziales Netzwerk? | Statista" id="109" name="Shape 109">
            <a:hlinkClick r:id="rId4"/>
          </p:cNvPr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0" y="914399"/>
            <a:ext cx="9067799" cy="577983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 txBox="1"/>
          <p:nvPr>
            <p:ph idx="1" type="body"/>
          </p:nvPr>
        </p:nvSpPr>
        <p:spPr>
          <a:xfrm>
            <a:off x="698500" y="914400"/>
            <a:ext cx="8108950" cy="517366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rPr b="1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Bilde Sätze mit folgenden Wörtern:</a:t>
            </a: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t/>
            </a:r>
            <a:endParaRPr b="1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</a:pP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Den Account anlegen</a:t>
            </a: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</a:pP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Die E-Mail-Adresse </a:t>
            </a: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angeben</a:t>
            </a: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strafrechtlich verfolgen</a:t>
            </a: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genehmigen</a:t>
            </a: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Einstellen</a:t>
            </a: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</a:pP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scrollen</a:t>
            </a:r>
            <a:b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</a:pP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das Feld freilassen</a:t>
            </a: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 txBox="1"/>
          <p:nvPr>
            <p:ph idx="1" type="body"/>
          </p:nvPr>
        </p:nvSpPr>
        <p:spPr>
          <a:xfrm>
            <a:off x="698500" y="1387475"/>
            <a:ext cx="8108950" cy="47005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-161925" lvl="0" marL="161925" marR="0" rtl="0" algn="l"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http://polpix.sueddeutsche.com/bild/1.1127287.1355595581/860x860/soziale-netzwerke-fahndungswerkzeug.jpg" id="120" name="Shape 1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66800" y="2099121"/>
            <a:ext cx="6988175" cy="4071017"/>
          </a:xfrm>
          <a:prstGeom prst="rect">
            <a:avLst/>
          </a:prstGeom>
          <a:noFill/>
          <a:ln>
            <a:noFill/>
          </a:ln>
        </p:spPr>
      </p:pic>
      <p:sp>
        <p:nvSpPr>
          <p:cNvPr id="121" name="Shape 121"/>
          <p:cNvSpPr txBox="1"/>
          <p:nvPr/>
        </p:nvSpPr>
        <p:spPr>
          <a:xfrm>
            <a:off x="381000" y="609600"/>
            <a:ext cx="7619999" cy="14773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Deine Zusammenfassung: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Die Rolle von sozialen Netzwerken im heutigen Leben</a:t>
            </a:r>
          </a:p>
          <a:p>
            <a:pPr indent="-285750" lvl="0" marL="285750" marR="0" rtl="0" algn="l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Risiken, die die soziale Netzwerke in sich bergen</a:t>
            </a:r>
          </a:p>
          <a:p>
            <a:pPr indent="-285750" lvl="0" marL="285750" marR="0" rtl="0" algn="l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Datenschutz in sozialen Netzwerken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3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