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6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6858000" cx="9144000"/>
  <p:notesSz cx="6858000" cy="9144000"/>
  <p:embeddedFontLst>
    <p:embeddedFont>
      <p:font typeface="Oswald"/>
      <p:regular r:id="rId14"/>
      <p:bold r:id="rId15"/>
    </p:embeddedFont>
    <p:embeddedFont>
      <p:font typeface="Open Sans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Oswald-bold.fntdata"/><Relationship Id="rId14" Type="http://schemas.openxmlformats.org/officeDocument/2006/relationships/font" Target="fonts/Oswald-regular.fntdata"/><Relationship Id="rId17" Type="http://schemas.openxmlformats.org/officeDocument/2006/relationships/font" Target="fonts/OpenSans-bold.fntdata"/><Relationship Id="rId16" Type="http://schemas.openxmlformats.org/officeDocument/2006/relationships/font" Target="fonts/OpenSans-regular.fntdata"/><Relationship Id="rId5" Type="http://schemas.openxmlformats.org/officeDocument/2006/relationships/slide" Target="slides/slide1.xml"/><Relationship Id="rId19" Type="http://schemas.openxmlformats.org/officeDocument/2006/relationships/font" Target="fonts/OpenSans-boldItalic.fntdata"/><Relationship Id="rId6" Type="http://schemas.openxmlformats.org/officeDocument/2006/relationships/slide" Target="slides/slide2.xml"/><Relationship Id="rId18" Type="http://schemas.openxmlformats.org/officeDocument/2006/relationships/font" Target="fonts/OpenSans-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7" name="Shape 6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3" name="Shape 7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0" name="Shape 80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6" name="Shape 86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2" name="Shape 9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9" name="Shape 99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5" name="Shape 105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2" name="Shape 11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7" name="Shape 11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Shape 17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Shape 54"/>
          <p:cNvSpPr/>
          <p:nvPr>
            <p:ph idx="2" type="pic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" type="body"/>
          </p:nvPr>
        </p:nvSpPr>
        <p:spPr>
          <a:xfrm rot="5400000">
            <a:off x="2402680" y="-316706"/>
            <a:ext cx="4700588" cy="8108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 rot="5400000">
            <a:off x="5098255" y="2378868"/>
            <a:ext cx="5300662" cy="21177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" type="body"/>
          </p:nvPr>
        </p:nvSpPr>
        <p:spPr>
          <a:xfrm rot="5400000">
            <a:off x="785812" y="336550"/>
            <a:ext cx="5300662" cy="62023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/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4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" type="body"/>
          </p:nvPr>
        </p:nvSpPr>
        <p:spPr>
          <a:xfrm>
            <a:off x="698500" y="1387475"/>
            <a:ext cx="3978274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3365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2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12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98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76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76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6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76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76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2" type="body"/>
          </p:nvPr>
        </p:nvSpPr>
        <p:spPr>
          <a:xfrm>
            <a:off x="4829175" y="1387475"/>
            <a:ext cx="3978274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3365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2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12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98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76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76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6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76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76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71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76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39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25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03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03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03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03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03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71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76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39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25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03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03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03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03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03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/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" type="body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6159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17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58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71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9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9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9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9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763" y="0"/>
            <a:ext cx="9139236" cy="3873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7"/>
          <p:cNvSpPr/>
          <p:nvPr/>
        </p:nvSpPr>
        <p:spPr>
          <a:xfrm>
            <a:off x="4763" y="6473825"/>
            <a:ext cx="9139236" cy="384174"/>
          </a:xfrm>
          <a:prstGeom prst="rect">
            <a:avLst/>
          </a:prstGeom>
          <a:solidFill>
            <a:srgbClr val="6666F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8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Shape 9"/>
          <p:cNvSpPr txBox="1"/>
          <p:nvPr/>
        </p:nvSpPr>
        <p:spPr>
          <a:xfrm>
            <a:off x="990600" y="77788"/>
            <a:ext cx="181821" cy="305661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tIns="4680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1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cxnSp>
        <p:nvCxnSpPr>
          <p:cNvPr id="11" name="Shape 11"/>
          <p:cNvCxnSpPr/>
          <p:nvPr/>
        </p:nvCxnSpPr>
        <p:spPr>
          <a:xfrm>
            <a:off x="990600" y="147638"/>
            <a:ext cx="1587" cy="234949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12" name="Shape 12"/>
          <p:cNvCxnSpPr/>
          <p:nvPr/>
        </p:nvCxnSpPr>
        <p:spPr>
          <a:xfrm>
            <a:off x="995362" y="6526212"/>
            <a:ext cx="1587" cy="1651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pic>
        <p:nvPicPr>
          <p:cNvPr descr="E:\Logo albert_rouge.png" id="13" name="Shape 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40589" y="-315178"/>
            <a:ext cx="1151890" cy="115189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14"/>
          <p:cNvSpPr/>
          <p:nvPr/>
        </p:nvSpPr>
        <p:spPr>
          <a:xfrm>
            <a:off x="7119813" y="6620971"/>
            <a:ext cx="1628651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</a:t>
            </a: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2015 albert-learning.com</a:t>
            </a: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gif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de.statista.com/statistik/daten/studie/234292/umfrage/tageszeit-der-erstmaligen-nutzung-von-sozialen-netzwerken-in-deutschland/" TargetMode="External"/><Relationship Id="rId4" Type="http://schemas.openxmlformats.org/officeDocument/2006/relationships/hyperlink" Target="http://de.statista.com/statistik/daten/studie/234292/umfrage/tageszeit-der-erstmaligen-nutzung-von-sozialen-netzwerken-in-deutschland/" TargetMode="External"/><Relationship Id="rId5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idx="1" type="body"/>
          </p:nvPr>
        </p:nvSpPr>
        <p:spPr>
          <a:xfrm>
            <a:off x="609600" y="762000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SOZIALE NETZWERKE</a:t>
            </a:r>
          </a:p>
          <a:p>
            <a: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ttp://www.sitepackage.de/_cache/images/og_image_0862.gif" id="70" name="Shape 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1200" y="1397792"/>
            <a:ext cx="5911187" cy="46261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idx="1" type="body"/>
          </p:nvPr>
        </p:nvSpPr>
        <p:spPr>
          <a:xfrm>
            <a:off x="609600" y="130730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</a:p>
        </p:txBody>
      </p:sp>
      <p:sp>
        <p:nvSpPr>
          <p:cNvPr id="76" name="Shape 76"/>
          <p:cNvSpPr/>
          <p:nvPr/>
        </p:nvSpPr>
        <p:spPr>
          <a:xfrm>
            <a:off x="228600" y="533400"/>
            <a:ext cx="838199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1800" u="none" cap="none" strike="noStrike">
                <a:solidFill>
                  <a:srgbClr val="555555"/>
                </a:solidFill>
                <a:latin typeface="Oswald"/>
                <a:ea typeface="Oswald"/>
                <a:cs typeface="Oswald"/>
                <a:sym typeface="Oswald"/>
              </a:rPr>
              <a:t>58,6 Mio. Internetnutzer in Deutschland, rund 50% in sozialen Netzwerken aktiv</a:t>
            </a:r>
          </a:p>
        </p:txBody>
      </p:sp>
      <p:pic>
        <p:nvPicPr>
          <p:cNvPr descr="http://jobamb.sculptor.uberspace.de/wordpress/wp-content/uploads/2015/03/Internetaktivitaeten-in-Deutschland-Soziale-Netzwerke-805x574.jpg" id="77" name="Shape 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2168" y="1207162"/>
            <a:ext cx="7667625" cy="546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NUTZER DER SOZIALEN NETZWERKE IN DEUTSCHLAND</a:t>
            </a:r>
          </a:p>
        </p:txBody>
      </p:sp>
      <p:pic>
        <p:nvPicPr>
          <p:cNvPr descr="Screenshot 2014-01-09 09.27.27" id="83" name="Shape 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1600" y="2057400"/>
            <a:ext cx="5810250" cy="350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>
            <p:ph type="title"/>
          </p:nvPr>
        </p:nvSpPr>
        <p:spPr>
          <a:xfrm>
            <a:off x="-838200" y="857232"/>
            <a:ext cx="957735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en-US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Allgemeine Tipps zum Umgang mit Sozialen Netzwerken!</a:t>
            </a:r>
            <a:br>
              <a:rPr b="1" i="0" lang="en-US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</a:br>
          </a:p>
        </p:txBody>
      </p:sp>
      <p:sp>
        <p:nvSpPr>
          <p:cNvPr id="89" name="Shape 89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1) Pseudonym verwenden</a:t>
            </a:r>
            <a:b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Bei den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Accounts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die ihr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anlegt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müssen Vor- und Nachname nicht zwingend angegeben werden. Hier ist eure Kreativität gefragt. Oft reicht es nur den Vornamen oder einen 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Spitznamen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zu verwenden, so können euch Freunde und Freundinnen, Mitschüler und Mitschülerinnen finden, ohne dass euch die ganze Welt erreicht. Bei der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Anmeldung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sollten auch die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angegebenen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E-Mail-Adressen nicht den kompletten Namen enthalten. Diese können auch unter Pseudonymen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eingerichtet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werden. Wichtig ist auch, Namen von anderen Personen nicht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als eigene Nicknamen auszugeben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dadurch klaut man einer Person die Identität, was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strafrechtlich verfolgt 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werden könnte. Ihr würdet euch ja auch nicht freuen, wenn sich jemand für euch ausgibt. 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2) Privatsphäre achten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Bei den meisten Sozialen Netzwerken sind die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Privatsphäre-Einstellungen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bei dem Einrichten eines Accounts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auf öffentlich gestellt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Deshalb ist es sehr wichtig diese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umzustellen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damit nicht die ganze Welt sehen kann, was man so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reinstellt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und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von sich preisgibt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 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>
            <p:ph idx="1" type="body"/>
          </p:nvPr>
        </p:nvSpPr>
        <p:spPr>
          <a:xfrm>
            <a:off x="152400" y="990600"/>
            <a:ext cx="8839199" cy="3809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INSTAGRAMM:WIE KANN ICH HIER MEINE DATEN SCHÜTZEN?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Deinen 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Profilnamen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legst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du einmal bei der Anmeldung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…..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und kannst ihn danach auch noch mal ändern. Der Profilname ist gleichzeitig dein …… , über den du auf Instagram gefunden werden kannst. Es empfiehlt sich hier einen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Nicknamen zu …..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Ob du zusätzlich deinen richtigen Namen ….. (er erscheint dann auf deinem Profil neben dem Profilnamen) bleibt dir überlassen. 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 kannst das …. auch 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freilassen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Um deinen Namen zu ändern oder zu löschen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rufe dein Profil ….. 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Klicke dazu auf das kleine „Personen“-Symbol rechts unten im Fenster der App.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Klicke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nun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auf den ……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„Bearbeite dein Profil“. Einstellungen zu deinem Namen kannst du direkt ganz oben treffen.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nstagram_teaser" id="95" name="Shape 9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29400" y="530162"/>
            <a:ext cx="1838325" cy="147637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Shape 96"/>
          <p:cNvSpPr txBox="1"/>
          <p:nvPr/>
        </p:nvSpPr>
        <p:spPr>
          <a:xfrm>
            <a:off x="498347" y="4572000"/>
            <a:ext cx="8147304" cy="2031325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fest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	Feld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			Button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	auf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				angibst			wählen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Nutzername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/>
          <p:nvPr>
            <p:ph idx="1" type="body"/>
          </p:nvPr>
        </p:nvSpPr>
        <p:spPr>
          <a:xfrm>
            <a:off x="0" y="457200"/>
            <a:ext cx="6781800" cy="5714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ZUGRIFF AUF DEINE PRIVATSPHÄRE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Um Fotos und Videos mit Instagram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aufzunehmen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und zu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teilen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musst du der App den 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Zugriff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auf die Kamera und Fotos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deines Smartphones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gestatten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das sollte dir bewusst sein.</a:t>
            </a: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Außerdem sind alle Fotos, die du auf Instagram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postest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standardmäßig öffentlich, was bedeutet, dass sie für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jeden 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sichtbar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 sind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der Instagram auf dem Handy nutzt oder die Instagram.com Webseite besucht. Das heißt jeder kann deine Fotos sehen. </a:t>
            </a: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 gibt auch eine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private Option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Wenn du deinen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Account auf privat einstellst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können nur die Leute die dir folgen deine Fotos sehen. In diesem Modus musst du Benutzern erst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genehmigen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dass sie dir folgen und deine Fotos sehen dürfen.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Um die 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Privatsphäre einzuschalten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rufe dein Profil auf und klicke auf „Bearbeite dein Profil“.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Scrolle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nun ganz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nach unten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Hier findest du unter der Überschrift „Beiträge sind privat“ einen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Schalter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den du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nach links und rechts schieben 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kannst. Schiebst du ihn nach rechts, ist er blau aktiviert und die Privatsphäre angeschaltet.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nstagram_privat" id="102" name="Shape 1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51320" y="1066800"/>
            <a:ext cx="2571749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161925" lvl="0" marL="161925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</a:p>
        </p:txBody>
      </p:sp>
      <p:sp>
        <p:nvSpPr>
          <p:cNvPr id="108" name="Shape 108"/>
          <p:cNvSpPr/>
          <p:nvPr/>
        </p:nvSpPr>
        <p:spPr>
          <a:xfrm>
            <a:off x="152401" y="457200"/>
            <a:ext cx="7772400" cy="46481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3C"/>
              </a:buClr>
              <a:buSzPct val="25000"/>
              <a:buFont typeface="Open Sans"/>
              <a:buNone/>
            </a:pPr>
            <a:r>
              <a:rPr b="0" i="0" lang="en-US" sz="1800" u="none" cap="none" strike="noStrike">
                <a:solidFill>
                  <a:srgbClr val="F15B3C"/>
                </a:solidFill>
                <a:latin typeface="Open Sans"/>
                <a:ea typeface="Open Sans"/>
                <a:cs typeface="Open Sans"/>
                <a:sym typeface="Open Sans"/>
              </a:rPr>
              <a:t>Wann werden soziale Netzwerke genutzt?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3C"/>
              </a:buClr>
              <a:buSzPct val="25000"/>
              <a:buFont typeface="Open Sans"/>
              <a:buNone/>
            </a:pPr>
            <a:r>
              <a:rPr b="0" i="0" lang="en-US" sz="1100" u="sng" cap="none" strike="noStrike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  </a:t>
            </a:r>
            <a:r>
              <a:rPr b="0" i="0" lang="en-US" sz="28600" u="none" cap="none" strike="noStrike">
                <a:solidFill>
                  <a:srgbClr val="F15B3C"/>
                </a:solidFill>
                <a:latin typeface="Open Sans"/>
                <a:ea typeface="Open Sans"/>
                <a:cs typeface="Open Sans"/>
                <a:sym typeface="Open Sans"/>
              </a:rPr>
              <a:t> </a:t>
            </a:r>
            <a:r>
              <a:rPr b="0" i="0" lang="en-US" sz="1100" u="none" cap="none" strike="noStrike">
                <a:solidFill>
                  <a:srgbClr val="F15B3C"/>
                </a:solidFill>
                <a:latin typeface="Open Sans"/>
                <a:ea typeface="Open Sans"/>
                <a:cs typeface="Open Sans"/>
                <a:sym typeface="Open Sans"/>
              </a:rPr>
  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</a:r>
          </a:p>
        </p:txBody>
      </p:sp>
      <p:pic>
        <p:nvPicPr>
          <p:cNvPr descr="Statistik: Wann schauen Sie erstmals am Tag in Ihr meistgenutztes soziales Netzwerk? | Statista" id="109" name="Shape 109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914399"/>
            <a:ext cx="9067799" cy="57798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/>
          <p:nvPr>
            <p:ph idx="1" type="body"/>
          </p:nvPr>
        </p:nvSpPr>
        <p:spPr>
          <a:xfrm>
            <a:off x="698500" y="914400"/>
            <a:ext cx="8108950" cy="5173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Bilde Sätze mit folgenden Wörtern: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Den Account anlegen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Die E-Mail-Adresse </a:t>
            </a: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angeben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strafrechtlich verfolgen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genehmigen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Einstellen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scrollen</a:t>
            </a: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das Feld freilassen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161925" lvl="0" marL="161925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ttp://polpix.sueddeutsche.com/bild/1.1127287.1355595581/860x860/soziale-netzwerke-fahndungswerkzeug.jpg" id="120" name="Shape 1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6800" y="2099121"/>
            <a:ext cx="6988175" cy="4071017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Shape 121"/>
          <p:cNvSpPr txBox="1"/>
          <p:nvPr/>
        </p:nvSpPr>
        <p:spPr>
          <a:xfrm>
            <a:off x="381000" y="609600"/>
            <a:ext cx="7619999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Deine Zusammenfassung: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Rolle von sozialen Netzwerken im heutigen Leben</a:t>
            </a:r>
          </a:p>
          <a:p>
            <a:pPr indent="-285750" lvl="0" marL="28575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Risiken, die die soziale Netzwerke in sich bergen</a:t>
            </a:r>
          </a:p>
          <a:p>
            <a:pPr indent="-285750" lvl="0" marL="28575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Datenschutz in sozialen Netzwerken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