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8" name="Shape 21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5" name="Shape 10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4" name="Shape 13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7" name="Shape 1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5" name="Shape 19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7" name="Shape 20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Титульный слайд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Заголовок и вертик. текст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Вертик. загол. и текст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Пустой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Заголовок и объект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Заголовок раздела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Два объекта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Сравнение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Только заголовок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1" name="Shape 5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Объект с подписью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Рисунок с подписью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1.jpg"/><Relationship Id="rId5" Type="http://schemas.openxmlformats.org/officeDocument/2006/relationships/image" Target="../media/image8.png"/><Relationship Id="rId6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Relationship Id="rId4" Type="http://schemas.openxmlformats.org/officeDocument/2006/relationships/image" Target="../media/image6.png"/><Relationship Id="rId11" Type="http://schemas.openxmlformats.org/officeDocument/2006/relationships/image" Target="../media/image16.png"/><Relationship Id="rId10" Type="http://schemas.openxmlformats.org/officeDocument/2006/relationships/image" Target="../media/image12.png"/><Relationship Id="rId9" Type="http://schemas.openxmlformats.org/officeDocument/2006/relationships/image" Target="../media/image15.png"/><Relationship Id="rId5" Type="http://schemas.openxmlformats.org/officeDocument/2006/relationships/image" Target="../media/image7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png"/><Relationship Id="rId10" Type="http://schemas.openxmlformats.org/officeDocument/2006/relationships/image" Target="../media/image27.png"/><Relationship Id="rId13" Type="http://schemas.openxmlformats.org/officeDocument/2006/relationships/image" Target="../media/image24.pn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Relationship Id="rId15" Type="http://schemas.openxmlformats.org/officeDocument/2006/relationships/image" Target="../media/image30.png"/><Relationship Id="rId14" Type="http://schemas.openxmlformats.org/officeDocument/2006/relationships/image" Target="../media/image25.png"/><Relationship Id="rId16" Type="http://schemas.openxmlformats.org/officeDocument/2006/relationships/image" Target="../media/image31.png"/><Relationship Id="rId5" Type="http://schemas.openxmlformats.org/officeDocument/2006/relationships/image" Target="../media/image18.png"/><Relationship Id="rId6" Type="http://schemas.openxmlformats.org/officeDocument/2006/relationships/image" Target="../media/image14.png"/><Relationship Id="rId7" Type="http://schemas.openxmlformats.org/officeDocument/2006/relationships/image" Target="../media/image20.png"/><Relationship Id="rId8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38.png"/><Relationship Id="rId10" Type="http://schemas.openxmlformats.org/officeDocument/2006/relationships/image" Target="../media/image33.png"/><Relationship Id="rId13" Type="http://schemas.openxmlformats.org/officeDocument/2006/relationships/image" Target="../media/image42.png"/><Relationship Id="rId1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9.png"/><Relationship Id="rId14" Type="http://schemas.openxmlformats.org/officeDocument/2006/relationships/image" Target="../media/image43.png"/><Relationship Id="rId5" Type="http://schemas.openxmlformats.org/officeDocument/2006/relationships/image" Target="../media/image29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5.png"/><Relationship Id="rId4" Type="http://schemas.openxmlformats.org/officeDocument/2006/relationships/image" Target="../media/image44.png"/><Relationship Id="rId5" Type="http://schemas.openxmlformats.org/officeDocument/2006/relationships/image" Target="../media/image40.png"/><Relationship Id="rId6" Type="http://schemas.openxmlformats.org/officeDocument/2006/relationships/image" Target="../media/image4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ctrTitle"/>
          </p:nvPr>
        </p:nvSpPr>
        <p:spPr>
          <a:xfrm>
            <a:off x="685800" y="2619500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de-DE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Mein erster Schultag</a:t>
            </a:r>
          </a:p>
        </p:txBody>
      </p:sp>
      <p:pic>
        <p:nvPicPr>
          <p:cNvPr descr="Unknown-1.jpeg" id="85" name="Shape 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8812" y="833478"/>
            <a:ext cx="3228487" cy="2081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2.jpeg" id="86" name="Shape 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5930" y="4089526"/>
            <a:ext cx="3262268" cy="2247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png" id="87" name="Shape 8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9273" y="3907621"/>
            <a:ext cx="2933700" cy="27685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-1.jpeg" id="88" name="Shape 8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05400" y="0"/>
            <a:ext cx="4038599" cy="2019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/>
        </p:nvSpPr>
        <p:spPr>
          <a:xfrm>
            <a:off x="1810619" y="802556"/>
            <a:ext cx="2348920" cy="584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Besprechung </a:t>
            </a:r>
          </a:p>
        </p:txBody>
      </p:sp>
      <p:sp>
        <p:nvSpPr>
          <p:cNvPr id="221" name="Shape 221"/>
          <p:cNvSpPr txBox="1"/>
          <p:nvPr/>
        </p:nvSpPr>
        <p:spPr>
          <a:xfrm>
            <a:off x="1299246" y="2043896"/>
            <a:ext cx="7182356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Welche Schulfächer kennst du?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macht man im Unterricht?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braucht der Schüler/die Schülerin?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macht man auf dem Schulhof?</a:t>
            </a:r>
          </a:p>
        </p:txBody>
      </p:sp>
      <p:pic>
        <p:nvPicPr>
          <p:cNvPr id="222" name="Shape 2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1500" y="0"/>
            <a:ext cx="3517899" cy="231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Shape 2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0369" y="4356100"/>
            <a:ext cx="2819400" cy="185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/>
        </p:nvSpPr>
        <p:spPr>
          <a:xfrm>
            <a:off x="37270" y="1322636"/>
            <a:ext cx="9306753" cy="415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de-DE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erste Schultag beginnt mit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einer Begrüßungsrede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Schulleiters in der Aula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Grundschule, dann gibt es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 paar Vorführungen der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Schüler.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Schließlich werden die Kinder zum ersten Mal aufgerufen und gehen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zusammen mit ihrer neuen Klassenlehrerin in ihr neues Klassenzimmer.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Dann lernen die Kinder ein Lied, vielleicht im Stil von „Ja ja ja, ich bin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da, in der Schule im ersten Jahr“, erzählen eine Geschichte und dürfen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wieder nach draußen zu den auf dem Schulhof wartenden Verwandten.</a:t>
            </a:r>
          </a:p>
        </p:txBody>
      </p:sp>
      <p:pic>
        <p:nvPicPr>
          <p:cNvPr descr="images.jpeg" id="94" name="Shape 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6164" y="0"/>
            <a:ext cx="4887833" cy="2607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/>
        </p:nvSpPr>
        <p:spPr>
          <a:xfrm>
            <a:off x="2076830" y="621799"/>
            <a:ext cx="522514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war deine Schule? </a:t>
            </a:r>
          </a:p>
        </p:txBody>
      </p:sp>
      <p:sp>
        <p:nvSpPr>
          <p:cNvPr id="100" name="Shape 100"/>
          <p:cNvSpPr txBox="1"/>
          <p:nvPr/>
        </p:nvSpPr>
        <p:spPr>
          <a:xfrm>
            <a:off x="674637" y="1944781"/>
            <a:ext cx="2553044" cy="2739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Schule war:            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riesig                                 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modern 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klein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schön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Shape 101"/>
          <p:cNvSpPr txBox="1"/>
          <p:nvPr/>
        </p:nvSpPr>
        <p:spPr>
          <a:xfrm>
            <a:off x="5222012" y="1944781"/>
            <a:ext cx="3181029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der Schule gab es: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Sporthalle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Werkstatt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Garderobe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Erdgeschoß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Speiseraum 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Klassenzimmer</a:t>
            </a:r>
          </a:p>
          <a:p>
            <a:pPr indent="-457200" lvl="0" marL="45720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Shape 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9479" y="4153400"/>
            <a:ext cx="3314700" cy="245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/>
        </p:nvSpPr>
        <p:spPr>
          <a:xfrm>
            <a:off x="3503587" y="875954"/>
            <a:ext cx="179743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Beispiel</a:t>
            </a: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743972" y="2146090"/>
            <a:ext cx="7904927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Meine Schule ist keine neue und moderne Schule. Sie ist 70 Jahre alt.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 Keller befindet sich die Garderobe. Im Erdgeschoß liegen eine große Bibliothek,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 man verschiedene Bücher bekommen kann, und die Werkstätten für Jungen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 Mädchen. Im ersten Stock liegen das Kabinett des Direktors, die Kanzlei und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Klassenräume für die unteren Klassen. Im zweiten Stock sind die Klassenräume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für Biologie, Physik und Mathematik. Im dritten Stock befinden sich Aula,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Chemiekabinett und Sporthalle.</a:t>
            </a:r>
          </a:p>
        </p:txBody>
      </p:sp>
      <p:pic>
        <p:nvPicPr>
          <p:cNvPr id="109" name="Shape 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77000" y="3822700"/>
            <a:ext cx="2666999" cy="303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/>
        </p:nvSpPr>
        <p:spPr>
          <a:xfrm>
            <a:off x="833376" y="502731"/>
            <a:ext cx="37916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Klassenzimmer </a:t>
            </a:r>
          </a:p>
        </p:txBody>
      </p:sp>
      <p:pic>
        <p:nvPicPr>
          <p:cNvPr descr="images-2.jpeg" id="115" name="Shape 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6500" y="0"/>
            <a:ext cx="4127500" cy="196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/>
          <p:nvPr/>
        </p:nvSpPr>
        <p:spPr>
          <a:xfrm>
            <a:off x="597129" y="2232192"/>
            <a:ext cx="1254820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Tafel </a:t>
            </a:r>
          </a:p>
        </p:txBody>
      </p:sp>
      <p:sp>
        <p:nvSpPr>
          <p:cNvPr id="117" name="Shape 117"/>
          <p:cNvSpPr txBox="1"/>
          <p:nvPr/>
        </p:nvSpPr>
        <p:spPr>
          <a:xfrm>
            <a:off x="3151917" y="2239021"/>
            <a:ext cx="1623911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Fenster</a:t>
            </a:r>
          </a:p>
        </p:txBody>
      </p:sp>
      <p:sp>
        <p:nvSpPr>
          <p:cNvPr id="118" name="Shape 118"/>
          <p:cNvSpPr txBox="1"/>
          <p:nvPr/>
        </p:nvSpPr>
        <p:spPr>
          <a:xfrm>
            <a:off x="5542619" y="2303363"/>
            <a:ext cx="1314933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Stuhl</a:t>
            </a:r>
          </a:p>
        </p:txBody>
      </p:sp>
      <p:sp>
        <p:nvSpPr>
          <p:cNvPr id="119" name="Shape 119"/>
          <p:cNvSpPr txBox="1"/>
          <p:nvPr/>
        </p:nvSpPr>
        <p:spPr>
          <a:xfrm>
            <a:off x="7540079" y="2303363"/>
            <a:ext cx="1309222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Tisch</a:t>
            </a:r>
          </a:p>
        </p:txBody>
      </p:sp>
      <p:sp>
        <p:nvSpPr>
          <p:cNvPr id="120" name="Shape 120"/>
          <p:cNvSpPr txBox="1"/>
          <p:nvPr/>
        </p:nvSpPr>
        <p:spPr>
          <a:xfrm>
            <a:off x="132282" y="4352605"/>
            <a:ext cx="2046804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Papierkorb </a:t>
            </a:r>
          </a:p>
        </p:txBody>
      </p:sp>
      <p:sp>
        <p:nvSpPr>
          <p:cNvPr id="121" name="Shape 121"/>
          <p:cNvSpPr txBox="1"/>
          <p:nvPr/>
        </p:nvSpPr>
        <p:spPr>
          <a:xfrm>
            <a:off x="2881000" y="4405842"/>
            <a:ext cx="1672253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Schrank </a:t>
            </a:r>
          </a:p>
        </p:txBody>
      </p:sp>
      <p:sp>
        <p:nvSpPr>
          <p:cNvPr id="122" name="Shape 122"/>
          <p:cNvSpPr txBox="1"/>
          <p:nvPr/>
        </p:nvSpPr>
        <p:spPr>
          <a:xfrm>
            <a:off x="7738503" y="4352605"/>
            <a:ext cx="1106191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Uhr</a:t>
            </a:r>
          </a:p>
        </p:txBody>
      </p:sp>
      <p:sp>
        <p:nvSpPr>
          <p:cNvPr id="123" name="Shape 123"/>
          <p:cNvSpPr txBox="1"/>
          <p:nvPr/>
        </p:nvSpPr>
        <p:spPr>
          <a:xfrm>
            <a:off x="5542619" y="4375880"/>
            <a:ext cx="1058703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Tür</a:t>
            </a:r>
          </a:p>
        </p:txBody>
      </p:sp>
      <p:pic>
        <p:nvPicPr>
          <p:cNvPr id="124" name="Shape 1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0745" y="3010463"/>
            <a:ext cx="1434856" cy="937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Shape 1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51917" y="2791485"/>
            <a:ext cx="1301212" cy="1213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Shape 1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42619" y="2765027"/>
            <a:ext cx="1560929" cy="16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58957" y="2693858"/>
            <a:ext cx="1885043" cy="1253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2282" y="4999644"/>
            <a:ext cx="1719667" cy="1463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784485" y="5004050"/>
            <a:ext cx="1865280" cy="1362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Shape 13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476478" y="5004050"/>
            <a:ext cx="1627070" cy="1459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258957" y="5004050"/>
            <a:ext cx="1812264" cy="1491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/>
        </p:nvSpPr>
        <p:spPr>
          <a:xfrm>
            <a:off x="3201226" y="422020"/>
            <a:ext cx="2881717" cy="584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Schulsachen </a:t>
            </a:r>
          </a:p>
        </p:txBody>
      </p:sp>
      <p:sp>
        <p:nvSpPr>
          <p:cNvPr id="137" name="Shape 137"/>
          <p:cNvSpPr txBox="1"/>
          <p:nvPr/>
        </p:nvSpPr>
        <p:spPr>
          <a:xfrm>
            <a:off x="515900" y="1372683"/>
            <a:ext cx="1269573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Schere</a:t>
            </a:r>
          </a:p>
        </p:txBody>
      </p:sp>
      <p:sp>
        <p:nvSpPr>
          <p:cNvPr id="138" name="Shape 138"/>
          <p:cNvSpPr txBox="1"/>
          <p:nvPr/>
        </p:nvSpPr>
        <p:spPr>
          <a:xfrm>
            <a:off x="2090355" y="1359454"/>
            <a:ext cx="1798439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Schultasche </a:t>
            </a:r>
          </a:p>
        </p:txBody>
      </p:sp>
      <p:sp>
        <p:nvSpPr>
          <p:cNvPr id="139" name="Shape 139"/>
          <p:cNvSpPr txBox="1"/>
          <p:nvPr/>
        </p:nvSpPr>
        <p:spPr>
          <a:xfrm>
            <a:off x="4238516" y="1343008"/>
            <a:ext cx="1153104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Block</a:t>
            </a:r>
          </a:p>
        </p:txBody>
      </p:sp>
      <p:sp>
        <p:nvSpPr>
          <p:cNvPr id="140" name="Shape 140"/>
          <p:cNvSpPr txBox="1"/>
          <p:nvPr/>
        </p:nvSpPr>
        <p:spPr>
          <a:xfrm>
            <a:off x="5913951" y="1372683"/>
            <a:ext cx="1380406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Bleistift</a:t>
            </a:r>
          </a:p>
        </p:txBody>
      </p:sp>
      <p:sp>
        <p:nvSpPr>
          <p:cNvPr id="141" name="Shape 141"/>
          <p:cNvSpPr txBox="1"/>
          <p:nvPr/>
        </p:nvSpPr>
        <p:spPr>
          <a:xfrm>
            <a:off x="447047" y="3148693"/>
            <a:ext cx="1313180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Spitzer</a:t>
            </a:r>
          </a:p>
        </p:txBody>
      </p:sp>
      <p:sp>
        <p:nvSpPr>
          <p:cNvPr id="142" name="Shape 142"/>
          <p:cNvSpPr txBox="1"/>
          <p:nvPr/>
        </p:nvSpPr>
        <p:spPr>
          <a:xfrm>
            <a:off x="4704682" y="3164433"/>
            <a:ext cx="1118039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Buch</a:t>
            </a:r>
          </a:p>
        </p:txBody>
      </p:sp>
      <p:sp>
        <p:nvSpPr>
          <p:cNvPr id="143" name="Shape 143"/>
          <p:cNvSpPr txBox="1"/>
          <p:nvPr/>
        </p:nvSpPr>
        <p:spPr>
          <a:xfrm>
            <a:off x="6341221" y="3103957"/>
            <a:ext cx="1991300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Radiergummi</a:t>
            </a:r>
          </a:p>
        </p:txBody>
      </p:sp>
      <p:sp>
        <p:nvSpPr>
          <p:cNvPr id="144" name="Shape 144"/>
          <p:cNvSpPr txBox="1"/>
          <p:nvPr/>
        </p:nvSpPr>
        <p:spPr>
          <a:xfrm>
            <a:off x="515900" y="4751107"/>
            <a:ext cx="1045903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Heft</a:t>
            </a:r>
          </a:p>
        </p:txBody>
      </p:sp>
      <p:sp>
        <p:nvSpPr>
          <p:cNvPr id="145" name="Shape 145"/>
          <p:cNvSpPr txBox="1"/>
          <p:nvPr/>
        </p:nvSpPr>
        <p:spPr>
          <a:xfrm>
            <a:off x="3359964" y="4822080"/>
            <a:ext cx="2146741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Kugelschreiber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7573953" y="1343008"/>
            <a:ext cx="1266567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Papier </a:t>
            </a:r>
          </a:p>
        </p:txBody>
      </p:sp>
      <p:sp>
        <p:nvSpPr>
          <p:cNvPr id="147" name="Shape 147"/>
          <p:cNvSpPr txBox="1"/>
          <p:nvPr/>
        </p:nvSpPr>
        <p:spPr>
          <a:xfrm>
            <a:off x="1997459" y="4804026"/>
            <a:ext cx="1211338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Lineal</a:t>
            </a:r>
          </a:p>
        </p:txBody>
      </p:sp>
      <p:sp>
        <p:nvSpPr>
          <p:cNvPr id="148" name="Shape 148"/>
          <p:cNvSpPr txBox="1"/>
          <p:nvPr/>
        </p:nvSpPr>
        <p:spPr>
          <a:xfrm>
            <a:off x="5611676" y="4822080"/>
            <a:ext cx="1577649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Klebestift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7398832" y="4804026"/>
            <a:ext cx="1709773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Klebeband</a:t>
            </a:r>
          </a:p>
        </p:txBody>
      </p:sp>
      <p:sp>
        <p:nvSpPr>
          <p:cNvPr id="150" name="Shape 150"/>
          <p:cNvSpPr txBox="1"/>
          <p:nvPr/>
        </p:nvSpPr>
        <p:spPr>
          <a:xfrm>
            <a:off x="1997459" y="3149244"/>
            <a:ext cx="2300629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Federmäppchen</a:t>
            </a: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2536" y="1825713"/>
            <a:ext cx="1487690" cy="1239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62024" y="1794489"/>
            <a:ext cx="1216995" cy="124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Shape 1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59146" y="1794489"/>
            <a:ext cx="1104556" cy="124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95814" y="1772792"/>
            <a:ext cx="1399296" cy="126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Shape 15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1860" y="3574005"/>
            <a:ext cx="1285525" cy="1135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484515" y="3687689"/>
            <a:ext cx="1325209" cy="947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604287" y="3549355"/>
            <a:ext cx="1425744" cy="119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Shape 15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668822" y="3583103"/>
            <a:ext cx="1402190" cy="919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464553" y="1859097"/>
            <a:ext cx="1560929" cy="11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Shape 16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75137" y="5275982"/>
            <a:ext cx="1182339" cy="1143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Shape 16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992609" y="5476182"/>
            <a:ext cx="1208616" cy="1008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Shape 16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596558" y="5240164"/>
            <a:ext cx="1403061" cy="1164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Shape 16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7824521" y="5476182"/>
            <a:ext cx="1016000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Shape 16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5822721" y="5151217"/>
            <a:ext cx="1289716" cy="1589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/>
        </p:nvSpPr>
        <p:spPr>
          <a:xfrm>
            <a:off x="3531932" y="621800"/>
            <a:ext cx="2045150" cy="584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Tätigkeiten 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856565" y="1562770"/>
            <a:ext cx="6789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lesen</a:t>
            </a:r>
          </a:p>
        </p:txBody>
      </p:sp>
      <p:sp>
        <p:nvSpPr>
          <p:cNvPr id="171" name="Shape 171"/>
          <p:cNvSpPr txBox="1"/>
          <p:nvPr/>
        </p:nvSpPr>
        <p:spPr>
          <a:xfrm>
            <a:off x="2160516" y="1562770"/>
            <a:ext cx="9562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rechnen</a:t>
            </a:r>
          </a:p>
        </p:txBody>
      </p:sp>
      <p:sp>
        <p:nvSpPr>
          <p:cNvPr id="172" name="Shape 172"/>
          <p:cNvSpPr txBox="1"/>
          <p:nvPr/>
        </p:nvSpPr>
        <p:spPr>
          <a:xfrm>
            <a:off x="4019876" y="1562770"/>
            <a:ext cx="7687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malen</a:t>
            </a:r>
          </a:p>
        </p:txBody>
      </p:sp>
      <p:sp>
        <p:nvSpPr>
          <p:cNvPr id="173" name="Shape 173"/>
          <p:cNvSpPr txBox="1"/>
          <p:nvPr/>
        </p:nvSpPr>
        <p:spPr>
          <a:xfrm>
            <a:off x="7473939" y="1562770"/>
            <a:ext cx="7939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singen</a:t>
            </a:r>
          </a:p>
        </p:txBody>
      </p:sp>
      <p:sp>
        <p:nvSpPr>
          <p:cNvPr id="174" name="Shape 174"/>
          <p:cNvSpPr txBox="1"/>
          <p:nvPr/>
        </p:nvSpPr>
        <p:spPr>
          <a:xfrm>
            <a:off x="2030467" y="3467310"/>
            <a:ext cx="7442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hören</a:t>
            </a:r>
          </a:p>
        </p:txBody>
      </p:sp>
      <p:sp>
        <p:nvSpPr>
          <p:cNvPr id="175" name="Shape 175"/>
          <p:cNvSpPr txBox="1"/>
          <p:nvPr/>
        </p:nvSpPr>
        <p:spPr>
          <a:xfrm>
            <a:off x="724283" y="3467310"/>
            <a:ext cx="7325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sitzen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5990205" y="3467310"/>
            <a:ext cx="85293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grüßen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4637644" y="3506450"/>
            <a:ext cx="11403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schneiden</a:t>
            </a:r>
          </a:p>
        </p:txBody>
      </p:sp>
      <p:sp>
        <p:nvSpPr>
          <p:cNvPr id="178" name="Shape 178"/>
          <p:cNvSpPr txBox="1"/>
          <p:nvPr/>
        </p:nvSpPr>
        <p:spPr>
          <a:xfrm>
            <a:off x="3531932" y="3506450"/>
            <a:ext cx="7903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lernen</a:t>
            </a:r>
          </a:p>
        </p:txBody>
      </p:sp>
      <p:sp>
        <p:nvSpPr>
          <p:cNvPr id="179" name="Shape 179"/>
          <p:cNvSpPr txBox="1"/>
          <p:nvPr/>
        </p:nvSpPr>
        <p:spPr>
          <a:xfrm>
            <a:off x="5688130" y="1562770"/>
            <a:ext cx="10995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schreiben</a:t>
            </a: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837" y="2031958"/>
            <a:ext cx="1172838" cy="1199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Shape 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32882" y="2072750"/>
            <a:ext cx="1054789" cy="1159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65123" y="1932101"/>
            <a:ext cx="1084331" cy="1299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Shape 18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48137" y="1932102"/>
            <a:ext cx="1443895" cy="1299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Shape 18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69689" y="1939899"/>
            <a:ext cx="1321373" cy="1291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Shape 18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11414" y="4019655"/>
            <a:ext cx="1318986" cy="1185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5341" y="4019655"/>
            <a:ext cx="1212494" cy="1280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513712" y="3875782"/>
            <a:ext cx="1174417" cy="1230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Shape 18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349453" y="3995528"/>
            <a:ext cx="1288190" cy="1206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Shape 18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867630" y="4043021"/>
            <a:ext cx="1302060" cy="1162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Shape 19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189944" y="4017416"/>
            <a:ext cx="1598667" cy="105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Shape 19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169690" y="4043021"/>
            <a:ext cx="1433298" cy="1133694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Shape 192"/>
          <p:cNvSpPr txBox="1"/>
          <p:nvPr/>
        </p:nvSpPr>
        <p:spPr>
          <a:xfrm>
            <a:off x="7459722" y="3506450"/>
            <a:ext cx="9479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wischen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/>
          <p:nvPr/>
        </p:nvSpPr>
        <p:spPr>
          <a:xfrm>
            <a:off x="1299246" y="1060621"/>
            <a:ext cx="79093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fragen</a:t>
            </a:r>
          </a:p>
        </p:txBody>
      </p:sp>
      <p:sp>
        <p:nvSpPr>
          <p:cNvPr id="198" name="Shape 198"/>
          <p:cNvSpPr txBox="1"/>
          <p:nvPr/>
        </p:nvSpPr>
        <p:spPr>
          <a:xfrm>
            <a:off x="4057485" y="1061395"/>
            <a:ext cx="117449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antworten</a:t>
            </a:r>
          </a:p>
        </p:txBody>
      </p:sp>
      <p:sp>
        <p:nvSpPr>
          <p:cNvPr id="199" name="Shape 199"/>
          <p:cNvSpPr txBox="1"/>
          <p:nvPr/>
        </p:nvSpPr>
        <p:spPr>
          <a:xfrm>
            <a:off x="6817399" y="1061395"/>
            <a:ext cx="10635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anfangen</a:t>
            </a:r>
          </a:p>
        </p:txBody>
      </p:sp>
      <p:sp>
        <p:nvSpPr>
          <p:cNvPr id="200" name="Shape 200"/>
          <p:cNvSpPr txBox="1"/>
          <p:nvPr/>
        </p:nvSpPr>
        <p:spPr>
          <a:xfrm>
            <a:off x="4349451" y="3587066"/>
            <a:ext cx="8541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warten</a:t>
            </a:r>
          </a:p>
        </p:txBody>
      </p:sp>
      <p:pic>
        <p:nvPicPr>
          <p:cNvPr id="201" name="Shape 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8545" y="1817298"/>
            <a:ext cx="2106974" cy="1495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Shape 2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1946" y="1793172"/>
            <a:ext cx="2496306" cy="1530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0298" y="1790635"/>
            <a:ext cx="2137379" cy="158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Shape 20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51758" y="4141064"/>
            <a:ext cx="1946879" cy="1833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/>
          <p:nvPr/>
        </p:nvSpPr>
        <p:spPr>
          <a:xfrm>
            <a:off x="3605775" y="759160"/>
            <a:ext cx="4577245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stellt man dem Lehrer Fragen?</a:t>
            </a:r>
          </a:p>
        </p:txBody>
      </p:sp>
      <p:sp>
        <p:nvSpPr>
          <p:cNvPr id="210" name="Shape 210"/>
          <p:cNvSpPr txBox="1"/>
          <p:nvPr/>
        </p:nvSpPr>
        <p:spPr>
          <a:xfrm>
            <a:off x="1752728" y="2806700"/>
            <a:ext cx="60126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Entschuldigung/Entschuldigung Sie bitte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wie schreibt man....?</a:t>
            </a:r>
          </a:p>
        </p:txBody>
      </p:sp>
      <p:sp>
        <p:nvSpPr>
          <p:cNvPr id="211" name="Shape 211"/>
          <p:cNvSpPr txBox="1"/>
          <p:nvPr/>
        </p:nvSpPr>
        <p:spPr>
          <a:xfrm>
            <a:off x="5555232" y="3588630"/>
            <a:ext cx="35887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de-DE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können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Sie noch mal wiederholen?</a:t>
            </a:r>
          </a:p>
        </p:txBody>
      </p:sp>
      <p:sp>
        <p:nvSpPr>
          <p:cNvPr id="212" name="Shape 212"/>
          <p:cNvSpPr txBox="1"/>
          <p:nvPr/>
        </p:nvSpPr>
        <p:spPr>
          <a:xfrm>
            <a:off x="5555232" y="4496571"/>
            <a:ext cx="31354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de-DE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können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Sie noch mal erklären?</a:t>
            </a:r>
          </a:p>
        </p:txBody>
      </p:sp>
      <p:sp>
        <p:nvSpPr>
          <p:cNvPr id="213" name="Shape 213"/>
          <p:cNvSpPr txBox="1"/>
          <p:nvPr/>
        </p:nvSpPr>
        <p:spPr>
          <a:xfrm>
            <a:off x="5555232" y="5314128"/>
            <a:ext cx="15630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de-DE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darf</a:t>
            </a: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ich raus?</a:t>
            </a:r>
          </a:p>
        </p:txBody>
      </p:sp>
      <p:sp>
        <p:nvSpPr>
          <p:cNvPr id="214" name="Shape 214"/>
          <p:cNvSpPr txBox="1"/>
          <p:nvPr/>
        </p:nvSpPr>
        <p:spPr>
          <a:xfrm>
            <a:off x="481743" y="3957962"/>
            <a:ext cx="3506088" cy="10772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Verwende immer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Höflichkeitsformen!</a:t>
            </a:r>
          </a:p>
        </p:txBody>
      </p:sp>
      <p:pic>
        <p:nvPicPr>
          <p:cNvPr id="215" name="Shape 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895600" cy="2806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