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7" name="Shape 67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9" name="Shape 12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9" name="Shape 7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1" name="Shape 9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Shape 54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 rot="5400000">
            <a:off x="2402680" y="-316706"/>
            <a:ext cx="4700588" cy="8108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 rot="5400000">
            <a:off x="5098255" y="2378868"/>
            <a:ext cx="5300662" cy="21177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" type="body"/>
          </p:nvPr>
        </p:nvSpPr>
        <p:spPr>
          <a:xfrm rot="5400000">
            <a:off x="785812" y="336550"/>
            <a:ext cx="5300662" cy="62023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698500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2" type="body"/>
          </p:nvPr>
        </p:nvSpPr>
        <p:spPr>
          <a:xfrm>
            <a:off x="4829175" y="1387475"/>
            <a:ext cx="3978274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3365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2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12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698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476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76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76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76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76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1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1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571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76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539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25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603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603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603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603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603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228600" lvl="0" marL="20574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514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29718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4290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3886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rgbClr val="7889FB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159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317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158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571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Font typeface="Noto Sans Symbols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1" lang="fr-FR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9236" cy="3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4763" y="6473825"/>
            <a:ext cx="9139236" cy="38417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50164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Char char="▪"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5725" lvl="1" marL="50482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79375" lvl="2" marL="854075" marR="0" rtl="0" algn="l">
              <a:spcBef>
                <a:spcPts val="35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107950" lvl="3" marL="1200150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&gt;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5725" lvl="4" marL="15335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5725" lvl="5" marL="19907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5725" lvl="6" marL="24479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5725" lvl="7" marL="29051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5725" lvl="8" marL="3362325" marR="0" rtl="0" algn="l">
              <a:spcBef>
                <a:spcPts val="300"/>
              </a:spcBef>
              <a:spcAft>
                <a:spcPts val="0"/>
              </a:spcAft>
              <a:buClr>
                <a:srgbClr val="7889FB"/>
              </a:buClr>
              <a:buSzPct val="100000"/>
              <a:buFont typeface="Arial"/>
              <a:buChar char="–"/>
              <a:def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9"/>
          <p:cNvSpPr txBox="1"/>
          <p:nvPr/>
        </p:nvSpPr>
        <p:spPr>
          <a:xfrm>
            <a:off x="990600" y="77788"/>
            <a:ext cx="181821" cy="305661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rIns="90000" tIns="46800">
            <a:noAutofit/>
          </a:bodyPr>
          <a:lstStyle/>
          <a:p>
            <a:pPr indent="0" lvl="0" marL="0" marR="0" rtl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0"/>
          <p:cNvSpPr txBox="1"/>
          <p:nvPr>
            <p:ph idx="12" type="sldNum"/>
          </p:nvPr>
        </p:nvSpPr>
        <p:spPr>
          <a:xfrm>
            <a:off x="598487" y="6526212"/>
            <a:ext cx="150811" cy="1508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1" i="0" lang="fr-FR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  <p:cxnSp>
        <p:nvCxnSpPr>
          <p:cNvPr id="11" name="Shape 11"/>
          <p:cNvCxnSpPr/>
          <p:nvPr/>
        </p:nvCxnSpPr>
        <p:spPr>
          <a:xfrm>
            <a:off x="990600" y="147638"/>
            <a:ext cx="1587" cy="234949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cxnSp>
        <p:nvCxnSpPr>
          <p:cNvPr id="12" name="Shape 12"/>
          <p:cNvCxnSpPr/>
          <p:nvPr/>
        </p:nvCxnSpPr>
        <p:spPr>
          <a:xfrm>
            <a:off x="995362" y="6526212"/>
            <a:ext cx="1587" cy="16510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miter/>
            <a:headEnd len="med" w="med" type="none"/>
            <a:tailEnd len="med" w="med" type="none"/>
          </a:ln>
        </p:spPr>
      </p:cxnSp>
      <p:pic>
        <p:nvPicPr>
          <p:cNvPr descr="E:\Logo albert_rouge.png"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40589" y="-315178"/>
            <a:ext cx="1151890" cy="115189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7119813" y="6620971"/>
            <a:ext cx="1628651" cy="1692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r>
              <a:rPr b="1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b="0" i="0" lang="fr-FR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2015 albert-learning.com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jpg"/><Relationship Id="rId4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10.jpg"/><Relationship Id="rId5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jpg"/><Relationship Id="rId4" Type="http://schemas.openxmlformats.org/officeDocument/2006/relationships/image" Target="../media/image1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Lass uns ein Baumhaus bauen!</a:t>
            </a:r>
          </a:p>
        </p:txBody>
      </p:sp>
      <p:pic>
        <p:nvPicPr>
          <p:cNvPr id="70" name="Shape 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1981200"/>
            <a:ext cx="6667500" cy="416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idx="1" type="body"/>
          </p:nvPr>
        </p:nvSpPr>
        <p:spPr>
          <a:xfrm>
            <a:off x="609600" y="990600"/>
            <a:ext cx="8197849" cy="5097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Bei entsprechender Erfahrung entstehen aus provisorischen Hütten teilweise recht anspruchsvolle Baumhäuser mit dichtem Dach, verglasten Fenstern, umfangreicher Inneneinrichtung und zum Teil mit Feuer- und Kochstellen, Heizungen und Isolation.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Shape 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1200" y="2971800"/>
            <a:ext cx="5080000" cy="337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x="381000" y="990600"/>
            <a:ext cx="8426450" cy="5097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 zurzeit (2007) höchste touristisch genutzte Baumhaus der Welt steht in Kerala in Indien.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handelt sich dabei um ein Hotel mit dem Namen </a:t>
            </a:r>
            <a:r>
              <a:rPr b="0" i="1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Green Magic Tree House</a:t>
            </a:r>
            <a: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welches in 26 Metern Höhe liegt und durch einen Aufzug erschlossen wird. Bemerkenswert ist die architektonisch vorteilhafte Kuppel-Bauweise.</a:t>
            </a:r>
            <a:br>
              <a:rPr b="0" i="0" lang="fr-FR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Shape 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3398728"/>
            <a:ext cx="4524374" cy="2728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7200" y="3090797"/>
            <a:ext cx="4524374" cy="2538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idx="1" type="body"/>
          </p:nvPr>
        </p:nvSpPr>
        <p:spPr>
          <a:xfrm>
            <a:off x="533400" y="914400"/>
            <a:ext cx="3962399" cy="5173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 </a:t>
            </a:r>
            <a:r>
              <a:rPr b="1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Baumhaus</a:t>
            </a: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ist ein Haus aus Holz oder anderen leichten Materialien wie Aluminium oder Hartschaum, das als einziges Fundament einen oder mehrere Bäume hat.</a:t>
            </a:r>
          </a:p>
        </p:txBody>
      </p:sp>
      <p:pic>
        <p:nvPicPr>
          <p:cNvPr id="76" name="Shape 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00600" y="762000"/>
            <a:ext cx="3814477" cy="541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/>
          <p:nvPr>
            <p:ph idx="1" type="body"/>
          </p:nvPr>
        </p:nvSpPr>
        <p:spPr>
          <a:xfrm>
            <a:off x="609600" y="914400"/>
            <a:ext cx="8197849" cy="5173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Noch heute werden Baumhäuser von Völkern Südamerikas, Afrikas, Asiens und in West Papua (Neuguinea) errichtet, um den Gefahren und Widrigkeiten am Boden zu entgehen.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2" name="Shape 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1600" y="2667000"/>
            <a:ext cx="6476999" cy="3487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457200" y="990600"/>
            <a:ext cx="8350250" cy="5097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Moderne Baumhäuser werden meist in bestehende Hotelanlagen integriert.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95400" y="1905000"/>
            <a:ext cx="6565900" cy="4373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98500" y="1387475"/>
            <a:ext cx="8108950" cy="4700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Europa werden Baumhäuser üblicherweise als Spielmöglichkeit für Kinder und neuerdings auch als Büros errichtet.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200" y="2667000"/>
            <a:ext cx="2895600" cy="3607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2870415"/>
            <a:ext cx="4267199" cy="320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Shape 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19400" y="1066800"/>
            <a:ext cx="5943599" cy="3120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400" y="738274"/>
            <a:ext cx="3124199" cy="3777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09591" y="2968667"/>
            <a:ext cx="3035352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Shape 105"/>
          <p:cNvSpPr txBox="1"/>
          <p:nvPr/>
        </p:nvSpPr>
        <p:spPr>
          <a:xfrm>
            <a:off x="5334000" y="4343400"/>
            <a:ext cx="3581399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fr-F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Baumhaus macht das Kind glücklich!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idx="1" type="body"/>
          </p:nvPr>
        </p:nvSpPr>
        <p:spPr>
          <a:xfrm>
            <a:off x="609600" y="1143000"/>
            <a:ext cx="8197849" cy="4945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Die Konstruktionsweise unterscheidet sich erheblich von der anderer Bauwerke und erfordert ein tieferes Verständnis für die Werkstoffe.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Baumhaus-Architektur ist ansatzweise mit dem Schiffbau vergleichbar.</a:t>
            </a: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61925" lvl="0" marL="161925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110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fr-FR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</a:p>
        </p:txBody>
      </p:sp>
      <p:pic>
        <p:nvPicPr>
          <p:cNvPr id="111" name="Shape 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6600" y="3581400"/>
            <a:ext cx="4953000" cy="247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idx="1" type="body"/>
          </p:nvPr>
        </p:nvSpPr>
        <p:spPr>
          <a:xfrm>
            <a:off x="381000" y="762000"/>
            <a:ext cx="8229600" cy="532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 Zugang erfolgt meist über Strickleitern, die zum Schutz vor anderen Kindern hochgezogen werden.</a:t>
            </a:r>
          </a:p>
        </p:txBody>
      </p:sp>
      <p:pic>
        <p:nvPicPr>
          <p:cNvPr id="117" name="Shape 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0" y="2101667"/>
            <a:ext cx="4114800" cy="294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3860" y="3429000"/>
            <a:ext cx="3911599" cy="2610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285719" y="857232"/>
            <a:ext cx="8453437" cy="3603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28600" lvl="0" marL="205740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2000" u="none" cap="none" strike="noStrike">
              <a:solidFill>
                <a:srgbClr val="7889F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09600" y="1143000"/>
            <a:ext cx="8197849" cy="4945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rIns="0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rPr b="0" i="0" lang="fr-FR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Baumhäuser sind bei Kindern und Jugendlichen seit Generationen als Rückzugsort und spielerischer Mittelpunkt beliebt. Sie werden mit Brettern und Nägeln selbst gezimmert. </a:t>
            </a:r>
          </a:p>
          <a:p>
            <a:pPr indent="0" lvl="0" marL="0" marR="0" rtl="0" algn="l">
              <a:spcBef>
                <a:spcPts val="400"/>
              </a:spcBef>
              <a:spcAft>
                <a:spcPts val="0"/>
              </a:spcAft>
              <a:buClr>
                <a:srgbClr val="7889FB"/>
              </a:buClr>
              <a:buSzPct val="25000"/>
              <a:buFont typeface="Noto Sans Symbols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Shape 1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2951966"/>
            <a:ext cx="3578086" cy="308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91000" y="2743200"/>
            <a:ext cx="4486274" cy="2990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