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6" name="Shape 126"/>
        <p:cNvGrpSpPr/>
        <p:nvPr/>
      </p:nvGrpSpPr>
      <p:grpSpPr>
        <a:xfrm>
          <a:off x="0" y="0"/>
          <a:ext cx="0" cy="0"/>
          <a:chOff x="0" y="0"/>
          <a:chExt cx="0" cy="0"/>
        </a:xfrm>
      </p:grpSpPr>
      <p:sp>
        <p:nvSpPr>
          <p:cNvPr id="127" name="Shape 12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8" name="Shape 12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3" name="Shape 133"/>
        <p:cNvGrpSpPr/>
        <p:nvPr/>
      </p:nvGrpSpPr>
      <p:grpSpPr>
        <a:xfrm>
          <a:off x="0" y="0"/>
          <a:ext cx="0" cy="0"/>
          <a:chOff x="0" y="0"/>
          <a:chExt cx="0" cy="0"/>
        </a:xfrm>
      </p:grpSpPr>
      <p:sp>
        <p:nvSpPr>
          <p:cNvPr id="134" name="Shape 13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5" name="Shape 13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3" name="Shape 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 name="Shape 78"/>
        <p:cNvGrpSpPr/>
        <p:nvPr/>
      </p:nvGrpSpPr>
      <p:grpSpPr>
        <a:xfrm>
          <a:off x="0" y="0"/>
          <a:ext cx="0" cy="0"/>
          <a:chOff x="0" y="0"/>
          <a:chExt cx="0" cy="0"/>
        </a:xfrm>
      </p:grpSpPr>
      <p:sp>
        <p:nvSpPr>
          <p:cNvPr id="79" name="Shape 7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0" name="Shape 8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6" name="Shape 8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 name="Shape 90"/>
        <p:cNvGrpSpPr/>
        <p:nvPr/>
      </p:nvGrpSpPr>
      <p:grpSpPr>
        <a:xfrm>
          <a:off x="0" y="0"/>
          <a:ext cx="0" cy="0"/>
          <a:chOff x="0" y="0"/>
          <a:chExt cx="0" cy="0"/>
        </a:xfrm>
      </p:grpSpPr>
      <p:sp>
        <p:nvSpPr>
          <p:cNvPr id="91" name="Shape 9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2" name="Shape 9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8" name="Shape 98"/>
        <p:cNvGrpSpPr/>
        <p:nvPr/>
      </p:nvGrpSpPr>
      <p:grpSpPr>
        <a:xfrm>
          <a:off x="0" y="0"/>
          <a:ext cx="0" cy="0"/>
          <a:chOff x="0" y="0"/>
          <a:chExt cx="0" cy="0"/>
        </a:xfrm>
      </p:grpSpPr>
      <p:sp>
        <p:nvSpPr>
          <p:cNvPr id="99" name="Shape 9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0" name="Shape 10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5" name="Shape 105"/>
        <p:cNvGrpSpPr/>
        <p:nvPr/>
      </p:nvGrpSpPr>
      <p:grpSpPr>
        <a:xfrm>
          <a:off x="0" y="0"/>
          <a:ext cx="0" cy="0"/>
          <a:chOff x="0" y="0"/>
          <a:chExt cx="0" cy="0"/>
        </a:xfrm>
      </p:grpSpPr>
      <p:sp>
        <p:nvSpPr>
          <p:cNvPr id="106" name="Shape 10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7" name="Shape 10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4" name="Shape 11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9" name="Shape 119"/>
        <p:cNvGrpSpPr/>
        <p:nvPr/>
      </p:nvGrpSpPr>
      <p:grpSpPr>
        <a:xfrm>
          <a:off x="0" y="0"/>
          <a:ext cx="0" cy="0"/>
          <a:chOff x="0" y="0"/>
          <a:chExt cx="0" cy="0"/>
        </a:xfrm>
      </p:grpSpPr>
      <p:sp>
        <p:nvSpPr>
          <p:cNvPr id="120" name="Shape 12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1" name="Shape 12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5" name="Shape 15"/>
        <p:cNvGrpSpPr/>
        <p:nvPr/>
      </p:nvGrpSpPr>
      <p:grpSpPr>
        <a:xfrm>
          <a:off x="0" y="0"/>
          <a:ext cx="0" cy="0"/>
          <a:chOff x="0" y="0"/>
          <a:chExt cx="0" cy="0"/>
        </a:xfrm>
      </p:grpSpPr>
      <p:sp>
        <p:nvSpPr>
          <p:cNvPr id="16" name="Shape 16"/>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7"/>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5" y="2378868"/>
            <a:ext cx="5300662"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2" y="336550"/>
            <a:ext cx="5300662" cy="6202362"/>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4"/>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2" name="Shape 22"/>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5" name="Shape 25"/>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26" name="Shape 2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7" name="Shape 27"/>
        <p:cNvGrpSpPr/>
        <p:nvPr/>
      </p:nvGrpSpPr>
      <p:grpSpPr>
        <a:xfrm>
          <a:off x="0" y="0"/>
          <a:ext cx="0" cy="0"/>
          <a:chOff x="0" y="0"/>
          <a:chExt cx="0" cy="0"/>
        </a:xfrm>
      </p:grpSpPr>
      <p:sp>
        <p:nvSpPr>
          <p:cNvPr id="28" name="Shape 2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9" name="Shape 29"/>
          <p:cNvSpPr txBox="1"/>
          <p:nvPr>
            <p:ph idx="1" type="body"/>
          </p:nvPr>
        </p:nvSpPr>
        <p:spPr>
          <a:xfrm>
            <a:off x="698500"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0" name="Shape 30"/>
          <p:cNvSpPr txBox="1"/>
          <p:nvPr>
            <p:ph idx="2" type="body"/>
          </p:nvPr>
        </p:nvSpPr>
        <p:spPr>
          <a:xfrm>
            <a:off x="4829175"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1" name="Shape 3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2" name="Shape 32"/>
        <p:cNvGrpSpPr/>
        <p:nvPr/>
      </p:nvGrpSpPr>
      <p:grpSpPr>
        <a:xfrm>
          <a:off x="0" y="0"/>
          <a:ext cx="0" cy="0"/>
          <a:chOff x="0" y="0"/>
          <a:chExt cx="0" cy="0"/>
        </a:xfrm>
      </p:grpSpPr>
      <p:sp>
        <p:nvSpPr>
          <p:cNvPr id="33" name="Shape 33"/>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4" name="Shape 3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7" name="Shape 37"/>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38" name="Shape 38"/>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39" name="Shape 39"/>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0" name="Shape 40"/>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1" name="Shape 4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2" name="Shape 42"/>
        <p:cNvGrpSpPr/>
        <p:nvPr/>
      </p:nvGrpSpPr>
      <p:grpSpPr>
        <a:xfrm>
          <a:off x="0" y="0"/>
          <a:ext cx="0" cy="0"/>
          <a:chOff x="0" y="0"/>
          <a:chExt cx="0" cy="0"/>
        </a:xfrm>
      </p:grpSpPr>
      <p:sp>
        <p:nvSpPr>
          <p:cNvPr id="43" name="Shape 43"/>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9"/>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61595" lvl="0" marL="161925" marR="0" rtl="0" algn="l">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3175" lvl="1" marL="504825" marR="0" rtl="0" algn="l">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5875" lvl="2" marL="85407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57150" lvl="3" marL="1200150" marR="0" rtl="0" algn="l">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34925" lvl="4" marL="15335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34925" lvl="5" marL="19907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34925" lvl="6" marL="24479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34925" lvl="7" marL="29051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34925" lvl="8" marL="33623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2.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1.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6" cy="387350"/>
          </a:xfrm>
          <a:prstGeom prst="rect">
            <a:avLst/>
          </a:prstGeom>
          <a:noFill/>
          <a:ln>
            <a:noFill/>
          </a:ln>
        </p:spPr>
      </p:pic>
      <p:sp>
        <p:nvSpPr>
          <p:cNvPr id="7" name="Shape 7"/>
          <p:cNvSpPr/>
          <p:nvPr/>
        </p:nvSpPr>
        <p:spPr>
          <a:xfrm>
            <a:off x="4763" y="6473825"/>
            <a:ext cx="9139236" cy="384174"/>
          </a:xfrm>
          <a:prstGeom prst="rect">
            <a:avLst/>
          </a:prstGeom>
          <a:solidFill>
            <a:srgbClr val="6666FF"/>
          </a:solidFill>
          <a:ln>
            <a:noFill/>
          </a:ln>
        </p:spPr>
        <p:txBody>
          <a:bodyPr anchorCtr="0" anchor="ctr" bIns="45700" lIns="91425" rIns="91425" tIns="45700">
            <a:noAutofit/>
          </a:bodyPr>
          <a:lstStyle/>
          <a:p>
            <a:pPr indent="0" lvl="0" marL="0"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spcAft>
                <a:spcPts val="0"/>
              </a:spcAft>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9"/>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spcBef>
                <a:spcPts val="0"/>
              </a:spcBef>
              <a:buSzPct val="25000"/>
              <a:buNone/>
            </a:pPr>
            <a:r>
              <a:rPr b="1" i="0" lang="fr-FR" sz="1100" u="none" cap="none" strike="noStrike">
                <a:solidFill>
                  <a:srgbClr val="FFFFFF"/>
                </a:solidFill>
                <a:latin typeface="Calibri"/>
                <a:ea typeface="Calibri"/>
                <a:cs typeface="Calibri"/>
                <a:sym typeface="Calibri"/>
              </a:rPr>
              <a:t>© </a:t>
            </a:r>
            <a:r>
              <a:rPr b="0" i="0" lang="fr-FR"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1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jpg"/><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0.jpg"/><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jpg"/><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7.jpg"/><Relationship Id="rId4"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9.jpg"/><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sp>
        <p:nvSpPr>
          <p:cNvPr id="69" name="Shape 69"/>
          <p:cNvSpPr txBox="1"/>
          <p:nvPr>
            <p:ph idx="1" type="body"/>
          </p:nvPr>
        </p:nvSpPr>
        <p:spPr>
          <a:xfrm>
            <a:off x="381000" y="685800"/>
            <a:ext cx="8108950" cy="5249863"/>
          </a:xfrm>
          <a:prstGeom prst="rect">
            <a:avLst/>
          </a:prstGeom>
          <a:noFill/>
          <a:ln>
            <a:noFill/>
          </a:ln>
        </p:spPr>
        <p:txBody>
          <a:bodyPr anchorCtr="0" anchor="t" bIns="0" lIns="0" rIns="0" tIns="0">
            <a:noAutofit/>
          </a:bodyPr>
          <a:lstStyle/>
          <a:p>
            <a:pPr indent="0" lvl="0" marL="0" marR="0" rtl="0" algn="ctr">
              <a:spcBef>
                <a:spcPts val="0"/>
              </a:spcBef>
              <a:spcAft>
                <a:spcPts val="0"/>
              </a:spcAft>
              <a:buClr>
                <a:srgbClr val="7889FB"/>
              </a:buClr>
              <a:buSzPct val="25000"/>
              <a:buFont typeface="Noto Sans Symbols"/>
              <a:buNone/>
            </a:pPr>
            <a:r>
              <a:rPr b="0" i="0" lang="fr-FR" sz="3200" u="none" cap="none" strike="noStrike">
                <a:solidFill>
                  <a:srgbClr val="000000"/>
                </a:solidFill>
                <a:latin typeface="Arial"/>
                <a:ea typeface="Arial"/>
                <a:cs typeface="Arial"/>
                <a:sym typeface="Arial"/>
              </a:rPr>
              <a:t>Michael Jackson</a:t>
            </a:r>
          </a:p>
        </p:txBody>
      </p:sp>
      <p:pic>
        <p:nvPicPr>
          <p:cNvPr id="70" name="Shape 70"/>
          <p:cNvPicPr preferRelativeResize="0"/>
          <p:nvPr/>
        </p:nvPicPr>
        <p:blipFill rotWithShape="1">
          <a:blip r:embed="rId3">
            <a:alphaModFix/>
          </a:blip>
          <a:srcRect b="0" l="0" r="0" t="0"/>
          <a:stretch/>
        </p:blipFill>
        <p:spPr>
          <a:xfrm>
            <a:off x="914400" y="1600200"/>
            <a:ext cx="8026400" cy="481584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9" name="Shape 129"/>
        <p:cNvGrpSpPr/>
        <p:nvPr/>
      </p:nvGrpSpPr>
      <p:grpSpPr>
        <a:xfrm>
          <a:off x="0" y="0"/>
          <a:ext cx="0" cy="0"/>
          <a:chOff x="0" y="0"/>
          <a:chExt cx="0" cy="0"/>
        </a:xfrm>
      </p:grpSpPr>
      <p:sp>
        <p:nvSpPr>
          <p:cNvPr id="130" name="Shape 130"/>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31" name="Shape 131"/>
          <p:cNvSpPr txBox="1"/>
          <p:nvPr>
            <p:ph idx="1" type="body"/>
          </p:nvPr>
        </p:nvSpPr>
        <p:spPr>
          <a:xfrm>
            <a:off x="457200" y="1066800"/>
            <a:ext cx="8350250" cy="50212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Mit den "This Is It"- Konzerten wollte er im Jahr 2009 zurückkehren, sein Tod verhinderte allerdings sein Comeback. Michael Jackson hat drei Kinder, zwei aus einer zweiten - ebenfalls unglücklichen Ehe - und eines, dessen Mutter unbekannt ist.</a:t>
            </a:r>
          </a:p>
          <a:p>
            <a:pPr indent="0" lvl="0" marL="0" marR="0" rtl="0" algn="l">
              <a:spcBef>
                <a:spcPts val="400"/>
              </a:spcBef>
              <a:spcAft>
                <a:spcPts val="0"/>
              </a:spcAft>
              <a:buClr>
                <a:srgbClr val="7889FB"/>
              </a:buClr>
              <a:buSzPct val="25000"/>
              <a:buFont typeface="Noto Sans Symbols"/>
              <a:buNone/>
            </a:pPr>
            <a:br>
              <a:rPr b="0" i="0" lang="fr-FR" sz="1600" u="none" cap="none" strike="noStrike">
                <a:solidFill>
                  <a:srgbClr val="000000"/>
                </a:solidFill>
                <a:latin typeface="Arial"/>
                <a:ea typeface="Arial"/>
                <a:cs typeface="Arial"/>
                <a:sym typeface="Arial"/>
              </a:rPr>
            </a:br>
          </a:p>
        </p:txBody>
      </p:sp>
      <p:pic>
        <p:nvPicPr>
          <p:cNvPr id="132" name="Shape 132"/>
          <p:cNvPicPr preferRelativeResize="0"/>
          <p:nvPr/>
        </p:nvPicPr>
        <p:blipFill rotWithShape="1">
          <a:blip r:embed="rId3">
            <a:alphaModFix/>
          </a:blip>
          <a:srcRect b="0" l="0" r="0" t="0"/>
          <a:stretch/>
        </p:blipFill>
        <p:spPr>
          <a:xfrm>
            <a:off x="1981200" y="2590800"/>
            <a:ext cx="4962928" cy="3399029"/>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6" name="Shape 136"/>
        <p:cNvGrpSpPr/>
        <p:nvPr/>
      </p:nvGrpSpPr>
      <p:grpSpPr>
        <a:xfrm>
          <a:off x="0" y="0"/>
          <a:ext cx="0" cy="0"/>
          <a:chOff x="0" y="0"/>
          <a:chExt cx="0" cy="0"/>
        </a:xfrm>
      </p:grpSpPr>
      <p:sp>
        <p:nvSpPr>
          <p:cNvPr id="137" name="Shape 137"/>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38" name="Shape 138"/>
          <p:cNvSpPr txBox="1"/>
          <p:nvPr>
            <p:ph idx="1" type="body"/>
          </p:nvPr>
        </p:nvSpPr>
        <p:spPr>
          <a:xfrm>
            <a:off x="381000" y="1219200"/>
            <a:ext cx="8426450" cy="48688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Selbst nach seinem Tod 2009 überrascht Michael Jackson seine Fans mit neuen Songs. </a:t>
            </a: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Ende 2013 erscheinen unveröffentlichte Duett des verstorbenen King of Pop und "Queen„ - Legende Freddie Mercury. </a:t>
            </a:r>
          </a:p>
        </p:txBody>
      </p:sp>
      <p:pic>
        <p:nvPicPr>
          <p:cNvPr id="139" name="Shape 139"/>
          <p:cNvPicPr preferRelativeResize="0"/>
          <p:nvPr/>
        </p:nvPicPr>
        <p:blipFill rotWithShape="1">
          <a:blip r:embed="rId3">
            <a:alphaModFix/>
          </a:blip>
          <a:srcRect b="0" l="0" r="0" t="0"/>
          <a:stretch/>
        </p:blipFill>
        <p:spPr>
          <a:xfrm>
            <a:off x="1981200" y="3124200"/>
            <a:ext cx="4800600" cy="28903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sp>
        <p:nvSpPr>
          <p:cNvPr id="75" name="Shape 75"/>
          <p:cNvSpPr txBox="1"/>
          <p:nvPr>
            <p:ph idx="1" type="body"/>
          </p:nvPr>
        </p:nvSpPr>
        <p:spPr>
          <a:xfrm>
            <a:off x="381000" y="838200"/>
            <a:ext cx="8426450" cy="52498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Vorname 		</a:t>
            </a:r>
            <a:r>
              <a:rPr b="1" i="0" lang="fr-FR" sz="2000" u="none" cap="none" strike="noStrike">
                <a:solidFill>
                  <a:srgbClr val="000000"/>
                </a:solidFill>
                <a:latin typeface="Arial"/>
                <a:ea typeface="Arial"/>
                <a:cs typeface="Arial"/>
                <a:sym typeface="Arial"/>
              </a:rPr>
              <a:t>Michael</a:t>
            </a: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Nachname 		</a:t>
            </a:r>
            <a:r>
              <a:rPr b="1" i="0" lang="fr-FR" sz="2000" u="none" cap="none" strike="noStrike">
                <a:solidFill>
                  <a:srgbClr val="000000"/>
                </a:solidFill>
                <a:latin typeface="Arial"/>
                <a:ea typeface="Arial"/>
                <a:cs typeface="Arial"/>
                <a:sym typeface="Arial"/>
              </a:rPr>
              <a:t>Jackson</a:t>
            </a: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Geburtsdatum   </a:t>
            </a:r>
            <a:r>
              <a:rPr b="1" i="0" lang="fr-FR" sz="2000" u="none" cap="none" strike="noStrike">
                <a:solidFill>
                  <a:srgbClr val="000000"/>
                </a:solidFill>
                <a:latin typeface="Arial"/>
                <a:ea typeface="Arial"/>
                <a:cs typeface="Arial"/>
                <a:sym typeface="Arial"/>
              </a:rPr>
              <a:t>29.8.1958</a:t>
            </a: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Geburtsort 		</a:t>
            </a:r>
            <a:r>
              <a:rPr b="1" i="0" lang="fr-FR" sz="2000" u="none" cap="none" strike="noStrike">
                <a:solidFill>
                  <a:srgbClr val="000000"/>
                </a:solidFill>
                <a:latin typeface="Arial"/>
                <a:ea typeface="Arial"/>
                <a:cs typeface="Arial"/>
                <a:sym typeface="Arial"/>
              </a:rPr>
              <a:t>Gary</a:t>
            </a: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Land 			</a:t>
            </a:r>
            <a:r>
              <a:rPr b="1" i="0" lang="fr-FR" sz="2000" u="none" cap="none" strike="noStrike">
                <a:solidFill>
                  <a:srgbClr val="000000"/>
                </a:solidFill>
                <a:latin typeface="Arial"/>
                <a:ea typeface="Arial"/>
                <a:cs typeface="Arial"/>
                <a:sym typeface="Arial"/>
              </a:rPr>
              <a:t>Vereinigte Staaten von Amerika</a:t>
            </a: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Sternzeichen    </a:t>
            </a:r>
            <a:r>
              <a:rPr b="1" i="0" lang="fr-FR" sz="2000" u="none" cap="none" strike="noStrike">
                <a:solidFill>
                  <a:srgbClr val="000000"/>
                </a:solidFill>
                <a:latin typeface="Arial"/>
                <a:ea typeface="Arial"/>
                <a:cs typeface="Arial"/>
                <a:sym typeface="Arial"/>
              </a:rPr>
              <a:t>Jungfrau</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76" name="Shape 76"/>
          <p:cNvPicPr preferRelativeResize="0"/>
          <p:nvPr/>
        </p:nvPicPr>
        <p:blipFill rotWithShape="1">
          <a:blip r:embed="rId3">
            <a:alphaModFix/>
          </a:blip>
          <a:srcRect b="0" l="0" r="0" t="0"/>
          <a:stretch/>
        </p:blipFill>
        <p:spPr>
          <a:xfrm>
            <a:off x="990600" y="3086622"/>
            <a:ext cx="5714999" cy="3219450"/>
          </a:xfrm>
          <a:prstGeom prst="rect">
            <a:avLst/>
          </a:prstGeom>
          <a:noFill/>
          <a:ln>
            <a:noFill/>
          </a:ln>
        </p:spPr>
      </p:pic>
      <p:pic>
        <p:nvPicPr>
          <p:cNvPr id="77" name="Shape 77"/>
          <p:cNvPicPr preferRelativeResize="0"/>
          <p:nvPr/>
        </p:nvPicPr>
        <p:blipFill rotWithShape="1">
          <a:blip r:embed="rId4">
            <a:alphaModFix/>
          </a:blip>
          <a:srcRect b="0" l="0" r="0" t="0"/>
          <a:stretch/>
        </p:blipFill>
        <p:spPr>
          <a:xfrm>
            <a:off x="6096000" y="533400"/>
            <a:ext cx="2895600" cy="244464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1" name="Shape 81"/>
        <p:cNvGrpSpPr/>
        <p:nvPr/>
      </p:nvGrpSpPr>
      <p:grpSpPr>
        <a:xfrm>
          <a:off x="0" y="0"/>
          <a:ext cx="0" cy="0"/>
          <a:chOff x="0" y="0"/>
          <a:chExt cx="0" cy="0"/>
        </a:xfrm>
      </p:grpSpPr>
      <p:sp>
        <p:nvSpPr>
          <p:cNvPr id="82" name="Shape 82"/>
          <p:cNvSpPr txBox="1"/>
          <p:nvPr>
            <p:ph idx="1" type="body"/>
          </p:nvPr>
        </p:nvSpPr>
        <p:spPr>
          <a:xfrm>
            <a:off x="304800" y="685800"/>
            <a:ext cx="8502649" cy="54022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fr-FR" sz="2000" u="none" cap="none" strike="noStrike">
                <a:solidFill>
                  <a:srgbClr val="000000"/>
                </a:solidFill>
                <a:latin typeface="Arial"/>
                <a:ea typeface="Arial"/>
                <a:cs typeface="Arial"/>
                <a:sym typeface="Arial"/>
              </a:rPr>
              <a:t>Kurzbiografie</a:t>
            </a:r>
          </a:p>
          <a:p>
            <a:pPr indent="0" lvl="0" marL="0" marR="0" rtl="0" algn="l">
              <a:spcBef>
                <a:spcPts val="400"/>
              </a:spcBef>
              <a:spcAft>
                <a:spcPts val="0"/>
              </a:spcAft>
              <a:buClr>
                <a:srgbClr val="7889FB"/>
              </a:buClr>
              <a:buSzPct val="25000"/>
              <a:buFont typeface="Noto Sans Symbols"/>
              <a:buNone/>
            </a:pPr>
            <a:r>
              <a:t/>
            </a:r>
            <a:endParaRPr b="1"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400" u="none" cap="none" strike="noStrike">
                <a:solidFill>
                  <a:srgbClr val="000000"/>
                </a:solidFill>
                <a:latin typeface="Arial"/>
                <a:ea typeface="Arial"/>
                <a:cs typeface="Arial"/>
                <a:sym typeface="Arial"/>
              </a:rPr>
              <a:t>Michael Jackson, der "King of Pop" und einer der berühmtesten und erfolgreichsten Sänger und Tänzer aller Zeiten, war gleichzeitig eine tragische Figur. </a:t>
            </a:r>
          </a:p>
        </p:txBody>
      </p:sp>
      <p:pic>
        <p:nvPicPr>
          <p:cNvPr id="83" name="Shape 83"/>
          <p:cNvPicPr preferRelativeResize="0"/>
          <p:nvPr/>
        </p:nvPicPr>
        <p:blipFill rotWithShape="1">
          <a:blip r:embed="rId3">
            <a:alphaModFix/>
          </a:blip>
          <a:srcRect b="0" l="0" r="0" t="0"/>
          <a:stretch/>
        </p:blipFill>
        <p:spPr>
          <a:xfrm>
            <a:off x="2057400" y="2819400"/>
            <a:ext cx="6257924" cy="35242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7" name="Shape 87"/>
        <p:cNvGrpSpPr/>
        <p:nvPr/>
      </p:nvGrpSpPr>
      <p:grpSpPr>
        <a:xfrm>
          <a:off x="0" y="0"/>
          <a:ext cx="0" cy="0"/>
          <a:chOff x="0" y="0"/>
          <a:chExt cx="0" cy="0"/>
        </a:xfrm>
      </p:grpSpPr>
      <p:sp>
        <p:nvSpPr>
          <p:cNvPr id="88" name="Shape 88"/>
          <p:cNvSpPr txBox="1"/>
          <p:nvPr>
            <p:ph idx="1" type="body"/>
          </p:nvPr>
        </p:nvSpPr>
        <p:spPr>
          <a:xfrm>
            <a:off x="533400" y="990600"/>
            <a:ext cx="8274049" cy="50974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400" u="none" cap="none" strike="noStrike">
                <a:solidFill>
                  <a:srgbClr val="000000"/>
                </a:solidFill>
                <a:latin typeface="Arial"/>
                <a:ea typeface="Arial"/>
                <a:cs typeface="Arial"/>
                <a:sym typeface="Arial"/>
              </a:rPr>
              <a:t>Seine Jugend war geprägt vom Ehrgeiz des Vaters, der seine Kinder unbarmherzig antrieb. </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89" name="Shape 89"/>
          <p:cNvPicPr preferRelativeResize="0"/>
          <p:nvPr/>
        </p:nvPicPr>
        <p:blipFill rotWithShape="1">
          <a:blip r:embed="rId3">
            <a:alphaModFix/>
          </a:blip>
          <a:srcRect b="0" l="0" r="0" t="0"/>
          <a:stretch/>
        </p:blipFill>
        <p:spPr>
          <a:xfrm>
            <a:off x="3200400" y="2133600"/>
            <a:ext cx="5486399" cy="412089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3" name="Shape 93"/>
        <p:cNvGrpSpPr/>
        <p:nvPr/>
      </p:nvGrpSpPr>
      <p:grpSpPr>
        <a:xfrm>
          <a:off x="0" y="0"/>
          <a:ext cx="0" cy="0"/>
          <a:chOff x="0" y="0"/>
          <a:chExt cx="0" cy="0"/>
        </a:xfrm>
      </p:grpSpPr>
      <p:sp>
        <p:nvSpPr>
          <p:cNvPr id="94" name="Shape 94"/>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95" name="Shape 95"/>
          <p:cNvSpPr txBox="1"/>
          <p:nvPr>
            <p:ph idx="1" type="body"/>
          </p:nvPr>
        </p:nvSpPr>
        <p:spPr>
          <a:xfrm>
            <a:off x="533400" y="1066800"/>
            <a:ext cx="8274049" cy="50212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In den 1980er Jahren wurde der "Moonwalk", ein von Michael Jackson entwickelter Tanzschritt, weltberühmt und Songs wie "Thriller" stürmten die Charts. Das Ende des Superstars war jedoch nur noch traurig.</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96" name="Shape 96"/>
          <p:cNvPicPr preferRelativeResize="0"/>
          <p:nvPr/>
        </p:nvPicPr>
        <p:blipFill rotWithShape="1">
          <a:blip r:embed="rId3">
            <a:alphaModFix/>
          </a:blip>
          <a:srcRect b="0" l="0" r="0" t="0"/>
          <a:stretch/>
        </p:blipFill>
        <p:spPr>
          <a:xfrm>
            <a:off x="457200" y="2241115"/>
            <a:ext cx="4747283" cy="2971799"/>
          </a:xfrm>
          <a:prstGeom prst="rect">
            <a:avLst/>
          </a:prstGeom>
          <a:noFill/>
          <a:ln>
            <a:noFill/>
          </a:ln>
        </p:spPr>
      </p:pic>
      <p:pic>
        <p:nvPicPr>
          <p:cNvPr id="97" name="Shape 97"/>
          <p:cNvPicPr preferRelativeResize="0"/>
          <p:nvPr/>
        </p:nvPicPr>
        <p:blipFill rotWithShape="1">
          <a:blip r:embed="rId4">
            <a:alphaModFix/>
          </a:blip>
          <a:srcRect b="0" l="0" r="0" t="0"/>
          <a:stretch/>
        </p:blipFill>
        <p:spPr>
          <a:xfrm>
            <a:off x="4419600" y="3505200"/>
            <a:ext cx="4000500" cy="26669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1" name="Shape 101"/>
        <p:cNvGrpSpPr/>
        <p:nvPr/>
      </p:nvGrpSpPr>
      <p:grpSpPr>
        <a:xfrm>
          <a:off x="0" y="0"/>
          <a:ext cx="0" cy="0"/>
          <a:chOff x="0" y="0"/>
          <a:chExt cx="0" cy="0"/>
        </a:xfrm>
      </p:grpSpPr>
      <p:sp>
        <p:nvSpPr>
          <p:cNvPr id="102" name="Shape 102"/>
          <p:cNvSpPr txBox="1"/>
          <p:nvPr>
            <p:ph idx="1" type="body"/>
          </p:nvPr>
        </p:nvSpPr>
        <p:spPr>
          <a:xfrm>
            <a:off x="533400" y="1066800"/>
            <a:ext cx="8274049" cy="50212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Als Michael Jackson 25. Juni 2009 starb, weinten zahllose Fans um ihn, sein Grab auf dem "Forest Lawn Memorial Park" im kalifornischen Glendale wurde zu einer Art Wallfahrtsort. Der Weltstar, der in seinem Leben bejubelt, aber auch angefeindet und gehetzt wurde, starb an einer Medikamentenvergiftung, er war gesundheitlich vor allem durch zahllose kosmetische Operationen sehr angeschlagen und litt ständig unter Schmerzen. </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br>
              <a:rPr b="0" i="0" lang="fr-FR" sz="1600" u="none" cap="none" strike="noStrike">
                <a:solidFill>
                  <a:srgbClr val="000000"/>
                </a:solidFill>
                <a:latin typeface="Arial"/>
                <a:ea typeface="Arial"/>
                <a:cs typeface="Arial"/>
                <a:sym typeface="Arial"/>
              </a:rPr>
            </a:br>
            <a:br>
              <a:rPr b="0" i="0" lang="fr-FR" sz="1600" u="none" cap="none" strike="noStrike">
                <a:solidFill>
                  <a:srgbClr val="000000"/>
                </a:solidFill>
                <a:latin typeface="Arial"/>
                <a:ea typeface="Arial"/>
                <a:cs typeface="Arial"/>
                <a:sym typeface="Arial"/>
              </a:rPr>
            </a:br>
          </a:p>
        </p:txBody>
      </p:sp>
      <p:pic>
        <p:nvPicPr>
          <p:cNvPr id="103" name="Shape 103"/>
          <p:cNvPicPr preferRelativeResize="0"/>
          <p:nvPr/>
        </p:nvPicPr>
        <p:blipFill rotWithShape="1">
          <a:blip r:embed="rId3">
            <a:alphaModFix/>
          </a:blip>
          <a:srcRect b="0" l="0" r="0" t="0"/>
          <a:stretch/>
        </p:blipFill>
        <p:spPr>
          <a:xfrm>
            <a:off x="330200" y="3297998"/>
            <a:ext cx="3860799" cy="2895600"/>
          </a:xfrm>
          <a:prstGeom prst="rect">
            <a:avLst/>
          </a:prstGeom>
          <a:noFill/>
          <a:ln>
            <a:noFill/>
          </a:ln>
        </p:spPr>
      </p:pic>
      <p:pic>
        <p:nvPicPr>
          <p:cNvPr id="104" name="Shape 104"/>
          <p:cNvPicPr preferRelativeResize="0"/>
          <p:nvPr/>
        </p:nvPicPr>
        <p:blipFill rotWithShape="1">
          <a:blip r:embed="rId4">
            <a:alphaModFix/>
          </a:blip>
          <a:srcRect b="0" l="0" r="0" t="0"/>
          <a:stretch/>
        </p:blipFill>
        <p:spPr>
          <a:xfrm>
            <a:off x="4419600" y="3412298"/>
            <a:ext cx="4572000" cy="25717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8" name="Shape 108"/>
        <p:cNvGrpSpPr/>
        <p:nvPr/>
      </p:nvGrpSpPr>
      <p:grpSpPr>
        <a:xfrm>
          <a:off x="0" y="0"/>
          <a:ext cx="0" cy="0"/>
          <a:chOff x="0" y="0"/>
          <a:chExt cx="0" cy="0"/>
        </a:xfrm>
      </p:grpSpPr>
      <p:sp>
        <p:nvSpPr>
          <p:cNvPr id="109" name="Shape 109"/>
          <p:cNvSpPr txBox="1"/>
          <p:nvPr>
            <p:ph idx="1" type="body"/>
          </p:nvPr>
        </p:nvSpPr>
        <p:spPr>
          <a:xfrm>
            <a:off x="698500" y="990600"/>
            <a:ext cx="7912100" cy="50974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Trotz seines kometenhaften Aufstiegs, anfangs mit den "Jackson Five" und später als Solokünstler, fand Michael Jackson privat niemals bleibendes Glück. Seine 1994 geschlossene Ehe mit der Tochter von Elvis  - Lisa Marie Presley - , scheiterte nach nur zwei Jahren.</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110" name="Shape 110"/>
          <p:cNvPicPr preferRelativeResize="0"/>
          <p:nvPr/>
        </p:nvPicPr>
        <p:blipFill rotWithShape="1">
          <a:blip r:embed="rId3">
            <a:alphaModFix/>
          </a:blip>
          <a:srcRect b="0" l="0" r="0" t="0"/>
          <a:stretch/>
        </p:blipFill>
        <p:spPr>
          <a:xfrm>
            <a:off x="1676400" y="2450291"/>
            <a:ext cx="2362200" cy="3623005"/>
          </a:xfrm>
          <a:prstGeom prst="rect">
            <a:avLst/>
          </a:prstGeom>
          <a:noFill/>
          <a:ln>
            <a:noFill/>
          </a:ln>
        </p:spPr>
      </p:pic>
      <p:pic>
        <p:nvPicPr>
          <p:cNvPr id="111" name="Shape 111"/>
          <p:cNvPicPr preferRelativeResize="0"/>
          <p:nvPr/>
        </p:nvPicPr>
        <p:blipFill rotWithShape="1">
          <a:blip r:embed="rId4">
            <a:alphaModFix/>
          </a:blip>
          <a:srcRect b="0" l="0" r="0" t="0"/>
          <a:stretch/>
        </p:blipFill>
        <p:spPr>
          <a:xfrm>
            <a:off x="4724400" y="2575141"/>
            <a:ext cx="2785997" cy="348249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5" name="Shape 115"/>
        <p:cNvGrpSpPr/>
        <p:nvPr/>
      </p:nvGrpSpPr>
      <p:grpSpPr>
        <a:xfrm>
          <a:off x="0" y="0"/>
          <a:ext cx="0" cy="0"/>
          <a:chOff x="0" y="0"/>
          <a:chExt cx="0" cy="0"/>
        </a:xfrm>
      </p:grpSpPr>
      <p:sp>
        <p:nvSpPr>
          <p:cNvPr id="116" name="Shape 116"/>
          <p:cNvSpPr txBox="1"/>
          <p:nvPr>
            <p:ph idx="1" type="body"/>
          </p:nvPr>
        </p:nvSpPr>
        <p:spPr>
          <a:xfrm>
            <a:off x="533400" y="1066800"/>
            <a:ext cx="8337550" cy="5081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"Beat It", "Thriller" und "Billie Jean" machten Michael Jacksons Stimme, seinen Tanzstil und seine Bühnenshows international bekannt. Sein Album "Thriller" ist das meistverkaufte der Welt. Riesenerfolge konnte er auch mit den Alben "Bad" und "Dangerous" aus den Jahren 1987 und 1992 in seinen Steckbrief verbuchen.</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Char char="▪"/>
            </a:pPr>
            <a:br>
              <a:rPr b="0" i="0" lang="fr-FR" sz="1600" u="none" cap="none" strike="noStrike">
                <a:solidFill>
                  <a:srgbClr val="000000"/>
                </a:solidFill>
                <a:latin typeface="Arial"/>
                <a:ea typeface="Arial"/>
                <a:cs typeface="Arial"/>
                <a:sym typeface="Arial"/>
              </a:rPr>
            </a:br>
          </a:p>
        </p:txBody>
      </p:sp>
      <p:pic>
        <p:nvPicPr>
          <p:cNvPr id="117" name="Shape 117"/>
          <p:cNvPicPr preferRelativeResize="0"/>
          <p:nvPr/>
        </p:nvPicPr>
        <p:blipFill rotWithShape="1">
          <a:blip r:embed="rId3">
            <a:alphaModFix/>
          </a:blip>
          <a:srcRect b="0" l="0" r="0" t="0"/>
          <a:stretch/>
        </p:blipFill>
        <p:spPr>
          <a:xfrm>
            <a:off x="762000" y="2882030"/>
            <a:ext cx="2317749" cy="3377918"/>
          </a:xfrm>
          <a:prstGeom prst="rect">
            <a:avLst/>
          </a:prstGeom>
          <a:noFill/>
          <a:ln>
            <a:noFill/>
          </a:ln>
        </p:spPr>
      </p:pic>
      <p:pic>
        <p:nvPicPr>
          <p:cNvPr id="118" name="Shape 118"/>
          <p:cNvPicPr preferRelativeResize="0"/>
          <p:nvPr/>
        </p:nvPicPr>
        <p:blipFill rotWithShape="1">
          <a:blip r:embed="rId4">
            <a:alphaModFix/>
          </a:blip>
          <a:srcRect b="0" l="0" r="0" t="0"/>
          <a:stretch/>
        </p:blipFill>
        <p:spPr>
          <a:xfrm>
            <a:off x="3352800" y="2971800"/>
            <a:ext cx="5486399" cy="27431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2" name="Shape 122"/>
        <p:cNvGrpSpPr/>
        <p:nvPr/>
      </p:nvGrpSpPr>
      <p:grpSpPr>
        <a:xfrm>
          <a:off x="0" y="0"/>
          <a:ext cx="0" cy="0"/>
          <a:chOff x="0" y="0"/>
          <a:chExt cx="0" cy="0"/>
        </a:xfrm>
      </p:grpSpPr>
      <p:sp>
        <p:nvSpPr>
          <p:cNvPr id="123" name="Shape 123"/>
          <p:cNvSpPr txBox="1"/>
          <p:nvPr>
            <p:ph idx="1" type="body"/>
          </p:nvPr>
        </p:nvSpPr>
        <p:spPr>
          <a:xfrm>
            <a:off x="381000" y="838200"/>
            <a:ext cx="8426450" cy="52498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Ein Jahr darauf wurde der Weltstar eines Kindesmissbrauchs angeklagt: Michael Jackson zog sich mehr und mehr in Traum- und Scheinwelten zurück. Auf seinem Anwesen der "Neverland-Ranch" versuchte er vergeblich, seine verlorene Kindheit zurück- und nachzuholen, sein bester Freund war ein Äffchen, er schlief unter einem Sauerstoffzelt. </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124" name="Shape 124"/>
          <p:cNvPicPr preferRelativeResize="0"/>
          <p:nvPr/>
        </p:nvPicPr>
        <p:blipFill rotWithShape="1">
          <a:blip r:embed="rId3">
            <a:alphaModFix/>
          </a:blip>
          <a:srcRect b="0" l="0" r="0" t="0"/>
          <a:stretch/>
        </p:blipFill>
        <p:spPr>
          <a:xfrm>
            <a:off x="457200" y="2667000"/>
            <a:ext cx="4267199" cy="2133599"/>
          </a:xfrm>
          <a:prstGeom prst="rect">
            <a:avLst/>
          </a:prstGeom>
          <a:noFill/>
          <a:ln>
            <a:noFill/>
          </a:ln>
        </p:spPr>
      </p:pic>
      <p:pic>
        <p:nvPicPr>
          <p:cNvPr id="125" name="Shape 125"/>
          <p:cNvPicPr preferRelativeResize="0"/>
          <p:nvPr/>
        </p:nvPicPr>
        <p:blipFill rotWithShape="1">
          <a:blip r:embed="rId4">
            <a:alphaModFix/>
          </a:blip>
          <a:srcRect b="0" l="0" r="0" t="0"/>
          <a:stretch/>
        </p:blipFill>
        <p:spPr>
          <a:xfrm>
            <a:off x="5105400" y="2667000"/>
            <a:ext cx="2658814" cy="3429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