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7" name="Shape 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8" name="Shape 1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5" name="Shape 1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3" name="Shape 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0" name="Shape 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6" name="Shape 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2" name="Shape 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0" name="Shape 1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7" name="Shape 1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4" name="Shape 1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1" name="Shape 1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17" name="Shape 17"/>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18" name="Shape 18"/>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2" name="Shape 52"/>
        <p:cNvGrpSpPr/>
        <p:nvPr/>
      </p:nvGrpSpPr>
      <p:grpSpPr>
        <a:xfrm>
          <a:off x="0" y="0"/>
          <a:ext cx="0" cy="0"/>
          <a:chOff x="0" y="0"/>
          <a:chExt cx="0" cy="0"/>
        </a:xfrm>
      </p:grpSpPr>
      <p:sp>
        <p:nvSpPr>
          <p:cNvPr id="53" name="Shape 53"/>
          <p:cNvSpPr txBox="1"/>
          <p:nvPr>
            <p:ph type="title"/>
          </p:nvPr>
        </p:nvSpPr>
        <p:spPr>
          <a:xfrm>
            <a:off x="1792288" y="4800600"/>
            <a:ext cx="5486399" cy="566737"/>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4" name="Shape 54"/>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32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2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24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9pPr>
          </a:lstStyle>
          <a:p/>
        </p:txBody>
      </p:sp>
      <p:sp>
        <p:nvSpPr>
          <p:cNvPr id="55" name="Shape 55"/>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6" name="Shape 5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7" name="Shape 57"/>
        <p:cNvGrpSpPr/>
        <p:nvPr/>
      </p:nvGrpSpPr>
      <p:grpSpPr>
        <a:xfrm>
          <a:off x="0" y="0"/>
          <a:ext cx="0" cy="0"/>
          <a:chOff x="0" y="0"/>
          <a:chExt cx="0" cy="0"/>
        </a:xfrm>
      </p:grpSpPr>
      <p:sp>
        <p:nvSpPr>
          <p:cNvPr id="58" name="Shape 58"/>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9" name="Shape 59"/>
          <p:cNvSpPr txBox="1"/>
          <p:nvPr>
            <p:ph idx="1" type="body"/>
          </p:nvPr>
        </p:nvSpPr>
        <p:spPr>
          <a:xfrm rot="5400000">
            <a:off x="2402680" y="-316706"/>
            <a:ext cx="4700588" cy="8108950"/>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0" name="Shape 6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1" name="Shape 61"/>
        <p:cNvGrpSpPr/>
        <p:nvPr/>
      </p:nvGrpSpPr>
      <p:grpSpPr>
        <a:xfrm>
          <a:off x="0" y="0"/>
          <a:ext cx="0" cy="0"/>
          <a:chOff x="0" y="0"/>
          <a:chExt cx="0" cy="0"/>
        </a:xfrm>
      </p:grpSpPr>
      <p:sp>
        <p:nvSpPr>
          <p:cNvPr id="62" name="Shape 62"/>
          <p:cNvSpPr txBox="1"/>
          <p:nvPr>
            <p:ph type="title"/>
          </p:nvPr>
        </p:nvSpPr>
        <p:spPr>
          <a:xfrm rot="5400000">
            <a:off x="5098255" y="2378868"/>
            <a:ext cx="5300662" cy="2117725"/>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63" name="Shape 63"/>
          <p:cNvSpPr txBox="1"/>
          <p:nvPr>
            <p:ph idx="1" type="body"/>
          </p:nvPr>
        </p:nvSpPr>
        <p:spPr>
          <a:xfrm rot="5400000">
            <a:off x="785812" y="336550"/>
            <a:ext cx="5300662" cy="6202362"/>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4" name="Shape 6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9" name="Shape 19"/>
        <p:cNvGrpSpPr/>
        <p:nvPr/>
      </p:nvGrpSpPr>
      <p:grpSpPr>
        <a:xfrm>
          <a:off x="0" y="0"/>
          <a:ext cx="0" cy="0"/>
          <a:chOff x="0" y="0"/>
          <a:chExt cx="0" cy="0"/>
        </a:xfrm>
      </p:grpSpPr>
      <p:sp>
        <p:nvSpPr>
          <p:cNvPr id="20" name="Shape 20"/>
          <p:cNvSpPr txBox="1"/>
          <p:nvPr>
            <p:ph type="ctrTitle"/>
          </p:nvPr>
        </p:nvSpPr>
        <p:spPr>
          <a:xfrm>
            <a:off x="685800" y="2130425"/>
            <a:ext cx="7772400" cy="1470024"/>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1" name="Shape 21"/>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400"/>
              </a:spcBef>
              <a:spcAft>
                <a:spcPts val="0"/>
              </a:spcAft>
              <a:buClr>
                <a:srgbClr val="7889FB"/>
              </a:buClr>
              <a:buFont typeface="Noto Sans Symbols"/>
              <a:buNone/>
              <a:defRPr b="0" i="0" sz="1600" u="none" cap="none" strike="noStrike">
                <a:solidFill>
                  <a:srgbClr val="000000"/>
                </a:solidFill>
                <a:latin typeface="Arial"/>
                <a:ea typeface="Arial"/>
                <a:cs typeface="Arial"/>
                <a:sym typeface="Arial"/>
              </a:defRPr>
            </a:lvl1pPr>
            <a:lvl2pPr indent="0" lvl="1" marL="4572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2pPr>
            <a:lvl3pPr indent="0" lvl="2" marL="9144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3pPr>
            <a:lvl4pPr indent="0" lvl="3" marL="1371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4pPr>
            <a:lvl5pPr indent="0" lvl="4" marL="18288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5pPr>
            <a:lvl6pPr indent="0" lvl="5" marL="22860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6pPr>
            <a:lvl7pPr indent="0" lvl="6" marL="27432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7pPr>
            <a:lvl8pPr indent="0" lvl="7" marL="32004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8pPr>
            <a:lvl9pPr indent="0" lvl="8" marL="3657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9pPr>
          </a:lstStyle>
          <a:p/>
        </p:txBody>
      </p:sp>
      <p:sp>
        <p:nvSpPr>
          <p:cNvPr id="22" name="Shape 22"/>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4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5" name="Shape 25"/>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0" i="0" sz="20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6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9pPr>
          </a:lstStyle>
          <a:p/>
        </p:txBody>
      </p:sp>
      <p:sp>
        <p:nvSpPr>
          <p:cNvPr id="26" name="Shape 2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7" name="Shape 27"/>
        <p:cNvGrpSpPr/>
        <p:nvPr/>
      </p:nvGrpSpPr>
      <p:grpSpPr>
        <a:xfrm>
          <a:off x="0" y="0"/>
          <a:ext cx="0" cy="0"/>
          <a:chOff x="0" y="0"/>
          <a:chExt cx="0" cy="0"/>
        </a:xfrm>
      </p:grpSpPr>
      <p:sp>
        <p:nvSpPr>
          <p:cNvPr id="28" name="Shape 28"/>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9" name="Shape 29"/>
          <p:cNvSpPr txBox="1"/>
          <p:nvPr>
            <p:ph idx="1" type="body"/>
          </p:nvPr>
        </p:nvSpPr>
        <p:spPr>
          <a:xfrm>
            <a:off x="698500"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0" name="Shape 30"/>
          <p:cNvSpPr txBox="1"/>
          <p:nvPr>
            <p:ph idx="2" type="body"/>
          </p:nvPr>
        </p:nvSpPr>
        <p:spPr>
          <a:xfrm>
            <a:off x="4829175"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1" name="Shape 3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32" name="Shape 32"/>
        <p:cNvGrpSpPr/>
        <p:nvPr/>
      </p:nvGrpSpPr>
      <p:grpSpPr>
        <a:xfrm>
          <a:off x="0" y="0"/>
          <a:ext cx="0" cy="0"/>
          <a:chOff x="0" y="0"/>
          <a:chExt cx="0" cy="0"/>
        </a:xfrm>
      </p:grpSpPr>
      <p:sp>
        <p:nvSpPr>
          <p:cNvPr id="33" name="Shape 33"/>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4" name="Shape 3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7" name="Shape 37"/>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38" name="Shape 38"/>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39" name="Shape 39"/>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40" name="Shape 40"/>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41" name="Shape 4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2" name="Shape 42"/>
        <p:cNvGrpSpPr/>
        <p:nvPr/>
      </p:nvGrpSpPr>
      <p:grpSpPr>
        <a:xfrm>
          <a:off x="0" y="0"/>
          <a:ext cx="0" cy="0"/>
          <a:chOff x="0" y="0"/>
          <a:chExt cx="0" cy="0"/>
        </a:xfrm>
      </p:grpSpPr>
      <p:sp>
        <p:nvSpPr>
          <p:cNvPr id="43" name="Shape 43"/>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4" name="Shape 4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5" name="Shape 45"/>
        <p:cNvGrpSpPr/>
        <p:nvPr/>
      </p:nvGrpSpPr>
      <p:grpSpPr>
        <a:xfrm>
          <a:off x="0" y="0"/>
          <a:ext cx="0" cy="0"/>
          <a:chOff x="0" y="0"/>
          <a:chExt cx="0" cy="0"/>
        </a:xfrm>
      </p:grpSpPr>
      <p:sp>
        <p:nvSpPr>
          <p:cNvPr id="46" name="Shape 4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7" name="Shape 47"/>
        <p:cNvGrpSpPr/>
        <p:nvPr/>
      </p:nvGrpSpPr>
      <p:grpSpPr>
        <a:xfrm>
          <a:off x="0" y="0"/>
          <a:ext cx="0" cy="0"/>
          <a:chOff x="0" y="0"/>
          <a:chExt cx="0" cy="0"/>
        </a:xfrm>
      </p:grpSpPr>
      <p:sp>
        <p:nvSpPr>
          <p:cNvPr id="48" name="Shape 48"/>
          <p:cNvSpPr txBox="1"/>
          <p:nvPr>
            <p:ph type="title"/>
          </p:nvPr>
        </p:nvSpPr>
        <p:spPr>
          <a:xfrm>
            <a:off x="457200" y="273050"/>
            <a:ext cx="3008313" cy="1162049"/>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9" name="Shape 49"/>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61595" lvl="0" marL="161925" marR="0" rtl="0" algn="l">
              <a:spcBef>
                <a:spcPts val="400"/>
              </a:spcBef>
              <a:spcAft>
                <a:spcPts val="0"/>
              </a:spcAft>
              <a:buClr>
                <a:srgbClr val="7889FB"/>
              </a:buClr>
              <a:buSzPct val="110000"/>
              <a:buFont typeface="Noto Sans Symbols"/>
              <a:buChar char="▪"/>
              <a:defRPr b="0" i="0" sz="3200" u="none" cap="none" strike="noStrike">
                <a:solidFill>
                  <a:srgbClr val="000000"/>
                </a:solidFill>
                <a:latin typeface="Arial"/>
                <a:ea typeface="Arial"/>
                <a:cs typeface="Arial"/>
                <a:sym typeface="Arial"/>
              </a:defRPr>
            </a:lvl1pPr>
            <a:lvl2pPr indent="3175" lvl="1" marL="504825" marR="0" rtl="0" algn="l">
              <a:spcBef>
                <a:spcPts val="350"/>
              </a:spcBef>
              <a:spcAft>
                <a:spcPts val="0"/>
              </a:spcAft>
              <a:buClr>
                <a:srgbClr val="7889FB"/>
              </a:buClr>
              <a:buSzPct val="100000"/>
              <a:buFont typeface="Arial"/>
              <a:buChar char="–"/>
              <a:defRPr b="0" i="0" sz="2800" u="none" cap="none" strike="noStrike">
                <a:solidFill>
                  <a:srgbClr val="000000"/>
                </a:solidFill>
                <a:latin typeface="Arial"/>
                <a:ea typeface="Arial"/>
                <a:cs typeface="Arial"/>
                <a:sym typeface="Arial"/>
              </a:defRPr>
            </a:lvl2pPr>
            <a:lvl3pPr indent="-15875" lvl="2" marL="85407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3pPr>
            <a:lvl4pPr indent="-57150" lvl="3" marL="1200150" marR="0" rtl="0" algn="l">
              <a:spcBef>
                <a:spcPts val="300"/>
              </a:spcBef>
              <a:spcAft>
                <a:spcPts val="0"/>
              </a:spcAft>
              <a:buClr>
                <a:srgbClr val="7889FB"/>
              </a:buClr>
              <a:buSzPct val="100000"/>
              <a:buFont typeface="Arial"/>
              <a:buChar char="&gt;"/>
              <a:defRPr b="0" i="0" sz="2000" u="none" cap="none" strike="noStrike">
                <a:solidFill>
                  <a:srgbClr val="000000"/>
                </a:solidFill>
                <a:latin typeface="Arial"/>
                <a:ea typeface="Arial"/>
                <a:cs typeface="Arial"/>
                <a:sym typeface="Arial"/>
              </a:defRPr>
            </a:lvl4pPr>
            <a:lvl5pPr indent="-34925" lvl="4" marL="15335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5pPr>
            <a:lvl6pPr indent="-34925" lvl="5" marL="19907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6pPr>
            <a:lvl7pPr indent="-34925" lvl="6" marL="24479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7pPr>
            <a:lvl8pPr indent="-34925" lvl="7" marL="29051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8pPr>
            <a:lvl9pPr indent="-34925" lvl="8" marL="33623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9pPr>
          </a:lstStyle>
          <a:p/>
        </p:txBody>
      </p:sp>
      <p:sp>
        <p:nvSpPr>
          <p:cNvPr id="50" name="Shape 50"/>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1" name="Shape 5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1">
            <a:alphaModFix/>
          </a:blip>
          <a:srcRect b="0" l="0" r="0" t="0"/>
          <a:stretch/>
        </p:blipFill>
        <p:spPr>
          <a:xfrm>
            <a:off x="4763" y="0"/>
            <a:ext cx="9139236" cy="387350"/>
          </a:xfrm>
          <a:prstGeom prst="rect">
            <a:avLst/>
          </a:prstGeom>
          <a:noFill/>
          <a:ln>
            <a:noFill/>
          </a:ln>
        </p:spPr>
      </p:pic>
      <p:sp>
        <p:nvSpPr>
          <p:cNvPr id="7" name="Shape 7"/>
          <p:cNvSpPr/>
          <p:nvPr/>
        </p:nvSpPr>
        <p:spPr>
          <a:xfrm>
            <a:off x="4763" y="6473825"/>
            <a:ext cx="9139236" cy="384174"/>
          </a:xfrm>
          <a:prstGeom prst="rect">
            <a:avLst/>
          </a:prstGeom>
          <a:solidFill>
            <a:srgbClr val="6666FF"/>
          </a:solidFill>
          <a:ln>
            <a:noFill/>
          </a:ln>
        </p:spPr>
        <p:txBody>
          <a:bodyPr anchorCtr="0" anchor="ctr"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8" name="Shape 8"/>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9" name="Shape 9"/>
          <p:cNvSpPr txBox="1"/>
          <p:nvPr/>
        </p:nvSpPr>
        <p:spPr>
          <a:xfrm>
            <a:off x="990600" y="77788"/>
            <a:ext cx="181821" cy="305661"/>
          </a:xfrm>
          <a:prstGeom prst="rect">
            <a:avLst/>
          </a:prstGeom>
          <a:noFill/>
          <a:ln>
            <a:noFill/>
          </a:ln>
        </p:spPr>
        <p:txBody>
          <a:bodyPr anchorCtr="0" anchor="t" bIns="46800" lIns="90000" rIns="90000" tIns="46800">
            <a:noAutofit/>
          </a:bodyPr>
          <a:lstStyle/>
          <a:p>
            <a:pPr indent="0" lvl="0" marL="0" marR="0" rtl="0" algn="l">
              <a:lnSpc>
                <a:spcPct val="98000"/>
              </a:lnSpc>
              <a:spcBef>
                <a:spcPts val="0"/>
              </a:spcBef>
              <a:spcAft>
                <a:spcPts val="0"/>
              </a:spcAft>
              <a:buNone/>
            </a:pPr>
            <a:r>
              <a:t/>
            </a:r>
            <a:endParaRPr b="1" i="0" sz="1400" u="none" cap="none" strike="noStrike">
              <a:solidFill>
                <a:srgbClr val="FFFFFF"/>
              </a:solidFill>
              <a:latin typeface="Arial"/>
              <a:ea typeface="Arial"/>
              <a:cs typeface="Arial"/>
              <a:sym typeface="Arial"/>
            </a:endParaRPr>
          </a:p>
        </p:txBody>
      </p:sp>
      <p:sp>
        <p:nvSpPr>
          <p:cNvPr id="10" name="Shape 1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spcAft>
                <a:spcPts val="0"/>
              </a:spcAft>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cxnSp>
        <p:nvCxnSpPr>
          <p:cNvPr id="11" name="Shape 11"/>
          <p:cNvCxnSpPr/>
          <p:nvPr/>
        </p:nvCxnSpPr>
        <p:spPr>
          <a:xfrm>
            <a:off x="990600" y="147638"/>
            <a:ext cx="1587" cy="234949"/>
          </a:xfrm>
          <a:prstGeom prst="straightConnector1">
            <a:avLst/>
          </a:prstGeom>
          <a:noFill/>
          <a:ln cap="flat" cmpd="sng" w="9525">
            <a:solidFill>
              <a:srgbClr val="FFFFFF"/>
            </a:solidFill>
            <a:prstDash val="solid"/>
            <a:miter/>
            <a:headEnd len="med" w="med" type="none"/>
            <a:tailEnd len="med" w="med" type="none"/>
          </a:ln>
        </p:spPr>
      </p:cxnSp>
      <p:cxnSp>
        <p:nvCxnSpPr>
          <p:cNvPr id="12" name="Shape 12"/>
          <p:cNvCxnSpPr/>
          <p:nvPr/>
        </p:nvCxnSpPr>
        <p:spPr>
          <a:xfrm>
            <a:off x="995362" y="6526212"/>
            <a:ext cx="1587" cy="165100"/>
          </a:xfrm>
          <a:prstGeom prst="straightConnector1">
            <a:avLst/>
          </a:prstGeom>
          <a:noFill/>
          <a:ln cap="flat" cmpd="sng" w="9525">
            <a:solidFill>
              <a:srgbClr val="FFFFFF"/>
            </a:solidFill>
            <a:prstDash val="solid"/>
            <a:miter/>
            <a:headEnd len="med" w="med" type="none"/>
            <a:tailEnd len="med" w="med" type="none"/>
          </a:ln>
        </p:spPr>
      </p:cxnSp>
      <p:pic>
        <p:nvPicPr>
          <p:cNvPr descr="E:\Logo albert_rouge.png" id="13" name="Shape 13"/>
          <p:cNvPicPr preferRelativeResize="0"/>
          <p:nvPr/>
        </p:nvPicPr>
        <p:blipFill rotWithShape="1">
          <a:blip r:embed="rId2">
            <a:alphaModFix/>
          </a:blip>
          <a:srcRect b="0" l="0" r="0" t="0"/>
          <a:stretch/>
        </p:blipFill>
        <p:spPr>
          <a:xfrm>
            <a:off x="7740589" y="-315178"/>
            <a:ext cx="1151890" cy="1151890"/>
          </a:xfrm>
          <a:prstGeom prst="rect">
            <a:avLst/>
          </a:prstGeom>
          <a:noFill/>
          <a:ln>
            <a:noFill/>
          </a:ln>
        </p:spPr>
      </p:pic>
      <p:sp>
        <p:nvSpPr>
          <p:cNvPr id="14" name="Shape 14"/>
          <p:cNvSpPr/>
          <p:nvPr/>
        </p:nvSpPr>
        <p:spPr>
          <a:xfrm>
            <a:off x="7119813" y="6620971"/>
            <a:ext cx="1628651" cy="169277"/>
          </a:xfrm>
          <a:prstGeom prst="rect">
            <a:avLst/>
          </a:prstGeom>
          <a:noFill/>
          <a:ln>
            <a:noFill/>
          </a:ln>
        </p:spPr>
        <p:txBody>
          <a:bodyPr anchorCtr="0" anchor="t" bIns="0" lIns="0" rIns="0" tIns="0">
            <a:noAutofit/>
          </a:bodyPr>
          <a:lstStyle/>
          <a:p>
            <a:pPr indent="0" lvl="0" marL="0" marR="0" rtl="0" algn="r">
              <a:spcBef>
                <a:spcPts val="0"/>
              </a:spcBef>
              <a:buSzPct val="25000"/>
              <a:buNone/>
            </a:pPr>
            <a:r>
              <a:rPr b="1" i="0" lang="fr-FR" sz="1100" u="none" cap="none" strike="noStrike">
                <a:solidFill>
                  <a:srgbClr val="FFFFFF"/>
                </a:solidFill>
                <a:latin typeface="Calibri"/>
                <a:ea typeface="Calibri"/>
                <a:cs typeface="Calibri"/>
                <a:sym typeface="Calibri"/>
              </a:rPr>
              <a:t>© </a:t>
            </a:r>
            <a:r>
              <a:rPr b="0" i="0" lang="fr-FR" sz="1100" u="none" cap="none" strike="noStrike">
                <a:solidFill>
                  <a:srgbClr val="FFFFFF"/>
                </a:solidFill>
                <a:latin typeface="Calibri"/>
                <a:ea typeface="Calibri"/>
                <a:cs typeface="Calibri"/>
                <a:sym typeface="Calibri"/>
              </a:rPr>
              <a:t>2015 albert-learning.com</a:t>
            </a: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idx="1" type="body"/>
          </p:nvPr>
        </p:nvSpPr>
        <p:spPr>
          <a:xfrm>
            <a:off x="381000" y="685800"/>
            <a:ext cx="8108950" cy="5249863"/>
          </a:xfrm>
          <a:prstGeom prst="rect">
            <a:avLst/>
          </a:prstGeom>
          <a:noFill/>
          <a:ln>
            <a:noFill/>
          </a:ln>
        </p:spPr>
        <p:txBody>
          <a:bodyPr anchorCtr="0" anchor="t" bIns="0" lIns="0" rIns="0" tIns="0">
            <a:noAutofit/>
          </a:bodyPr>
          <a:lstStyle/>
          <a:p>
            <a:pPr indent="0" lvl="0" marL="0" marR="0" rtl="0" algn="ctr">
              <a:spcBef>
                <a:spcPts val="0"/>
              </a:spcBef>
              <a:spcAft>
                <a:spcPts val="0"/>
              </a:spcAft>
              <a:buClr>
                <a:srgbClr val="7889FB"/>
              </a:buClr>
              <a:buSzPct val="25000"/>
              <a:buFont typeface="Noto Sans Symbols"/>
              <a:buNone/>
            </a:pPr>
            <a:r>
              <a:rPr b="0" i="0" lang="fr-FR" sz="3200" u="none" cap="none" strike="noStrike">
                <a:solidFill>
                  <a:srgbClr val="000000"/>
                </a:solidFill>
                <a:latin typeface="Arial"/>
                <a:ea typeface="Arial"/>
                <a:cs typeface="Arial"/>
                <a:sym typeface="Arial"/>
              </a:rPr>
              <a:t>Michael Jackson</a:t>
            </a:r>
          </a:p>
        </p:txBody>
      </p:sp>
      <p:pic>
        <p:nvPicPr>
          <p:cNvPr id="70" name="Shape 70"/>
          <p:cNvPicPr preferRelativeResize="0"/>
          <p:nvPr/>
        </p:nvPicPr>
        <p:blipFill rotWithShape="1">
          <a:blip r:embed="rId3">
            <a:alphaModFix/>
          </a:blip>
          <a:srcRect b="0" l="0" r="0" t="0"/>
          <a:stretch/>
        </p:blipFill>
        <p:spPr>
          <a:xfrm>
            <a:off x="914400" y="1600200"/>
            <a:ext cx="8026400" cy="4815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131" name="Shape 131"/>
          <p:cNvSpPr txBox="1"/>
          <p:nvPr>
            <p:ph idx="1" type="body"/>
          </p:nvPr>
        </p:nvSpPr>
        <p:spPr>
          <a:xfrm>
            <a:off x="457200" y="1066800"/>
            <a:ext cx="8350250" cy="50212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Mit den "This Is It"- Konzerten wollte er im Jahr 2009 zurückkehren, sein Tod verhinderte allerdings sein Comeback. Michael Jackson hat drei Kinder, zwei aus einer zweiten - ebenfalls unglücklichen Ehe - und eines, dessen Mutter unbekannt ist.</a:t>
            </a:r>
          </a:p>
          <a:p>
            <a:pPr indent="0" lvl="0" marL="0" marR="0" rtl="0" algn="l">
              <a:spcBef>
                <a:spcPts val="400"/>
              </a:spcBef>
              <a:spcAft>
                <a:spcPts val="0"/>
              </a:spcAft>
              <a:buClr>
                <a:srgbClr val="7889FB"/>
              </a:buClr>
              <a:buSzPct val="25000"/>
              <a:buFont typeface="Noto Sans Symbols"/>
              <a:buNone/>
            </a:pPr>
            <a:br>
              <a:rPr b="0" i="0" lang="fr-FR" sz="1600" u="none" cap="none" strike="noStrike">
                <a:solidFill>
                  <a:srgbClr val="000000"/>
                </a:solidFill>
                <a:latin typeface="Arial"/>
                <a:ea typeface="Arial"/>
                <a:cs typeface="Arial"/>
                <a:sym typeface="Arial"/>
              </a:rPr>
            </a:br>
          </a:p>
        </p:txBody>
      </p:sp>
      <p:pic>
        <p:nvPicPr>
          <p:cNvPr id="132" name="Shape 132"/>
          <p:cNvPicPr preferRelativeResize="0"/>
          <p:nvPr/>
        </p:nvPicPr>
        <p:blipFill rotWithShape="1">
          <a:blip r:embed="rId3">
            <a:alphaModFix/>
          </a:blip>
          <a:srcRect b="0" l="0" r="0" t="0"/>
          <a:stretch/>
        </p:blipFill>
        <p:spPr>
          <a:xfrm>
            <a:off x="1981200" y="2590800"/>
            <a:ext cx="4962928" cy="339902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138" name="Shape 138"/>
          <p:cNvSpPr txBox="1"/>
          <p:nvPr>
            <p:ph idx="1" type="body"/>
          </p:nvPr>
        </p:nvSpPr>
        <p:spPr>
          <a:xfrm>
            <a:off x="381000" y="1219200"/>
            <a:ext cx="8426450" cy="48688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Selbst nach seinem Tod 2009 überrascht Michael Jackson seine Fans mit neuen Songs. </a:t>
            </a: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Ende 2013 erscheinen unveröffentlichte Duett des verstorbenen King of Pop und "Queen„ - Legende Freddie Mercury. </a:t>
            </a:r>
          </a:p>
        </p:txBody>
      </p:sp>
      <p:pic>
        <p:nvPicPr>
          <p:cNvPr id="139" name="Shape 139"/>
          <p:cNvPicPr preferRelativeResize="0"/>
          <p:nvPr/>
        </p:nvPicPr>
        <p:blipFill rotWithShape="1">
          <a:blip r:embed="rId3">
            <a:alphaModFix/>
          </a:blip>
          <a:srcRect b="0" l="0" r="0" t="0"/>
          <a:stretch/>
        </p:blipFill>
        <p:spPr>
          <a:xfrm>
            <a:off x="1981200" y="3124200"/>
            <a:ext cx="4800600" cy="28903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idx="1" type="body"/>
          </p:nvPr>
        </p:nvSpPr>
        <p:spPr>
          <a:xfrm>
            <a:off x="381000" y="838200"/>
            <a:ext cx="8426450" cy="52498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Vorname 		</a:t>
            </a:r>
            <a:r>
              <a:rPr b="1" i="0" lang="fr-FR" sz="2000" u="none" cap="none" strike="noStrike">
                <a:solidFill>
                  <a:srgbClr val="000000"/>
                </a:solidFill>
                <a:latin typeface="Arial"/>
                <a:ea typeface="Arial"/>
                <a:cs typeface="Arial"/>
                <a:sym typeface="Arial"/>
              </a:rPr>
              <a:t>Michael</a:t>
            </a: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Nachname 		</a:t>
            </a:r>
            <a:r>
              <a:rPr b="1" i="0" lang="fr-FR" sz="2000" u="none" cap="none" strike="noStrike">
                <a:solidFill>
                  <a:srgbClr val="000000"/>
                </a:solidFill>
                <a:latin typeface="Arial"/>
                <a:ea typeface="Arial"/>
                <a:cs typeface="Arial"/>
                <a:sym typeface="Arial"/>
              </a:rPr>
              <a:t>Jackson</a:t>
            </a: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Geburtsdatum   </a:t>
            </a:r>
            <a:r>
              <a:rPr b="1" i="0" lang="fr-FR" sz="2000" u="none" cap="none" strike="noStrike">
                <a:solidFill>
                  <a:srgbClr val="000000"/>
                </a:solidFill>
                <a:latin typeface="Arial"/>
                <a:ea typeface="Arial"/>
                <a:cs typeface="Arial"/>
                <a:sym typeface="Arial"/>
              </a:rPr>
              <a:t>29.8.1958</a:t>
            </a: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Geburtsort 		</a:t>
            </a:r>
            <a:r>
              <a:rPr b="1" i="0" lang="fr-FR" sz="2000" u="none" cap="none" strike="noStrike">
                <a:solidFill>
                  <a:srgbClr val="000000"/>
                </a:solidFill>
                <a:latin typeface="Arial"/>
                <a:ea typeface="Arial"/>
                <a:cs typeface="Arial"/>
                <a:sym typeface="Arial"/>
              </a:rPr>
              <a:t>Gary</a:t>
            </a: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Land 			</a:t>
            </a:r>
            <a:r>
              <a:rPr b="1" i="0" lang="fr-FR" sz="2000" u="none" cap="none" strike="noStrike">
                <a:solidFill>
                  <a:srgbClr val="000000"/>
                </a:solidFill>
                <a:latin typeface="Arial"/>
                <a:ea typeface="Arial"/>
                <a:cs typeface="Arial"/>
                <a:sym typeface="Arial"/>
              </a:rPr>
              <a:t>Vereinigte Staaten von Amerika</a:t>
            </a: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Sternzeichen    </a:t>
            </a:r>
            <a:r>
              <a:rPr b="1" i="0" lang="fr-FR" sz="2000" u="none" cap="none" strike="noStrike">
                <a:solidFill>
                  <a:srgbClr val="000000"/>
                </a:solidFill>
                <a:latin typeface="Arial"/>
                <a:ea typeface="Arial"/>
                <a:cs typeface="Arial"/>
                <a:sym typeface="Arial"/>
              </a:rPr>
              <a:t>Jungfrau</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76" name="Shape 76"/>
          <p:cNvPicPr preferRelativeResize="0"/>
          <p:nvPr/>
        </p:nvPicPr>
        <p:blipFill rotWithShape="1">
          <a:blip r:embed="rId3">
            <a:alphaModFix/>
          </a:blip>
          <a:srcRect b="0" l="0" r="0" t="0"/>
          <a:stretch/>
        </p:blipFill>
        <p:spPr>
          <a:xfrm>
            <a:off x="990600" y="3086622"/>
            <a:ext cx="5714999" cy="3219450"/>
          </a:xfrm>
          <a:prstGeom prst="rect">
            <a:avLst/>
          </a:prstGeom>
          <a:noFill/>
          <a:ln>
            <a:noFill/>
          </a:ln>
        </p:spPr>
      </p:pic>
      <p:pic>
        <p:nvPicPr>
          <p:cNvPr id="77" name="Shape 77"/>
          <p:cNvPicPr preferRelativeResize="0"/>
          <p:nvPr/>
        </p:nvPicPr>
        <p:blipFill rotWithShape="1">
          <a:blip r:embed="rId4">
            <a:alphaModFix/>
          </a:blip>
          <a:srcRect b="0" l="0" r="0" t="0"/>
          <a:stretch/>
        </p:blipFill>
        <p:spPr>
          <a:xfrm>
            <a:off x="6096000" y="533400"/>
            <a:ext cx="2895600" cy="244464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idx="1" type="body"/>
          </p:nvPr>
        </p:nvSpPr>
        <p:spPr>
          <a:xfrm>
            <a:off x="304800" y="685800"/>
            <a:ext cx="8502649" cy="540226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1" i="0" lang="fr-FR" sz="2000" u="none" cap="none" strike="noStrike">
                <a:solidFill>
                  <a:srgbClr val="000000"/>
                </a:solidFill>
                <a:latin typeface="Arial"/>
                <a:ea typeface="Arial"/>
                <a:cs typeface="Arial"/>
                <a:sym typeface="Arial"/>
              </a:rPr>
              <a:t>Kurzbiografie</a:t>
            </a:r>
          </a:p>
          <a:p>
            <a:pPr indent="0" lvl="0" marL="0" marR="0" rtl="0" algn="l">
              <a:spcBef>
                <a:spcPts val="400"/>
              </a:spcBef>
              <a:spcAft>
                <a:spcPts val="0"/>
              </a:spcAft>
              <a:buClr>
                <a:srgbClr val="7889FB"/>
              </a:buClr>
              <a:buSzPct val="25000"/>
              <a:buFont typeface="Noto Sans Symbols"/>
              <a:buNone/>
            </a:pPr>
            <a:r>
              <a:t/>
            </a:r>
            <a:endParaRPr b="1"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400" u="none" cap="none" strike="noStrike">
                <a:solidFill>
                  <a:srgbClr val="000000"/>
                </a:solidFill>
                <a:latin typeface="Arial"/>
                <a:ea typeface="Arial"/>
                <a:cs typeface="Arial"/>
                <a:sym typeface="Arial"/>
              </a:rPr>
              <a:t>Michael Jackson, der "King of Pop" und einer der berühmtesten und erfolgreichsten Sänger und Tänzer aller Zeiten, war gleichzeitig eine tragische Figur. </a:t>
            </a:r>
          </a:p>
        </p:txBody>
      </p:sp>
      <p:pic>
        <p:nvPicPr>
          <p:cNvPr id="83" name="Shape 83"/>
          <p:cNvPicPr preferRelativeResize="0"/>
          <p:nvPr/>
        </p:nvPicPr>
        <p:blipFill rotWithShape="1">
          <a:blip r:embed="rId3">
            <a:alphaModFix/>
          </a:blip>
          <a:srcRect b="0" l="0" r="0" t="0"/>
          <a:stretch/>
        </p:blipFill>
        <p:spPr>
          <a:xfrm>
            <a:off x="2057400" y="2819400"/>
            <a:ext cx="6257924" cy="35242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idx="1" type="body"/>
          </p:nvPr>
        </p:nvSpPr>
        <p:spPr>
          <a:xfrm>
            <a:off x="533400" y="990600"/>
            <a:ext cx="8274049" cy="50974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400" u="none" cap="none" strike="noStrike">
                <a:solidFill>
                  <a:srgbClr val="000000"/>
                </a:solidFill>
                <a:latin typeface="Arial"/>
                <a:ea typeface="Arial"/>
                <a:cs typeface="Arial"/>
                <a:sym typeface="Arial"/>
              </a:rPr>
              <a:t>Seine Jugend war geprägt vom Ehrgeiz des Vaters, der seine Kinder unbarmherzig antrieb. </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89" name="Shape 89"/>
          <p:cNvPicPr preferRelativeResize="0"/>
          <p:nvPr/>
        </p:nvPicPr>
        <p:blipFill rotWithShape="1">
          <a:blip r:embed="rId3">
            <a:alphaModFix/>
          </a:blip>
          <a:srcRect b="0" l="0" r="0" t="0"/>
          <a:stretch/>
        </p:blipFill>
        <p:spPr>
          <a:xfrm>
            <a:off x="3200400" y="2133600"/>
            <a:ext cx="5486399" cy="41208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95" name="Shape 95"/>
          <p:cNvSpPr txBox="1"/>
          <p:nvPr>
            <p:ph idx="1" type="body"/>
          </p:nvPr>
        </p:nvSpPr>
        <p:spPr>
          <a:xfrm>
            <a:off x="533400" y="1066800"/>
            <a:ext cx="8274049" cy="50212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In den 1980er Jahren wurde der "Moonwalk", ein von Michael Jackson entwickelter Tanzschritt, weltberühmt und Songs wie "Thriller" stürmten die Charts. Das Ende des Superstars war jedoch nur noch traurig.</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96" name="Shape 96"/>
          <p:cNvPicPr preferRelativeResize="0"/>
          <p:nvPr/>
        </p:nvPicPr>
        <p:blipFill rotWithShape="1">
          <a:blip r:embed="rId3">
            <a:alphaModFix/>
          </a:blip>
          <a:srcRect b="0" l="0" r="0" t="0"/>
          <a:stretch/>
        </p:blipFill>
        <p:spPr>
          <a:xfrm>
            <a:off x="457200" y="2241115"/>
            <a:ext cx="4747283" cy="2971799"/>
          </a:xfrm>
          <a:prstGeom prst="rect">
            <a:avLst/>
          </a:prstGeom>
          <a:noFill/>
          <a:ln>
            <a:noFill/>
          </a:ln>
        </p:spPr>
      </p:pic>
      <p:pic>
        <p:nvPicPr>
          <p:cNvPr id="97" name="Shape 97"/>
          <p:cNvPicPr preferRelativeResize="0"/>
          <p:nvPr/>
        </p:nvPicPr>
        <p:blipFill rotWithShape="1">
          <a:blip r:embed="rId4">
            <a:alphaModFix/>
          </a:blip>
          <a:srcRect b="0" l="0" r="0" t="0"/>
          <a:stretch/>
        </p:blipFill>
        <p:spPr>
          <a:xfrm>
            <a:off x="4419600" y="3505200"/>
            <a:ext cx="4000500" cy="2666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idx="1" type="body"/>
          </p:nvPr>
        </p:nvSpPr>
        <p:spPr>
          <a:xfrm>
            <a:off x="533400" y="1066800"/>
            <a:ext cx="8274049" cy="50212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Als Michael Jackson 25. Juni 2009 starb, weinten zahllose Fans um ihn, sein Grab auf dem "Forest Lawn Memorial Park" im kalifornischen Glendale wurde zu einer Art Wallfahrtsort. Der Weltstar, der in seinem Leben bejubelt, aber auch angefeindet und gehetzt wurde, starb an einer Medikamentenvergiftung, er war gesundheitlich vor allem durch zahllose kosmetische Operationen sehr angeschlagen und litt ständig unter Schmerzen. </a:t>
            </a: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br>
              <a:rPr b="0" i="0" lang="fr-FR" sz="1600" u="none" cap="none" strike="noStrike">
                <a:solidFill>
                  <a:srgbClr val="000000"/>
                </a:solidFill>
                <a:latin typeface="Arial"/>
                <a:ea typeface="Arial"/>
                <a:cs typeface="Arial"/>
                <a:sym typeface="Arial"/>
              </a:rPr>
            </a:br>
            <a:br>
              <a:rPr b="0" i="0" lang="fr-FR" sz="1600" u="none" cap="none" strike="noStrike">
                <a:solidFill>
                  <a:srgbClr val="000000"/>
                </a:solidFill>
                <a:latin typeface="Arial"/>
                <a:ea typeface="Arial"/>
                <a:cs typeface="Arial"/>
                <a:sym typeface="Arial"/>
              </a:rPr>
            </a:br>
          </a:p>
        </p:txBody>
      </p:sp>
      <p:pic>
        <p:nvPicPr>
          <p:cNvPr id="103" name="Shape 103"/>
          <p:cNvPicPr preferRelativeResize="0"/>
          <p:nvPr/>
        </p:nvPicPr>
        <p:blipFill rotWithShape="1">
          <a:blip r:embed="rId3">
            <a:alphaModFix/>
          </a:blip>
          <a:srcRect b="0" l="0" r="0" t="0"/>
          <a:stretch/>
        </p:blipFill>
        <p:spPr>
          <a:xfrm>
            <a:off x="330200" y="3297998"/>
            <a:ext cx="3860799" cy="2895600"/>
          </a:xfrm>
          <a:prstGeom prst="rect">
            <a:avLst/>
          </a:prstGeom>
          <a:noFill/>
          <a:ln>
            <a:noFill/>
          </a:ln>
        </p:spPr>
      </p:pic>
      <p:pic>
        <p:nvPicPr>
          <p:cNvPr id="104" name="Shape 104"/>
          <p:cNvPicPr preferRelativeResize="0"/>
          <p:nvPr/>
        </p:nvPicPr>
        <p:blipFill rotWithShape="1">
          <a:blip r:embed="rId4">
            <a:alphaModFix/>
          </a:blip>
          <a:srcRect b="0" l="0" r="0" t="0"/>
          <a:stretch/>
        </p:blipFill>
        <p:spPr>
          <a:xfrm>
            <a:off x="4419600" y="3412298"/>
            <a:ext cx="4572000" cy="25717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idx="1" type="body"/>
          </p:nvPr>
        </p:nvSpPr>
        <p:spPr>
          <a:xfrm>
            <a:off x="698500" y="990600"/>
            <a:ext cx="7912100" cy="509746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Trotz seines kometenhaften Aufstiegs, anfangs mit den "Jackson Five" und später als Solokünstler, fand Michael Jackson privat niemals bleibendes Glück. Seine 1994 geschlossene Ehe mit der Tochter von Elvis  - Lisa Marie Presley - , scheiterte nach nur zwei Jahren.</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110" name="Shape 110"/>
          <p:cNvPicPr preferRelativeResize="0"/>
          <p:nvPr/>
        </p:nvPicPr>
        <p:blipFill rotWithShape="1">
          <a:blip r:embed="rId3">
            <a:alphaModFix/>
          </a:blip>
          <a:srcRect b="0" l="0" r="0" t="0"/>
          <a:stretch/>
        </p:blipFill>
        <p:spPr>
          <a:xfrm>
            <a:off x="1676400" y="2450291"/>
            <a:ext cx="2362200" cy="3623005"/>
          </a:xfrm>
          <a:prstGeom prst="rect">
            <a:avLst/>
          </a:prstGeom>
          <a:noFill/>
          <a:ln>
            <a:noFill/>
          </a:ln>
        </p:spPr>
      </p:pic>
      <p:pic>
        <p:nvPicPr>
          <p:cNvPr id="111" name="Shape 111"/>
          <p:cNvPicPr preferRelativeResize="0"/>
          <p:nvPr/>
        </p:nvPicPr>
        <p:blipFill rotWithShape="1">
          <a:blip r:embed="rId4">
            <a:alphaModFix/>
          </a:blip>
          <a:srcRect b="0" l="0" r="0" t="0"/>
          <a:stretch/>
        </p:blipFill>
        <p:spPr>
          <a:xfrm>
            <a:off x="4724400" y="2575141"/>
            <a:ext cx="2785997" cy="34824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idx="1" type="body"/>
          </p:nvPr>
        </p:nvSpPr>
        <p:spPr>
          <a:xfrm>
            <a:off x="533400" y="1066800"/>
            <a:ext cx="8337550" cy="5081588"/>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"Beat It", "Thriller" und "Billie Jean" machten Michael Jacksons Stimme, seinen Tanzstil und seine Bühnenshows international bekannt. Sein Album "Thriller" ist das meistverkaufte der Welt. Riesenerfolge konnte er auch mit den Alben "Bad" und "Dangerous" aus den Jahren 1987 und 1992 in seinen Steckbrief verbuchen.</a:t>
            </a: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Char char="▪"/>
            </a:pPr>
            <a:br>
              <a:rPr b="0" i="0" lang="fr-FR" sz="1600" u="none" cap="none" strike="noStrike">
                <a:solidFill>
                  <a:srgbClr val="000000"/>
                </a:solidFill>
                <a:latin typeface="Arial"/>
                <a:ea typeface="Arial"/>
                <a:cs typeface="Arial"/>
                <a:sym typeface="Arial"/>
              </a:rPr>
            </a:br>
          </a:p>
        </p:txBody>
      </p:sp>
      <p:pic>
        <p:nvPicPr>
          <p:cNvPr id="117" name="Shape 117"/>
          <p:cNvPicPr preferRelativeResize="0"/>
          <p:nvPr/>
        </p:nvPicPr>
        <p:blipFill rotWithShape="1">
          <a:blip r:embed="rId3">
            <a:alphaModFix/>
          </a:blip>
          <a:srcRect b="0" l="0" r="0" t="0"/>
          <a:stretch/>
        </p:blipFill>
        <p:spPr>
          <a:xfrm>
            <a:off x="762000" y="2882030"/>
            <a:ext cx="2317749" cy="3377918"/>
          </a:xfrm>
          <a:prstGeom prst="rect">
            <a:avLst/>
          </a:prstGeom>
          <a:noFill/>
          <a:ln>
            <a:noFill/>
          </a:ln>
        </p:spPr>
      </p:pic>
      <p:pic>
        <p:nvPicPr>
          <p:cNvPr id="118" name="Shape 118"/>
          <p:cNvPicPr preferRelativeResize="0"/>
          <p:nvPr/>
        </p:nvPicPr>
        <p:blipFill rotWithShape="1">
          <a:blip r:embed="rId4">
            <a:alphaModFix/>
          </a:blip>
          <a:srcRect b="0" l="0" r="0" t="0"/>
          <a:stretch/>
        </p:blipFill>
        <p:spPr>
          <a:xfrm>
            <a:off x="3352800" y="2971800"/>
            <a:ext cx="5486399" cy="2743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idx="1" type="body"/>
          </p:nvPr>
        </p:nvSpPr>
        <p:spPr>
          <a:xfrm>
            <a:off x="381000" y="838200"/>
            <a:ext cx="8426450" cy="52498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Ein Jahr darauf wurde der Weltstar eines Kindesmissbrauchs angeklagt: Michael Jackson zog sich mehr und mehr in Traum- und Scheinwelten zurück. Auf seinem Anwesen der "Neverland-Ranch" versuchte er vergeblich, seine verlorene Kindheit zurück- und nachzuholen, sein bester Freund war ein Äffchen, er schlief unter einem Sauerstoffzelt. </a:t>
            </a: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124" name="Shape 124"/>
          <p:cNvPicPr preferRelativeResize="0"/>
          <p:nvPr/>
        </p:nvPicPr>
        <p:blipFill rotWithShape="1">
          <a:blip r:embed="rId3">
            <a:alphaModFix/>
          </a:blip>
          <a:srcRect b="0" l="0" r="0" t="0"/>
          <a:stretch/>
        </p:blipFill>
        <p:spPr>
          <a:xfrm>
            <a:off x="457200" y="2667000"/>
            <a:ext cx="4267199" cy="2133599"/>
          </a:xfrm>
          <a:prstGeom prst="rect">
            <a:avLst/>
          </a:prstGeom>
          <a:noFill/>
          <a:ln>
            <a:noFill/>
          </a:ln>
        </p:spPr>
      </p:pic>
      <p:pic>
        <p:nvPicPr>
          <p:cNvPr id="125" name="Shape 125"/>
          <p:cNvPicPr preferRelativeResize="0"/>
          <p:nvPr/>
        </p:nvPicPr>
        <p:blipFill rotWithShape="1">
          <a:blip r:embed="rId4">
            <a:alphaModFix/>
          </a:blip>
          <a:srcRect b="0" l="0" r="0" t="0"/>
          <a:stretch/>
        </p:blipFill>
        <p:spPr>
          <a:xfrm>
            <a:off x="5105400" y="2667000"/>
            <a:ext cx="2658814" cy="3429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