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1" name="Shape 131"/>
        <p:cNvGrpSpPr/>
        <p:nvPr/>
      </p:nvGrpSpPr>
      <p:grpSpPr>
        <a:xfrm>
          <a:off x="0" y="0"/>
          <a:ext cx="0" cy="0"/>
          <a:chOff x="0" y="0"/>
          <a:chExt cx="0" cy="0"/>
        </a:xfrm>
      </p:grpSpPr>
      <p:sp>
        <p:nvSpPr>
          <p:cNvPr id="132" name="Shape 1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3" name="Shape 1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id="69" name="Shape 69"/>
          <p:cNvPicPr preferRelativeResize="0"/>
          <p:nvPr/>
        </p:nvPicPr>
        <p:blipFill rotWithShape="1">
          <a:blip r:embed="rId3">
            <a:alphaModFix/>
          </a:blip>
          <a:srcRect b="0" l="0" r="0" t="0"/>
          <a:stretch/>
        </p:blipFill>
        <p:spPr>
          <a:xfrm>
            <a:off x="1066800" y="482512"/>
            <a:ext cx="7954027" cy="5965521"/>
          </a:xfrm>
          <a:prstGeom prst="rect">
            <a:avLst/>
          </a:prstGeom>
          <a:noFill/>
          <a:ln>
            <a:noFill/>
          </a:ln>
        </p:spPr>
      </p:pic>
      <p:sp>
        <p:nvSpPr>
          <p:cNvPr id="70" name="Shape 70"/>
          <p:cNvSpPr txBox="1"/>
          <p:nvPr>
            <p:ph idx="1" type="body"/>
          </p:nvPr>
        </p:nvSpPr>
        <p:spPr>
          <a:xfrm>
            <a:off x="304800" y="1600199"/>
            <a:ext cx="8502649" cy="44878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800" u="none" cap="none" strike="noStrike">
                <a:solidFill>
                  <a:srgbClr val="000000"/>
                </a:solidFill>
                <a:latin typeface="Arial"/>
                <a:ea typeface="Arial"/>
                <a:cs typeface="Arial"/>
                <a:sym typeface="Arial"/>
              </a:rPr>
              <a:t>Rapunzel</a:t>
            </a:r>
          </a:p>
          <a:p>
            <a:pPr indent="0" lvl="0" marL="0" marR="0" rtl="0" algn="l">
              <a:spcBef>
                <a:spcPts val="400"/>
              </a:spcBef>
              <a:spcAft>
                <a:spcPts val="0"/>
              </a:spcAft>
              <a:buClr>
                <a:srgbClr val="7889FB"/>
              </a:buClr>
              <a:buSzPct val="25000"/>
              <a:buFont typeface="Noto Sans Symbols"/>
              <a:buNone/>
            </a:pPr>
            <a:r>
              <a:t/>
            </a:r>
            <a:endParaRPr b="0" i="0" sz="28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800" u="none" cap="none" strike="noStrike">
                <a:solidFill>
                  <a:srgbClr val="000000"/>
                </a:solidFill>
                <a:latin typeface="Arial"/>
                <a:ea typeface="Arial"/>
                <a:cs typeface="Arial"/>
                <a:sym typeface="Arial"/>
              </a:rPr>
              <a:t>Lass dein Haar hinunter</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idx="1" type="body"/>
          </p:nvPr>
        </p:nvSpPr>
        <p:spPr>
          <a:xfrm>
            <a:off x="698500" y="990600"/>
            <a:ext cx="7912100" cy="50974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Wehklagend irrt er nun durch die Welt, bis er durch Zufall zu Rapunzels Gefängnis gelangt und das Mädchen an seinem Gesang wiedererkennt. Als ihre Tränen seine Augen benetzen, wird er von seiner Erblindung geheilt und führt Rapunzel glücklich heim in sein Königreich.</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30" name="Shape 130"/>
          <p:cNvPicPr preferRelativeResize="0"/>
          <p:nvPr/>
        </p:nvPicPr>
        <p:blipFill rotWithShape="1">
          <a:blip r:embed="rId3">
            <a:alphaModFix/>
          </a:blip>
          <a:srcRect b="0" l="0" r="0" t="0"/>
          <a:stretch/>
        </p:blipFill>
        <p:spPr>
          <a:xfrm>
            <a:off x="1600200" y="2962273"/>
            <a:ext cx="5562600" cy="34766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4" name="Shape 134"/>
        <p:cNvGrpSpPr/>
        <p:nvPr/>
      </p:nvGrpSpPr>
      <p:grpSpPr>
        <a:xfrm>
          <a:off x="0" y="0"/>
          <a:ext cx="0" cy="0"/>
          <a:chOff x="0" y="0"/>
          <a:chExt cx="0" cy="0"/>
        </a:xfrm>
      </p:grpSpPr>
      <p:sp>
        <p:nvSpPr>
          <p:cNvPr id="135" name="Shape 135"/>
          <p:cNvSpPr txBox="1"/>
          <p:nvPr>
            <p:ph idx="1" type="body"/>
          </p:nvPr>
        </p:nvSpPr>
        <p:spPr>
          <a:xfrm>
            <a:off x="698500" y="990600"/>
            <a:ext cx="8108950" cy="5097463"/>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Ende gut – alles gut!</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p:txBody>
      </p:sp>
      <p:pic>
        <p:nvPicPr>
          <p:cNvPr id="136" name="Shape 136"/>
          <p:cNvPicPr preferRelativeResize="0"/>
          <p:nvPr/>
        </p:nvPicPr>
        <p:blipFill rotWithShape="1">
          <a:blip r:embed="rId3">
            <a:alphaModFix/>
          </a:blip>
          <a:srcRect b="0" l="0" r="0" t="0"/>
          <a:stretch/>
        </p:blipFill>
        <p:spPr>
          <a:xfrm>
            <a:off x="961373" y="1752599"/>
            <a:ext cx="7367938" cy="42483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304800" y="762000"/>
            <a:ext cx="8413749" cy="5245894"/>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Rapunzel</a:t>
            </a:r>
            <a:r>
              <a:rPr b="0" i="0" lang="fr-FR" sz="2400" u="none" cap="none" strike="noStrike">
                <a:solidFill>
                  <a:srgbClr val="000000"/>
                </a:solidFill>
                <a:latin typeface="Arial"/>
                <a:ea typeface="Arial"/>
                <a:cs typeface="Arial"/>
                <a:sym typeface="Arial"/>
              </a:rPr>
              <a:t> ist ein Märchen.</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Es steht in den Kinder- und Hausmärchen</a:t>
            </a: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 der Brüder Grimm.</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1600" u="none" cap="none" strike="noStrike">
                <a:solidFill>
                  <a:srgbClr val="000000"/>
                </a:solidFill>
                <a:latin typeface="Arial"/>
                <a:ea typeface="Arial"/>
                <a:cs typeface="Arial"/>
                <a:sym typeface="Arial"/>
              </a:rPr>
              <a:t>.</a:t>
            </a: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76" name="Shape 76"/>
          <p:cNvPicPr preferRelativeResize="0"/>
          <p:nvPr/>
        </p:nvPicPr>
        <p:blipFill rotWithShape="1">
          <a:blip r:embed="rId3">
            <a:alphaModFix/>
          </a:blip>
          <a:srcRect b="0" l="0" r="0" t="0"/>
          <a:stretch/>
        </p:blipFill>
        <p:spPr>
          <a:xfrm>
            <a:off x="457200" y="3505200"/>
            <a:ext cx="4060658" cy="2286000"/>
          </a:xfrm>
          <a:prstGeom prst="rect">
            <a:avLst/>
          </a:prstGeom>
          <a:noFill/>
          <a:ln>
            <a:noFill/>
          </a:ln>
        </p:spPr>
      </p:pic>
      <p:pic>
        <p:nvPicPr>
          <p:cNvPr id="77" name="Shape 77"/>
          <p:cNvPicPr preferRelativeResize="0"/>
          <p:nvPr/>
        </p:nvPicPr>
        <p:blipFill rotWithShape="1">
          <a:blip r:embed="rId4">
            <a:alphaModFix/>
          </a:blip>
          <a:srcRect b="0" l="0" r="0" t="0"/>
          <a:stretch/>
        </p:blipFill>
        <p:spPr>
          <a:xfrm>
            <a:off x="4692041" y="2362200"/>
            <a:ext cx="4267199" cy="2666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idx="1" type="body"/>
          </p:nvPr>
        </p:nvSpPr>
        <p:spPr>
          <a:xfrm>
            <a:off x="457200" y="1066800"/>
            <a:ext cx="8350250"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Rapunzels Mutter gelingt es in ihrer Schwangerschaft nicht, ihren schwangerschaftsbedingten Heißhunger und Appetit auf die im Garten der Nachbarin wachsenden Rapunzeln zu zügeln, und ihr Vater ist nicht stark genug, sich ihr zu widersetzen.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3" name="Shape 83"/>
          <p:cNvPicPr preferRelativeResize="0"/>
          <p:nvPr/>
        </p:nvPicPr>
        <p:blipFill rotWithShape="1">
          <a:blip r:embed="rId3">
            <a:alphaModFix/>
          </a:blip>
          <a:srcRect b="0" l="0" r="0" t="0"/>
          <a:stretch/>
        </p:blipFill>
        <p:spPr>
          <a:xfrm>
            <a:off x="2667000" y="2438400"/>
            <a:ext cx="5867400" cy="389631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381000" y="1066800"/>
            <a:ext cx="8426450"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Als er den Salat für seine Frau zum wiederholten Male aus dem Garten einer Zauberin stehlen will, wird er von ihr ertappt und muss ihr zur Strafe (und aus Angst und um ihrem Zauber oder der Bloßstellung als Dieb zu entgehen) sein Kind versprechen.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3048000" y="2362200"/>
            <a:ext cx="5029199" cy="3771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5" name="Shape 95"/>
          <p:cNvSpPr txBox="1"/>
          <p:nvPr>
            <p:ph idx="1" type="body"/>
          </p:nvPr>
        </p:nvSpPr>
        <p:spPr>
          <a:xfrm>
            <a:off x="698500" y="1387475"/>
            <a:ext cx="3644899"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Gleich nach der Geburt holt sie sich das Neugeborene, gibt ihm den Namen Rapunzel, und als das Mädchen zwölf Jahre ist (zu Beginn der Pubertät vor der „Entwicklung zur Frau“), sperrt sie es in einen abgelegenen türlosen Turm.</a:t>
            </a:r>
          </a:p>
        </p:txBody>
      </p:sp>
      <p:pic>
        <p:nvPicPr>
          <p:cNvPr id="96" name="Shape 96"/>
          <p:cNvPicPr preferRelativeResize="0"/>
          <p:nvPr/>
        </p:nvPicPr>
        <p:blipFill rotWithShape="1">
          <a:blip r:embed="rId3">
            <a:alphaModFix/>
          </a:blip>
          <a:srcRect b="0" l="0" r="0" t="0"/>
          <a:stretch/>
        </p:blipFill>
        <p:spPr>
          <a:xfrm>
            <a:off x="4493712" y="685800"/>
            <a:ext cx="4495800" cy="5531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02" name="Shape 102"/>
          <p:cNvSpPr txBox="1"/>
          <p:nvPr>
            <p:ph idx="1" type="body"/>
          </p:nvPr>
        </p:nvSpPr>
        <p:spPr>
          <a:xfrm>
            <a:off x="4724400" y="1905000"/>
            <a:ext cx="4083049" cy="4183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Die einzige Möglichkeit, zu ihm hineinzugelangen, besteht darin, dass Rapunzel auf Zuruf ihr langes Haar vom Dachfenster herunterlässt, sodass die Zauberin daran hinaufklettern und sie mit Nahrung versorgen kann.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03" name="Shape 103"/>
          <p:cNvPicPr preferRelativeResize="0"/>
          <p:nvPr/>
        </p:nvPicPr>
        <p:blipFill rotWithShape="1">
          <a:blip r:embed="rId3">
            <a:alphaModFix/>
          </a:blip>
          <a:srcRect b="0" l="0" r="0" t="0"/>
          <a:stretch/>
        </p:blipFill>
        <p:spPr>
          <a:xfrm>
            <a:off x="609600" y="990600"/>
            <a:ext cx="3886200" cy="463753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09" name="Shape 109"/>
          <p:cNvSpPr txBox="1"/>
          <p:nvPr>
            <p:ph idx="1" type="body"/>
          </p:nvPr>
        </p:nvSpPr>
        <p:spPr>
          <a:xfrm>
            <a:off x="457200" y="1143000"/>
            <a:ext cx="8350250" cy="49450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Ein Königssohn, angezogen von Rapunzels Gesang, belauscht sie, imitiert die Rufformel („Rapunzel, Rapunzel, lass mir dein Haar herunter!“), zieht sich zu dem schönen Mädchen hinauf und gewinnt dessen Liebe. </a:t>
            </a:r>
          </a:p>
        </p:txBody>
      </p:sp>
      <p:pic>
        <p:nvPicPr>
          <p:cNvPr id="110" name="Shape 110"/>
          <p:cNvPicPr preferRelativeResize="0"/>
          <p:nvPr/>
        </p:nvPicPr>
        <p:blipFill rotWithShape="1">
          <a:blip r:embed="rId3">
            <a:alphaModFix/>
          </a:blip>
          <a:srcRect b="0" l="0" r="0" t="0"/>
          <a:stretch/>
        </p:blipFill>
        <p:spPr>
          <a:xfrm>
            <a:off x="1066800" y="2697271"/>
            <a:ext cx="2853769" cy="3682154"/>
          </a:xfrm>
          <a:prstGeom prst="rect">
            <a:avLst/>
          </a:prstGeom>
          <a:noFill/>
          <a:ln>
            <a:noFill/>
          </a:ln>
        </p:spPr>
      </p:pic>
      <p:pic>
        <p:nvPicPr>
          <p:cNvPr id="111" name="Shape 111"/>
          <p:cNvPicPr preferRelativeResize="0"/>
          <p:nvPr/>
        </p:nvPicPr>
        <p:blipFill rotWithShape="1">
          <a:blip r:embed="rId4">
            <a:alphaModFix/>
          </a:blip>
          <a:srcRect b="0" l="0" r="0" t="0"/>
          <a:stretch/>
        </p:blipFill>
        <p:spPr>
          <a:xfrm>
            <a:off x="4191000" y="3048000"/>
            <a:ext cx="4283572" cy="240951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17" name="Shape 117"/>
          <p:cNvSpPr txBox="1"/>
          <p:nvPr>
            <p:ph idx="1" type="body"/>
          </p:nvPr>
        </p:nvSpPr>
        <p:spPr>
          <a:xfrm>
            <a:off x="609600" y="1143000"/>
            <a:ext cx="8197849" cy="49450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Als Rapunzel sich daraufhin gegenüber der von ihr „Frau Gothel“ genannten Zauberin verplappert, schneidet ihr die Hexe das Haar ab und verbannt sie in eine Wüstenei.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18" name="Shape 118"/>
          <p:cNvPicPr preferRelativeResize="0"/>
          <p:nvPr/>
        </p:nvPicPr>
        <p:blipFill rotWithShape="1">
          <a:blip r:embed="rId3">
            <a:alphaModFix/>
          </a:blip>
          <a:srcRect b="0" l="0" r="0" t="0"/>
          <a:stretch/>
        </p:blipFill>
        <p:spPr>
          <a:xfrm>
            <a:off x="1524000" y="2590800"/>
            <a:ext cx="6476999" cy="364331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Dann versteckt sich die Zauberin im Turm, wartet auf den Königssohn, lässt ihn an Rapunzels Zopf zu sich heraufklettern und erschreckt und verhöhnt den Prinzen dermaßen, dass er in seiner Verzweiflung vom Turm springt, sich in einem Dornengestrüpp beide Augen verletzt und erblindet.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24" name="Shape 124"/>
          <p:cNvPicPr preferRelativeResize="0"/>
          <p:nvPr/>
        </p:nvPicPr>
        <p:blipFill rotWithShape="1">
          <a:blip r:embed="rId3">
            <a:alphaModFix/>
          </a:blip>
          <a:srcRect b="0" l="0" r="0" t="0"/>
          <a:stretch/>
        </p:blipFill>
        <p:spPr>
          <a:xfrm>
            <a:off x="2667000" y="2787040"/>
            <a:ext cx="6172199" cy="347186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