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9" name="Shape 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5" name="Shape 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9" name="Shape 1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9" name="Shape 19"/>
        <p:cNvGrpSpPr/>
        <p:nvPr/>
      </p:nvGrpSpPr>
      <p:grpSpPr>
        <a:xfrm>
          <a:off x="0" y="0"/>
          <a:ext cx="0" cy="0"/>
          <a:chOff x="0" y="0"/>
          <a:chExt cx="0" cy="0"/>
        </a:xfrm>
      </p:grpSpPr>
      <p:sp>
        <p:nvSpPr>
          <p:cNvPr id="20" name="Shape 2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3" name="Shape 2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4" name="Shape 2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7" name="Shape 2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28" name="Shape 2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1" name="Shape 31"/>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2" name="Shape 32"/>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3" name="Shape 33"/>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4" name="Shape 34"/>
        <p:cNvGrpSpPr/>
        <p:nvPr/>
      </p:nvGrpSpPr>
      <p:grpSpPr>
        <a:xfrm>
          <a:off x="0" y="0"/>
          <a:ext cx="0" cy="0"/>
          <a:chOff x="0" y="0"/>
          <a:chExt cx="0" cy="0"/>
        </a:xfrm>
      </p:grpSpPr>
      <p:sp>
        <p:nvSpPr>
          <p:cNvPr id="35" name="Shape 35"/>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6" name="Shape 3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9" name="Shape 3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2" name="Shape 4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3" name="Shape 43"/>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de-DE" sz="1100" u="none" cap="none" strike="noStrike">
                <a:solidFill>
                  <a:srgbClr val="FFFFFF"/>
                </a:solidFill>
                <a:latin typeface="Calibri"/>
                <a:ea typeface="Calibri"/>
                <a:cs typeface="Calibri"/>
                <a:sym typeface="Calibri"/>
              </a:rPr>
              <a:t>© </a:t>
            </a:r>
            <a:r>
              <a:rPr b="0" i="0" lang="de-DE"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1143000" y="609600"/>
            <a:ext cx="10134600" cy="1362075"/>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4000" u="none" cap="none" strike="noStrike">
                <a:solidFill>
                  <a:srgbClr val="7889FB"/>
                </a:solidFill>
                <a:latin typeface="Arial"/>
                <a:ea typeface="Arial"/>
                <a:cs typeface="Arial"/>
                <a:sym typeface="Arial"/>
              </a:rPr>
              <a:t>CHARLIE CHAPLIN (1889-1977)</a:t>
            </a:r>
            <a:br>
              <a:rPr b="0" i="0" lang="de-DE" sz="4000" u="none" cap="none" strike="noStrike">
                <a:solidFill>
                  <a:srgbClr val="7889FB"/>
                </a:solidFill>
                <a:latin typeface="Arial"/>
                <a:ea typeface="Arial"/>
                <a:cs typeface="Arial"/>
                <a:sym typeface="Arial"/>
              </a:rPr>
            </a:br>
          </a:p>
        </p:txBody>
      </p:sp>
      <p:pic>
        <p:nvPicPr>
          <p:cNvPr descr="http://www.dmg-entertainment.com/wp-content/uploads/2015/04/charlie-chaplin-.jpg" id="70" name="Shape 70"/>
          <p:cNvPicPr preferRelativeResize="0"/>
          <p:nvPr/>
        </p:nvPicPr>
        <p:blipFill rotWithShape="1">
          <a:blip r:embed="rId3">
            <a:alphaModFix/>
          </a:blip>
          <a:srcRect b="0" l="0" r="0" t="0"/>
          <a:stretch/>
        </p:blipFill>
        <p:spPr>
          <a:xfrm>
            <a:off x="914400" y="1371600"/>
            <a:ext cx="7239000" cy="48383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nvSpPr>
        <p:spPr>
          <a:xfrm>
            <a:off x="228600" y="5181600"/>
            <a:ext cx="8686800" cy="1200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de-DE" sz="1800">
                <a:solidFill>
                  <a:schemeClr val="dk1"/>
                </a:solidFill>
                <a:latin typeface="Arial"/>
                <a:ea typeface="Arial"/>
                <a:cs typeface="Arial"/>
                <a:sym typeface="Arial"/>
              </a:rPr>
              <a:t>1957</a:t>
            </a:r>
            <a:r>
              <a:rPr lang="de-DE" sz="1800">
                <a:solidFill>
                  <a:schemeClr val="dk1"/>
                </a:solidFill>
                <a:latin typeface="Arial"/>
                <a:ea typeface="Arial"/>
                <a:cs typeface="Arial"/>
                <a:sym typeface="Arial"/>
              </a:rPr>
              <a:t>: Er produziert in London die Komödie "A King in New York", in der er verschiedene Aspekte des amerikanischen Lebens und seine Diffamierung als ausländischer Kommunist parodiert. Daraufhin gibt es erneute Angriffe gegen Chaplin wegen angeblich pro-kommunistischer Tätigkeit.</a:t>
            </a:r>
          </a:p>
        </p:txBody>
      </p:sp>
      <p:pic>
        <p:nvPicPr>
          <p:cNvPr descr="https://travsd.files.wordpress.com/2014/09/tumblr_ljrbvq4m6o1qzodmx.jpg" id="124" name="Shape 124"/>
          <p:cNvPicPr preferRelativeResize="0"/>
          <p:nvPr/>
        </p:nvPicPr>
        <p:blipFill rotWithShape="1">
          <a:blip r:embed="rId3">
            <a:alphaModFix/>
          </a:blip>
          <a:srcRect b="0" l="0" r="0" t="0"/>
          <a:stretch/>
        </p:blipFill>
        <p:spPr>
          <a:xfrm>
            <a:off x="762000" y="762000"/>
            <a:ext cx="7645400" cy="43005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nvSpPr>
        <p:spPr>
          <a:xfrm>
            <a:off x="228600" y="5638800"/>
            <a:ext cx="8686800"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de-DE" sz="1800">
                <a:solidFill>
                  <a:schemeClr val="dk1"/>
                </a:solidFill>
                <a:latin typeface="Arial"/>
                <a:ea typeface="Arial"/>
                <a:cs typeface="Arial"/>
                <a:sym typeface="Arial"/>
              </a:rPr>
              <a:t>1972</a:t>
            </a:r>
            <a:r>
              <a:rPr lang="de-DE" sz="1800">
                <a:solidFill>
                  <a:schemeClr val="dk1"/>
                </a:solidFill>
                <a:latin typeface="Arial"/>
                <a:ea typeface="Arial"/>
                <a:cs typeface="Arial"/>
                <a:sym typeface="Arial"/>
              </a:rPr>
              <a:t>: Er erhält den amerikanischen Filmpreis "Oscar" für sein Lebenswerk und wird in den USA rehabilitiert.</a:t>
            </a:r>
          </a:p>
        </p:txBody>
      </p:sp>
      <p:pic>
        <p:nvPicPr>
          <p:cNvPr descr="http://www.filmforlife.org/wp-content/uploads/2015/04/Chaplin-con-lOscar-alla-carriera.jpg" id="130" name="Shape 130"/>
          <p:cNvPicPr preferRelativeResize="0"/>
          <p:nvPr/>
        </p:nvPicPr>
        <p:blipFill rotWithShape="1">
          <a:blip r:embed="rId3">
            <a:alphaModFix/>
          </a:blip>
          <a:srcRect b="0" l="0" r="0" t="0"/>
          <a:stretch/>
        </p:blipFill>
        <p:spPr>
          <a:xfrm>
            <a:off x="1371600" y="762000"/>
            <a:ext cx="6229350" cy="48438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nvSpPr>
        <p:spPr>
          <a:xfrm>
            <a:off x="228600" y="5638800"/>
            <a:ext cx="8686800"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de-DE" sz="1800">
                <a:solidFill>
                  <a:schemeClr val="dk1"/>
                </a:solidFill>
                <a:latin typeface="Arial"/>
                <a:ea typeface="Arial"/>
                <a:cs typeface="Arial"/>
                <a:sym typeface="Arial"/>
              </a:rPr>
              <a:t>1977</a:t>
            </a:r>
            <a:r>
              <a:rPr lang="de-DE" sz="1800">
                <a:solidFill>
                  <a:schemeClr val="dk1"/>
                </a:solidFill>
                <a:latin typeface="Arial"/>
                <a:ea typeface="Arial"/>
                <a:cs typeface="Arial"/>
                <a:sym typeface="Arial"/>
              </a:rPr>
              <a:t>: 25. Dezember: Charlie Chaplin stirbt in Corsier-sur-Vevey.</a:t>
            </a:r>
          </a:p>
          <a:p>
            <a:pPr indent="0" lvl="0" marL="0" marR="0" rtl="0" algn="ctr">
              <a:spcBef>
                <a:spcPts val="0"/>
              </a:spcBef>
              <a:buNone/>
            </a:pPr>
            <a:r>
              <a:t/>
            </a:r>
            <a:endParaRPr sz="1800">
              <a:solidFill>
                <a:schemeClr val="dk1"/>
              </a:solidFill>
              <a:latin typeface="Arial"/>
              <a:ea typeface="Arial"/>
              <a:cs typeface="Arial"/>
              <a:sym typeface="Arial"/>
            </a:endParaRPr>
          </a:p>
        </p:txBody>
      </p:sp>
      <p:pic>
        <p:nvPicPr>
          <p:cNvPr descr="http://www.methodsunsound.com/wp-content/uploads/2015/09/charlie-chaplin-directing-behind-the-camera.jpg" id="136" name="Shape 136"/>
          <p:cNvPicPr preferRelativeResize="0"/>
          <p:nvPr/>
        </p:nvPicPr>
        <p:blipFill rotWithShape="1">
          <a:blip r:embed="rId3">
            <a:alphaModFix/>
          </a:blip>
          <a:srcRect b="0" l="0" r="0" t="0"/>
          <a:stretch/>
        </p:blipFill>
        <p:spPr>
          <a:xfrm>
            <a:off x="762000" y="762000"/>
            <a:ext cx="7589519" cy="474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nvSpPr>
        <p:spPr>
          <a:xfrm>
            <a:off x="762000" y="5105400"/>
            <a:ext cx="7391399" cy="147732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de-DE" sz="1800" u="none" cap="none" strike="noStrike">
                <a:solidFill>
                  <a:schemeClr val="dk1"/>
                </a:solidFill>
                <a:latin typeface="Arial"/>
                <a:ea typeface="Arial"/>
                <a:cs typeface="Arial"/>
                <a:sym typeface="Arial"/>
              </a:rPr>
              <a:t>1889</a:t>
            </a:r>
            <a:r>
              <a:rPr b="0" i="0" lang="de-DE" sz="1800" u="none" cap="none" strike="noStrike">
                <a:solidFill>
                  <a:schemeClr val="dk1"/>
                </a:solidFill>
                <a:latin typeface="Arial"/>
                <a:ea typeface="Arial"/>
                <a:cs typeface="Arial"/>
                <a:sym typeface="Arial"/>
              </a:rPr>
              <a:t>:16. April: Charles Spencer Chaplin wird als Sohn der Schauspielerpaars Charles Chaplin und Hannah (geb. Hill) in London geboren. Da sein Vater früh stirbt und seine Mutter häufig in psychiatrischen Kliniken ist, wächst er vor allem in Waisenhäusern auf.</a:t>
            </a:r>
          </a:p>
          <a:p>
            <a:pPr indent="0" lvl="0" marL="0" marR="0" rtl="0" algn="ctr">
              <a:spcBef>
                <a:spcPts val="0"/>
              </a:spcBef>
              <a:buNone/>
            </a:pPr>
            <a:r>
              <a:t/>
            </a:r>
            <a:endParaRPr b="0" i="0" sz="1800" u="none" cap="none" strike="noStrike">
              <a:solidFill>
                <a:schemeClr val="dk1"/>
              </a:solidFill>
              <a:latin typeface="Arial"/>
              <a:ea typeface="Arial"/>
              <a:cs typeface="Arial"/>
              <a:sym typeface="Arial"/>
            </a:endParaRPr>
          </a:p>
        </p:txBody>
      </p:sp>
      <p:pic>
        <p:nvPicPr>
          <p:cNvPr descr="https://upload.wikimedia.org/wikipedia/commons/thumb/4/41/Hannah_Chaplin.jpg/220px-Hannah_Chaplin.jpg" id="76" name="Shape 76"/>
          <p:cNvPicPr preferRelativeResize="0"/>
          <p:nvPr/>
        </p:nvPicPr>
        <p:blipFill rotWithShape="1">
          <a:blip r:embed="rId3">
            <a:alphaModFix/>
          </a:blip>
          <a:srcRect b="0" l="0" r="0" t="0"/>
          <a:stretch/>
        </p:blipFill>
        <p:spPr>
          <a:xfrm>
            <a:off x="2971800" y="533400"/>
            <a:ext cx="3141470" cy="457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nvSpPr>
        <p:spPr>
          <a:xfrm>
            <a:off x="457200" y="4826675"/>
            <a:ext cx="8153399" cy="2031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de-DE" sz="1800" u="none" cap="none" strike="noStrike">
                <a:solidFill>
                  <a:schemeClr val="dk1"/>
                </a:solidFill>
                <a:latin typeface="Arial"/>
                <a:ea typeface="Arial"/>
                <a:cs typeface="Arial"/>
                <a:sym typeface="Arial"/>
              </a:rPr>
              <a:t>1899</a:t>
            </a:r>
            <a:r>
              <a:rPr b="0" i="0" lang="de-DE" sz="1800" u="none" cap="none" strike="noStrike">
                <a:solidFill>
                  <a:schemeClr val="dk1"/>
                </a:solidFill>
                <a:latin typeface="Arial"/>
                <a:ea typeface="Arial"/>
                <a:cs typeface="Arial"/>
                <a:sym typeface="Arial"/>
              </a:rPr>
              <a:t>: Chaplin arbeitet als Friseurlehrling und tritt in Varietés auf.</a:t>
            </a:r>
          </a:p>
          <a:p>
            <a:pPr indent="0" lvl="0" marL="0" marR="0" rtl="0" algn="ctr">
              <a:spcBef>
                <a:spcPts val="0"/>
              </a:spcBef>
              <a:buSzPct val="25000"/>
              <a:buNone/>
            </a:pPr>
            <a:r>
              <a:rPr b="1" i="0" lang="de-DE" sz="1800" u="none" cap="none" strike="noStrike">
                <a:solidFill>
                  <a:schemeClr val="dk1"/>
                </a:solidFill>
                <a:latin typeface="Arial"/>
                <a:ea typeface="Arial"/>
                <a:cs typeface="Arial"/>
                <a:sym typeface="Arial"/>
              </a:rPr>
              <a:t>1906-1912: </a:t>
            </a:r>
            <a:r>
              <a:rPr b="0" i="0" lang="de-DE" sz="1800" u="none" cap="none" strike="noStrike">
                <a:solidFill>
                  <a:schemeClr val="dk1"/>
                </a:solidFill>
                <a:latin typeface="Arial"/>
                <a:ea typeface="Arial"/>
                <a:cs typeface="Arial"/>
                <a:sym typeface="Arial"/>
              </a:rPr>
              <a:t>Bei den "London Comedians" spielt Chaplin verschiedene Pantomimen und tourt mit der Truppe durch England, Frankreich und die USA.</a:t>
            </a:r>
          </a:p>
          <a:p>
            <a:pPr indent="0" lvl="0" marL="0" marR="0" rtl="0" algn="ctr">
              <a:spcBef>
                <a:spcPts val="0"/>
              </a:spcBef>
              <a:buSzPct val="25000"/>
              <a:buNone/>
            </a:pPr>
            <a:r>
              <a:rPr b="1" i="0" lang="de-DE" sz="1800" u="none" cap="none" strike="noStrike">
                <a:solidFill>
                  <a:schemeClr val="dk1"/>
                </a:solidFill>
                <a:latin typeface="Arial"/>
                <a:ea typeface="Arial"/>
                <a:cs typeface="Arial"/>
                <a:sym typeface="Arial"/>
              </a:rPr>
              <a:t>1913: </a:t>
            </a:r>
            <a:r>
              <a:rPr b="0" i="0" lang="de-DE" sz="1800" u="none" cap="none" strike="noStrike">
                <a:solidFill>
                  <a:schemeClr val="dk1"/>
                </a:solidFill>
                <a:latin typeface="Arial"/>
                <a:ea typeface="Arial"/>
                <a:cs typeface="Arial"/>
                <a:sym typeface="Arial"/>
              </a:rPr>
              <a:t>November: Nach einer Aufführung der "London Comedians" in New York wird Chaplin für Filme der "Keystone Company" engagiert.</a:t>
            </a:r>
          </a:p>
          <a:p>
            <a:pPr indent="0" lvl="0" marL="0" marR="0" rtl="0" algn="ctr">
              <a:spcBef>
                <a:spcPts val="0"/>
              </a:spcBef>
              <a:buNone/>
            </a:pPr>
            <a:r>
              <a:t/>
            </a:r>
            <a:endParaRPr b="0" i="0" sz="18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1800" u="none" cap="none" strike="noStrike">
              <a:solidFill>
                <a:schemeClr val="dk1"/>
              </a:solidFill>
              <a:latin typeface="Arial"/>
              <a:ea typeface="Arial"/>
              <a:cs typeface="Arial"/>
              <a:sym typeface="Arial"/>
            </a:endParaRPr>
          </a:p>
        </p:txBody>
      </p:sp>
      <p:pic>
        <p:nvPicPr>
          <p:cNvPr descr="http://chaplin.bfi.org.uk/images/720/profession_poster.jpg" id="82" name="Shape 82"/>
          <p:cNvPicPr preferRelativeResize="0"/>
          <p:nvPr/>
        </p:nvPicPr>
        <p:blipFill rotWithShape="1">
          <a:blip r:embed="rId3">
            <a:alphaModFix/>
          </a:blip>
          <a:srcRect b="0" l="0" r="0" t="0"/>
          <a:stretch/>
        </p:blipFill>
        <p:spPr>
          <a:xfrm>
            <a:off x="2971800" y="457200"/>
            <a:ext cx="3124835" cy="42132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nvSpPr>
        <p:spPr>
          <a:xfrm>
            <a:off x="457200" y="5105400"/>
            <a:ext cx="8153399" cy="2031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de-DE" sz="1800" u="none" cap="none" strike="noStrike">
                <a:solidFill>
                  <a:schemeClr val="dk1"/>
                </a:solidFill>
                <a:latin typeface="Arial"/>
                <a:ea typeface="Arial"/>
                <a:cs typeface="Arial"/>
                <a:sym typeface="Arial"/>
              </a:rPr>
              <a:t>1914:</a:t>
            </a:r>
            <a:r>
              <a:rPr b="0" i="0" lang="de-DE" sz="1800" u="none" cap="none" strike="noStrike">
                <a:solidFill>
                  <a:schemeClr val="dk1"/>
                </a:solidFill>
                <a:latin typeface="Arial"/>
                <a:ea typeface="Arial"/>
                <a:cs typeface="Arial"/>
                <a:sym typeface="Arial"/>
              </a:rPr>
              <a:t>Seinem ersten Film "Making a Living" folgt in kurzem Abstand "Kid Auto Races at Venice", in dem Chaplin in seiner berühmten Ausstattung zu sehen ist: zu große Hosen, zu enger Gehrock, Melone, ausgebeulte Schuhe, Stock und Schnurrbart. </a:t>
            </a:r>
            <a:br>
              <a:rPr b="0" i="0" lang="de-DE" sz="1800" u="none" cap="none" strike="noStrike">
                <a:solidFill>
                  <a:schemeClr val="dk1"/>
                </a:solidFill>
                <a:latin typeface="Arial"/>
                <a:ea typeface="Arial"/>
                <a:cs typeface="Arial"/>
                <a:sym typeface="Arial"/>
              </a:rPr>
            </a:br>
          </a:p>
          <a:p>
            <a:pPr indent="0" lvl="0" marL="0" marR="0" rtl="0" algn="ctr">
              <a:spcBef>
                <a:spcPts val="0"/>
              </a:spcBef>
              <a:buNone/>
            </a:pPr>
            <a:r>
              <a:t/>
            </a:r>
            <a:endParaRPr b="0" i="0" sz="18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1800" u="none" cap="none" strike="noStrike">
              <a:solidFill>
                <a:schemeClr val="dk1"/>
              </a:solidFill>
              <a:latin typeface="Arial"/>
              <a:ea typeface="Arial"/>
              <a:cs typeface="Arial"/>
              <a:sym typeface="Arial"/>
            </a:endParaRPr>
          </a:p>
        </p:txBody>
      </p:sp>
      <p:pic>
        <p:nvPicPr>
          <p:cNvPr descr="http://chaplin.bfi.org.uk/images/420/kid-auto-races.jpg" id="88" name="Shape 88"/>
          <p:cNvPicPr preferRelativeResize="0"/>
          <p:nvPr/>
        </p:nvPicPr>
        <p:blipFill rotWithShape="1">
          <a:blip r:embed="rId3">
            <a:alphaModFix/>
          </a:blip>
          <a:srcRect b="0" l="0" r="0" t="0"/>
          <a:stretch/>
        </p:blipFill>
        <p:spPr>
          <a:xfrm>
            <a:off x="609600" y="1066800"/>
            <a:ext cx="8001000" cy="3809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nvSpPr>
        <p:spPr>
          <a:xfrm>
            <a:off x="304800" y="4800600"/>
            <a:ext cx="8458200" cy="147732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de-DE" sz="1800" u="none" cap="none" strike="noStrike">
                <a:solidFill>
                  <a:schemeClr val="dk1"/>
                </a:solidFill>
                <a:latin typeface="Arial"/>
                <a:ea typeface="Arial"/>
                <a:cs typeface="Arial"/>
                <a:sym typeface="Arial"/>
              </a:rPr>
              <a:t>1915</a:t>
            </a:r>
            <a:r>
              <a:rPr b="0" i="0" lang="de-DE" sz="1800" u="none" cap="none" strike="noStrike">
                <a:solidFill>
                  <a:schemeClr val="dk1"/>
                </a:solidFill>
                <a:latin typeface="Arial"/>
                <a:ea typeface="Arial"/>
                <a:cs typeface="Arial"/>
                <a:sym typeface="Arial"/>
              </a:rPr>
              <a:t>: Chaplin zieht nach Hollywood (Kalifornien). Von nun an schreibt er die Drehbücher und führt Regie aller Filme, in denen er mitspielt. Allein in diesem Jahr werden zwölf Chaplin-Filme produziert, darunter auch "The Tramp". Dieser Charakter des Landstreichers, der in absurde komische Situationen gerät, wird in den folgenden Filmen weiterentwickelt. </a:t>
            </a:r>
          </a:p>
        </p:txBody>
      </p:sp>
      <p:pic>
        <p:nvPicPr>
          <p:cNvPr descr="https://upload.wikimedia.org/wikipedia/commons/c/cf/The_Tramp_poster.jpg" id="94" name="Shape 94"/>
          <p:cNvPicPr preferRelativeResize="0"/>
          <p:nvPr/>
        </p:nvPicPr>
        <p:blipFill rotWithShape="1">
          <a:blip r:embed="rId3">
            <a:alphaModFix/>
          </a:blip>
          <a:srcRect b="0" l="0" r="0" t="0"/>
          <a:stretch/>
        </p:blipFill>
        <p:spPr>
          <a:xfrm>
            <a:off x="3657600" y="685800"/>
            <a:ext cx="1884954" cy="40436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nvSpPr>
        <p:spPr>
          <a:xfrm>
            <a:off x="228600" y="4826675"/>
            <a:ext cx="8686800" cy="2031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de-DE" sz="1800" u="none" cap="none" strike="noStrike">
                <a:solidFill>
                  <a:schemeClr val="dk1"/>
                </a:solidFill>
                <a:latin typeface="Arial"/>
                <a:ea typeface="Arial"/>
                <a:cs typeface="Arial"/>
                <a:sym typeface="Arial"/>
              </a:rPr>
              <a:t>1917</a:t>
            </a:r>
            <a:r>
              <a:rPr b="0" i="0" lang="de-DE" sz="1800" u="none" cap="none" strike="noStrike">
                <a:solidFill>
                  <a:schemeClr val="dk1"/>
                </a:solidFill>
                <a:latin typeface="Arial"/>
                <a:ea typeface="Arial"/>
                <a:cs typeface="Arial"/>
                <a:sym typeface="Arial"/>
              </a:rPr>
              <a:t>: Mit Eintritt der USA in den Ersten Weltkrieg beginnt dort eine politische Kampagne gegen Chaplin, weil er sich nicht freiwillig als Soldat meldet. </a:t>
            </a:r>
          </a:p>
          <a:p>
            <a:pPr indent="0" lvl="0" marL="0" marR="0" rtl="0" algn="ctr">
              <a:spcBef>
                <a:spcPts val="0"/>
              </a:spcBef>
              <a:buSzPct val="25000"/>
              <a:buNone/>
            </a:pPr>
            <a:r>
              <a:rPr b="1" i="0" lang="de-DE" sz="1800" u="none" cap="none" strike="noStrike">
                <a:solidFill>
                  <a:schemeClr val="dk1"/>
                </a:solidFill>
                <a:latin typeface="Arial"/>
                <a:ea typeface="Arial"/>
                <a:cs typeface="Arial"/>
                <a:sym typeface="Arial"/>
              </a:rPr>
              <a:t>	1919</a:t>
            </a:r>
            <a:r>
              <a:rPr b="0" i="0" lang="de-DE" sz="1800" u="none" cap="none" strike="noStrike">
                <a:solidFill>
                  <a:schemeClr val="dk1"/>
                </a:solidFill>
                <a:latin typeface="Arial"/>
                <a:ea typeface="Arial"/>
                <a:cs typeface="Arial"/>
                <a:sym typeface="Arial"/>
              </a:rPr>
              <a:t>: Zusammen mit anderen Schauspielern gründet Chaplin die Firma "United Artists", die den Beteiligten nicht nur unabhängige Filmproduktionen, sondern auch den Filmverleih ermöglicht.</a:t>
            </a:r>
          </a:p>
          <a:p>
            <a:pPr indent="0" lvl="0" marL="0" marR="0" rtl="0" algn="ctr">
              <a:spcBef>
                <a:spcPts val="0"/>
              </a:spcBef>
              <a:buNone/>
            </a:pPr>
            <a:r>
              <a:t/>
            </a:r>
            <a:endParaRPr b="0" i="0" sz="18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1800" u="none" cap="none" strike="noStrike">
              <a:solidFill>
                <a:schemeClr val="dk1"/>
              </a:solidFill>
              <a:latin typeface="Arial"/>
              <a:ea typeface="Arial"/>
              <a:cs typeface="Arial"/>
              <a:sym typeface="Arial"/>
            </a:endParaRPr>
          </a:p>
        </p:txBody>
      </p:sp>
      <p:pic>
        <p:nvPicPr>
          <p:cNvPr descr="http://www.filmsite.org/titles/ua-logo2-title.jpg" id="100" name="Shape 100"/>
          <p:cNvPicPr preferRelativeResize="0"/>
          <p:nvPr/>
        </p:nvPicPr>
        <p:blipFill rotWithShape="1">
          <a:blip r:embed="rId3">
            <a:alphaModFix/>
          </a:blip>
          <a:srcRect b="0" l="0" r="0" t="0"/>
          <a:stretch/>
        </p:blipFill>
        <p:spPr>
          <a:xfrm>
            <a:off x="1752600" y="838200"/>
            <a:ext cx="5576454" cy="38338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nvSpPr>
        <p:spPr>
          <a:xfrm>
            <a:off x="228600" y="5410200"/>
            <a:ext cx="8686800"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de-DE" sz="1800" u="none" cap="none" strike="noStrike">
                <a:solidFill>
                  <a:schemeClr val="dk1"/>
                </a:solidFill>
                <a:latin typeface="Arial"/>
                <a:ea typeface="Arial"/>
                <a:cs typeface="Arial"/>
                <a:sym typeface="Arial"/>
              </a:rPr>
              <a:t>1921</a:t>
            </a:r>
            <a:r>
              <a:rPr b="0" i="0" lang="de-DE" sz="1800" u="none" cap="none" strike="noStrike">
                <a:solidFill>
                  <a:schemeClr val="dk1"/>
                </a:solidFill>
                <a:latin typeface="Arial"/>
                <a:ea typeface="Arial"/>
                <a:cs typeface="Arial"/>
                <a:sym typeface="Arial"/>
              </a:rPr>
              <a:t>: Premiere seines ersten Spielfilms "The Kid", an dem Chaplin ein Jahr gearbeitet hat. Im September beginnt eine Europa-Reise, die er in einem Roman unter dem Titel "My Trip Abroad" schildert.</a:t>
            </a:r>
          </a:p>
        </p:txBody>
      </p:sp>
      <p:pic>
        <p:nvPicPr>
          <p:cNvPr descr="http://2.bp.blogspot.com/-_6fxvVhsjhI/T-E4H0XmkyI/AAAAAAAAAS8/KflBbN18Ghc/s1600/Trip+Abroad_NEW.jpg" id="106" name="Shape 106"/>
          <p:cNvPicPr preferRelativeResize="0"/>
          <p:nvPr/>
        </p:nvPicPr>
        <p:blipFill rotWithShape="1">
          <a:blip r:embed="rId3">
            <a:alphaModFix/>
          </a:blip>
          <a:srcRect b="0" l="0" r="0" t="0"/>
          <a:stretch/>
        </p:blipFill>
        <p:spPr>
          <a:xfrm>
            <a:off x="2743200" y="685800"/>
            <a:ext cx="3462908" cy="4648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nvSpPr>
        <p:spPr>
          <a:xfrm>
            <a:off x="228600" y="5638800"/>
            <a:ext cx="8686800"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de-DE" sz="1800" u="none" cap="none" strike="noStrike">
                <a:solidFill>
                  <a:schemeClr val="dk1"/>
                </a:solidFill>
                <a:latin typeface="Arial"/>
                <a:ea typeface="Arial"/>
                <a:cs typeface="Arial"/>
                <a:sym typeface="Arial"/>
              </a:rPr>
              <a:t>1940</a:t>
            </a:r>
            <a:r>
              <a:rPr b="0" i="0" lang="de-DE" sz="1800" u="none" cap="none" strike="noStrike">
                <a:solidFill>
                  <a:schemeClr val="dk1"/>
                </a:solidFill>
                <a:latin typeface="Arial"/>
                <a:ea typeface="Arial"/>
                <a:cs typeface="Arial"/>
                <a:sym typeface="Arial"/>
              </a:rPr>
              <a:t>: Premiere seines ersten Tonfilms "The Great Dictator". Diesen Anti-Hitler-Film wollte die amerikanische Zensurbehörde zuerst nicht genehmigen.</a:t>
            </a:r>
          </a:p>
        </p:txBody>
      </p:sp>
      <p:pic>
        <p:nvPicPr>
          <p:cNvPr descr="http://www.moma.org/explore/inside_out/inside_out/wp-content/uploads/2011/04/The-Great-Dictator.jpg" id="112" name="Shape 112"/>
          <p:cNvPicPr preferRelativeResize="0"/>
          <p:nvPr/>
        </p:nvPicPr>
        <p:blipFill rotWithShape="1">
          <a:blip r:embed="rId3">
            <a:alphaModFix/>
          </a:blip>
          <a:srcRect b="0" l="0" r="0" t="0"/>
          <a:stretch/>
        </p:blipFill>
        <p:spPr>
          <a:xfrm>
            <a:off x="1371600" y="685800"/>
            <a:ext cx="6324600" cy="48024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nvSpPr>
        <p:spPr>
          <a:xfrm>
            <a:off x="228600" y="5562600"/>
            <a:ext cx="8686800"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de-DE" sz="1800">
                <a:solidFill>
                  <a:schemeClr val="dk1"/>
                </a:solidFill>
                <a:latin typeface="Arial"/>
                <a:ea typeface="Arial"/>
                <a:cs typeface="Arial"/>
                <a:sym typeface="Arial"/>
              </a:rPr>
              <a:t>1952</a:t>
            </a:r>
            <a:r>
              <a:rPr lang="de-DE" sz="1800">
                <a:solidFill>
                  <a:schemeClr val="dk1"/>
                </a:solidFill>
                <a:latin typeface="Arial"/>
                <a:ea typeface="Arial"/>
                <a:cs typeface="Arial"/>
                <a:sym typeface="Arial"/>
              </a:rPr>
              <a:t>: Während seiner dritten Europareise wird in den USA ein Verfahren wegen subversiver Tätigkeiten gegen Chaplin eröffnet. Die Wiedereinreise wird ihm verweigert. Premiere von "Limelight" in London.</a:t>
            </a:r>
          </a:p>
        </p:txBody>
      </p:sp>
      <p:pic>
        <p:nvPicPr>
          <p:cNvPr descr="http://cdn1-www.comingsoon.net/assets/uploads/8587/09/file_608192_limelight-bluray-review.jpg" id="118" name="Shape 118"/>
          <p:cNvPicPr preferRelativeResize="0"/>
          <p:nvPr/>
        </p:nvPicPr>
        <p:blipFill rotWithShape="1">
          <a:blip r:embed="rId3">
            <a:alphaModFix/>
          </a:blip>
          <a:srcRect b="0" l="0" r="0" t="0"/>
          <a:stretch/>
        </p:blipFill>
        <p:spPr>
          <a:xfrm>
            <a:off x="2819400" y="609600"/>
            <a:ext cx="3467099" cy="48770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