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slide" Target="slides/slide10.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0" algn="l">
              <a:spcBef>
                <a:spcPts val="0"/>
              </a:spcBef>
              <a:buNone/>
              <a:defRPr b="0" i="0" sz="1100" u="none" cap="none" strike="noStrike"/>
            </a:lvl1pPr>
            <a:lvl2pPr indent="0" lvl="1" marL="457200" marR="0" rtl="0" algn="l">
              <a:spcBef>
                <a:spcPts val="0"/>
              </a:spcBef>
              <a:buNone/>
              <a:defRPr b="0" i="0" sz="1100" u="none" cap="none" strike="noStrike"/>
            </a:lvl2pPr>
            <a:lvl3pPr indent="0" lvl="2" marL="914400" marR="0" rtl="0" algn="l">
              <a:spcBef>
                <a:spcPts val="0"/>
              </a:spcBef>
              <a:buNone/>
              <a:defRPr b="0" i="0" sz="1100" u="none" cap="none" strike="noStrike"/>
            </a:lvl3pPr>
            <a:lvl4pPr indent="0" lvl="3" marL="1371600" marR="0" rtl="0" algn="l">
              <a:spcBef>
                <a:spcPts val="0"/>
              </a:spcBef>
              <a:buNone/>
              <a:defRPr b="0" i="0" sz="1100" u="none" cap="none" strike="noStrike"/>
            </a:lvl4pPr>
            <a:lvl5pPr indent="0" lvl="4" marL="1828800" marR="0" rtl="0" algn="l">
              <a:spcBef>
                <a:spcPts val="0"/>
              </a:spcBef>
              <a:buNone/>
              <a:defRPr b="0" i="0" sz="1100" u="none" cap="none" strike="noStrike"/>
            </a:lvl5pPr>
            <a:lvl6pPr indent="0" lvl="5" marL="2286000" marR="0" rtl="0" algn="l">
              <a:spcBef>
                <a:spcPts val="0"/>
              </a:spcBef>
              <a:buNone/>
              <a:defRPr b="0" i="0" sz="1100" u="none" cap="none" strike="noStrike"/>
            </a:lvl6pPr>
            <a:lvl7pPr indent="0" lvl="6" marL="2743200" marR="0" rtl="0" algn="l">
              <a:spcBef>
                <a:spcPts val="0"/>
              </a:spcBef>
              <a:buNone/>
              <a:defRPr b="0" i="0" sz="1100" u="none" cap="none" strike="noStrike"/>
            </a:lvl7pPr>
            <a:lvl8pPr indent="0" lvl="7" marL="3200400" marR="0" rtl="0" algn="l">
              <a:spcBef>
                <a:spcPts val="0"/>
              </a:spcBef>
              <a:buNone/>
              <a:defRPr b="0" i="0" sz="1100" u="none" cap="none" strike="noStrike"/>
            </a:lvl8pPr>
            <a:lvl9pPr indent="0" lvl="8" marL="3657600" marR="0" rtl="0" algn="l">
              <a:spcBef>
                <a:spcPts val="0"/>
              </a:spcBef>
              <a:buNone/>
              <a:defRPr b="0" i="0" sz="1100" u="none" cap="none" strike="noStrike"/>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67" name="Shape 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2" name="Shape 132"/>
        <p:cNvGrpSpPr/>
        <p:nvPr/>
      </p:nvGrpSpPr>
      <p:grpSpPr>
        <a:xfrm>
          <a:off x="0" y="0"/>
          <a:ext cx="0" cy="0"/>
          <a:chOff x="0" y="0"/>
          <a:chExt cx="0" cy="0"/>
        </a:xfrm>
      </p:grpSpPr>
      <p:sp>
        <p:nvSpPr>
          <p:cNvPr id="133" name="Shape 13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34" name="Shape 13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 name="Shape 71"/>
        <p:cNvGrpSpPr/>
        <p:nvPr/>
      </p:nvGrpSpPr>
      <p:grpSpPr>
        <a:xfrm>
          <a:off x="0" y="0"/>
          <a:ext cx="0" cy="0"/>
          <a:chOff x="0" y="0"/>
          <a:chExt cx="0" cy="0"/>
        </a:xfrm>
      </p:grpSpPr>
      <p:sp>
        <p:nvSpPr>
          <p:cNvPr id="72" name="Shape 7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73" name="Shape 7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80" name="Shape 8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86" name="Shape 8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93" name="Shape 9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 name="Shape 99"/>
        <p:cNvGrpSpPr/>
        <p:nvPr/>
      </p:nvGrpSpPr>
      <p:grpSpPr>
        <a:xfrm>
          <a:off x="0" y="0"/>
          <a:ext cx="0" cy="0"/>
          <a:chOff x="0" y="0"/>
          <a:chExt cx="0" cy="0"/>
        </a:xfrm>
      </p:grpSpPr>
      <p:sp>
        <p:nvSpPr>
          <p:cNvPr id="100" name="Shape 10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01" name="Shape 10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10" name="Shape 11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17" name="Shape 11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4" name="Shape 124"/>
        <p:cNvGrpSpPr/>
        <p:nvPr/>
      </p:nvGrpSpPr>
      <p:grpSpPr>
        <a:xfrm>
          <a:off x="0" y="0"/>
          <a:ext cx="0" cy="0"/>
          <a:chOff x="0" y="0"/>
          <a:chExt cx="0" cy="0"/>
        </a:xfrm>
      </p:grpSpPr>
      <p:sp>
        <p:nvSpPr>
          <p:cNvPr id="125" name="Shape 12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26" name="Shape 12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17" name="Shape 17"/>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18" name="Shape 1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x="0" y="0"/>
          <a:ext cx="0" cy="0"/>
          <a:chOff x="0" y="0"/>
          <a:chExt cx="0" cy="0"/>
        </a:xfrm>
      </p:grpSpPr>
      <p:sp>
        <p:nvSpPr>
          <p:cNvPr id="53" name="Shape 53"/>
          <p:cNvSpPr txBox="1"/>
          <p:nvPr>
            <p:ph type="title"/>
          </p:nvPr>
        </p:nvSpPr>
        <p:spPr>
          <a:xfrm>
            <a:off x="1792288" y="4800600"/>
            <a:ext cx="5486399" cy="566736"/>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54" name="Shape 54"/>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5" name="Shape 5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6" name="Shape 5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x="0" y="0"/>
          <a:ext cx="0" cy="0"/>
          <a:chOff x="0" y="0"/>
          <a:chExt cx="0" cy="0"/>
        </a:xfrm>
      </p:grpSpPr>
      <p:sp>
        <p:nvSpPr>
          <p:cNvPr id="58" name="Shape 58"/>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59" name="Shape 59"/>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x="0" y="0"/>
          <a:ext cx="0" cy="0"/>
          <a:chOff x="0" y="0"/>
          <a:chExt cx="0" cy="0"/>
        </a:xfrm>
      </p:grpSpPr>
      <p:sp>
        <p:nvSpPr>
          <p:cNvPr id="62" name="Shape 62"/>
          <p:cNvSpPr txBox="1"/>
          <p:nvPr>
            <p:ph type="title"/>
          </p:nvPr>
        </p:nvSpPr>
        <p:spPr>
          <a:xfrm rot="5400000">
            <a:off x="5098254" y="2378867"/>
            <a:ext cx="5300661"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785811" y="336549"/>
            <a:ext cx="5300661" cy="6202362"/>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9" name="Shape 19"/>
        <p:cNvGrpSpPr/>
        <p:nvPr/>
      </p:nvGrpSpPr>
      <p:grpSpPr>
        <a:xfrm>
          <a:off x="0" y="0"/>
          <a:ext cx="0" cy="0"/>
          <a:chOff x="0" y="0"/>
          <a:chExt cx="0" cy="0"/>
        </a:xfrm>
      </p:grpSpPr>
      <p:sp>
        <p:nvSpPr>
          <p:cNvPr id="20" name="Shape 20"/>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 type="body"/>
          </p:nvPr>
        </p:nvSpPr>
        <p:spPr>
          <a:xfrm>
            <a:off x="698500" y="1387475"/>
            <a:ext cx="3978273" cy="4700588"/>
          </a:xfrm>
          <a:prstGeom prst="rect">
            <a:avLst/>
          </a:prstGeom>
          <a:noFill/>
          <a:ln>
            <a:noFill/>
          </a:ln>
        </p:spPr>
        <p:txBody>
          <a:bodyPr anchorCtr="0" anchor="t" bIns="91425" lIns="91425" rIns="91425" tIns="91425"/>
          <a:lstStyle>
            <a:lvl1pPr indent="224155" lvl="0" marL="161925" marR="0" rtl="0" algn="l">
              <a:lnSpc>
                <a:spcPct val="100000"/>
              </a:lnSpc>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130175" lvl="1" marL="50482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85725" lvl="2" marL="85407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44450" lvl="3" marL="1200150" marR="0" rtl="0" algn="l">
              <a:lnSpc>
                <a:spcPct val="100000"/>
              </a:lnSpc>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66675" lvl="4" marL="15335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66675" lvl="5" marL="19907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66675" lvl="6" marL="24479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66675" lvl="7" marL="29051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66675" lvl="8" marL="33623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22" name="Shape 22"/>
          <p:cNvSpPr txBox="1"/>
          <p:nvPr>
            <p:ph idx="2" type="body"/>
          </p:nvPr>
        </p:nvSpPr>
        <p:spPr>
          <a:xfrm>
            <a:off x="4829175" y="1387475"/>
            <a:ext cx="3978273" cy="4700588"/>
          </a:xfrm>
          <a:prstGeom prst="rect">
            <a:avLst/>
          </a:prstGeom>
          <a:noFill/>
          <a:ln>
            <a:noFill/>
          </a:ln>
        </p:spPr>
        <p:txBody>
          <a:bodyPr anchorCtr="0" anchor="t" bIns="91425" lIns="91425" rIns="91425" tIns="91425"/>
          <a:lstStyle>
            <a:lvl1pPr indent="224155" lvl="0" marL="161925" marR="0" rtl="0" algn="l">
              <a:lnSpc>
                <a:spcPct val="100000"/>
              </a:lnSpc>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130175" lvl="1" marL="50482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85725" lvl="2" marL="85407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44450" lvl="3" marL="1200150" marR="0" rtl="0" algn="l">
              <a:lnSpc>
                <a:spcPct val="100000"/>
              </a:lnSpc>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66675" lvl="4" marL="15335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66675" lvl="5" marL="19907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66675" lvl="6" marL="24479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66675" lvl="7" marL="29051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66675" lvl="8" marL="33623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23" name="Shape 23"/>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2130425"/>
            <a:ext cx="7772400" cy="147002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lnSpc>
                <a:spcPct val="100000"/>
              </a:lnSpc>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lnSpc>
                <a:spcPct val="100000"/>
              </a:lnSpc>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lnSpc>
                <a:spcPct val="100000"/>
              </a:lnSpc>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7" name="Shape 27"/>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8" name="Shape 28"/>
        <p:cNvGrpSpPr/>
        <p:nvPr/>
      </p:nvGrpSpPr>
      <p:grpSpPr>
        <a:xfrm>
          <a:off x="0" y="0"/>
          <a:ext cx="0" cy="0"/>
          <a:chOff x="0" y="0"/>
          <a:chExt cx="0" cy="0"/>
        </a:xfrm>
      </p:grpSpPr>
      <p:sp>
        <p:nvSpPr>
          <p:cNvPr id="29" name="Shape 29"/>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30" name="Shape 30"/>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31" name="Shape 3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2" name="Shape 32"/>
        <p:cNvGrpSpPr/>
        <p:nvPr/>
      </p:nvGrpSpPr>
      <p:grpSpPr>
        <a:xfrm>
          <a:off x="0" y="0"/>
          <a:ext cx="0" cy="0"/>
          <a:chOff x="0" y="0"/>
          <a:chExt cx="0" cy="0"/>
        </a:xfrm>
      </p:grpSpPr>
      <p:sp>
        <p:nvSpPr>
          <p:cNvPr id="33" name="Shape 33"/>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34" name="Shape 3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5" name="Shape 35"/>
        <p:cNvGrpSpPr/>
        <p:nvPr/>
      </p:nvGrpSpPr>
      <p:grpSpPr>
        <a:xfrm>
          <a:off x="0" y="0"/>
          <a:ext cx="0" cy="0"/>
          <a:chOff x="0" y="0"/>
          <a:chExt cx="0" cy="0"/>
        </a:xfrm>
      </p:grpSpPr>
      <p:sp>
        <p:nvSpPr>
          <p:cNvPr id="36" name="Shape 36"/>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37" name="Shape 37"/>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38" name="Shape 38"/>
          <p:cNvSpPr txBox="1"/>
          <p:nvPr>
            <p:ph idx="2" type="body"/>
          </p:nvPr>
        </p:nvSpPr>
        <p:spPr>
          <a:xfrm>
            <a:off x="457200" y="2174875"/>
            <a:ext cx="4040187" cy="3951286"/>
          </a:xfrm>
          <a:prstGeom prst="rect">
            <a:avLst/>
          </a:prstGeom>
          <a:noFill/>
          <a:ln>
            <a:noFill/>
          </a:ln>
        </p:spPr>
        <p:txBody>
          <a:bodyPr anchorCtr="0" anchor="t" bIns="91425" lIns="91425" rIns="91425" tIns="91425"/>
          <a:lstStyle>
            <a:lvl1pPr indent="170815" lvl="0" marL="161925" marR="0" rtl="0" algn="l">
              <a:lnSpc>
                <a:spcPct val="100000"/>
              </a:lnSpc>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79375" lvl="1" marL="50482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60325" lvl="2" marL="854075" marR="0" rtl="0" algn="l">
              <a:lnSpc>
                <a:spcPct val="100000"/>
              </a:lnSpc>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19050" lvl="3" marL="1200150" marR="0" rtl="0" algn="l">
              <a:lnSpc>
                <a:spcPct val="100000"/>
              </a:lnSpc>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41275" lvl="4" marL="15335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41275" lvl="5" marL="19907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41275" lvl="6" marL="24479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41275" lvl="7" marL="29051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41275" lvl="8" marL="33623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39" name="Shape 39"/>
          <p:cNvSpPr txBox="1"/>
          <p:nvPr>
            <p:ph idx="3" type="body"/>
          </p:nvPr>
        </p:nvSpPr>
        <p:spPr>
          <a:xfrm>
            <a:off x="4645025" y="1535112"/>
            <a:ext cx="4041773" cy="639762"/>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0" name="Shape 40"/>
          <p:cNvSpPr txBox="1"/>
          <p:nvPr>
            <p:ph idx="4" type="body"/>
          </p:nvPr>
        </p:nvSpPr>
        <p:spPr>
          <a:xfrm>
            <a:off x="4645025" y="2174875"/>
            <a:ext cx="4041773" cy="3951286"/>
          </a:xfrm>
          <a:prstGeom prst="rect">
            <a:avLst/>
          </a:prstGeom>
          <a:noFill/>
          <a:ln>
            <a:noFill/>
          </a:ln>
        </p:spPr>
        <p:txBody>
          <a:bodyPr anchorCtr="0" anchor="t" bIns="91425" lIns="91425" rIns="91425" tIns="91425"/>
          <a:lstStyle>
            <a:lvl1pPr indent="170815" lvl="0" marL="161925" marR="0" rtl="0" algn="l">
              <a:lnSpc>
                <a:spcPct val="100000"/>
              </a:lnSpc>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79375" lvl="1" marL="50482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60325" lvl="2" marL="854075" marR="0" rtl="0" algn="l">
              <a:lnSpc>
                <a:spcPct val="100000"/>
              </a:lnSpc>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19050" lvl="3" marL="1200150" marR="0" rtl="0" algn="l">
              <a:lnSpc>
                <a:spcPct val="100000"/>
              </a:lnSpc>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41275" lvl="4" marL="15335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41275" lvl="5" marL="19907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41275" lvl="6" marL="24479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41275" lvl="7" marL="29051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41275" lvl="8" marL="33623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1" name="Shape 4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x="0" y="0"/>
          <a:ext cx="0" cy="0"/>
          <a:chOff x="0" y="0"/>
          <a:chExt cx="0" cy="0"/>
        </a:xfrm>
      </p:grpSpPr>
      <p:sp>
        <p:nvSpPr>
          <p:cNvPr id="43" name="Shape 43"/>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44" name="Shape 4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5" name="Shape 45"/>
        <p:cNvGrpSpPr/>
        <p:nvPr/>
      </p:nvGrpSpPr>
      <p:grpSpPr>
        <a:xfrm>
          <a:off x="0" y="0"/>
          <a:ext cx="0" cy="0"/>
          <a:chOff x="0" y="0"/>
          <a:chExt cx="0" cy="0"/>
        </a:xfrm>
      </p:grpSpPr>
      <p:sp>
        <p:nvSpPr>
          <p:cNvPr id="46" name="Shape 4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x="0" y="0"/>
          <a:ext cx="0" cy="0"/>
          <a:chOff x="0" y="0"/>
          <a:chExt cx="0" cy="0"/>
        </a:xfrm>
      </p:grpSpPr>
      <p:sp>
        <p:nvSpPr>
          <p:cNvPr id="48" name="Shape 48"/>
          <p:cNvSpPr txBox="1"/>
          <p:nvPr>
            <p:ph type="title"/>
          </p:nvPr>
        </p:nvSpPr>
        <p:spPr>
          <a:xfrm>
            <a:off x="457200" y="273050"/>
            <a:ext cx="3008313" cy="1162048"/>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49" name="Shape 49"/>
          <p:cNvSpPr txBox="1"/>
          <p:nvPr>
            <p:ph idx="1" type="body"/>
          </p:nvPr>
        </p:nvSpPr>
        <p:spPr>
          <a:xfrm>
            <a:off x="3575050" y="273050"/>
            <a:ext cx="5111750" cy="5853111"/>
          </a:xfrm>
          <a:prstGeom prst="rect">
            <a:avLst/>
          </a:prstGeom>
          <a:noFill/>
          <a:ln>
            <a:noFill/>
          </a:ln>
        </p:spPr>
        <p:txBody>
          <a:bodyPr anchorCtr="0" anchor="t" bIns="91425" lIns="91425" rIns="91425" tIns="91425"/>
          <a:lstStyle>
            <a:lvl1pPr indent="277494" lvl="0" marL="161925" marR="0" rtl="0" algn="l">
              <a:lnSpc>
                <a:spcPct val="100000"/>
              </a:lnSpc>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180975" lvl="1" marL="504825" marR="0" rtl="0" algn="l">
              <a:lnSpc>
                <a:spcPct val="100000"/>
              </a:lnSpc>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36525" lvl="2" marL="85407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69850" lvl="3" marL="1200150" marR="0" rtl="0" algn="l">
              <a:lnSpc>
                <a:spcPct val="100000"/>
              </a:lnSpc>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92075" lvl="4" marL="15335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92075" lvl="5" marL="19907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92075" lvl="6" marL="24479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92075" lvl="7" marL="29051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92075" lvl="8" marL="33623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0" name="Shape 5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1" name="Shape 5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2.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 name="Shape 5"/>
        <p:cNvGrpSpPr/>
        <p:nvPr/>
      </p:nvGrpSpPr>
      <p:grpSpPr>
        <a:xfrm>
          <a:off x="0" y="0"/>
          <a:ext cx="0" cy="0"/>
          <a:chOff x="0" y="0"/>
          <a:chExt cx="0" cy="0"/>
        </a:xfrm>
      </p:grpSpPr>
      <p:pic>
        <p:nvPicPr>
          <p:cNvPr id="6" name="Shape 6"/>
          <p:cNvPicPr preferRelativeResize="0"/>
          <p:nvPr/>
        </p:nvPicPr>
        <p:blipFill rotWithShape="1">
          <a:blip r:embed="rId1">
            <a:alphaModFix/>
          </a:blip>
          <a:srcRect b="0" l="0" r="0" t="0"/>
          <a:stretch/>
        </p:blipFill>
        <p:spPr>
          <a:xfrm>
            <a:off x="4763" y="0"/>
            <a:ext cx="9139235" cy="387350"/>
          </a:xfrm>
          <a:prstGeom prst="rect">
            <a:avLst/>
          </a:prstGeom>
          <a:noFill/>
          <a:ln>
            <a:noFill/>
          </a:ln>
        </p:spPr>
      </p:pic>
      <p:sp>
        <p:nvSpPr>
          <p:cNvPr id="7" name="Shape 7"/>
          <p:cNvSpPr/>
          <p:nvPr/>
        </p:nvSpPr>
        <p:spPr>
          <a:xfrm>
            <a:off x="4763" y="6473825"/>
            <a:ext cx="9139235" cy="384174"/>
          </a:xfrm>
          <a:prstGeom prst="rect">
            <a:avLst/>
          </a:prstGeom>
          <a:solidFill>
            <a:srgbClr val="6666FF"/>
          </a:solidFill>
          <a:ln>
            <a:noFill/>
          </a:ln>
        </p:spPr>
        <p:txBody>
          <a:bodyPr anchorCtr="0" anchor="ctr" bIns="45700" lIns="91425" rIns="91425" tIns="45700">
            <a:noAutofit/>
          </a:bodyPr>
          <a:lstStyle/>
          <a:p>
            <a:pPr indent="0" lvl="0" marL="0" marR="0" rtl="0" algn="l">
              <a:lnSpc>
                <a:spcPct val="100000"/>
              </a:lnSpc>
              <a:spcBef>
                <a:spcPts val="0"/>
              </a:spcBef>
              <a:spcAft>
                <a:spcPts val="0"/>
              </a:spcAft>
              <a:buClr>
                <a:srgbClr val="000000"/>
              </a:buClr>
              <a:buFont typeface="Arial"/>
              <a:buNone/>
            </a:pPr>
            <a:r>
              <a:t/>
            </a:r>
            <a:endParaRPr b="0" i="0" sz="1800" u="none" cap="none" strike="noStrike">
              <a:solidFill>
                <a:srgbClr val="000000"/>
              </a:solidFill>
              <a:latin typeface="Arial"/>
              <a:ea typeface="Arial"/>
              <a:cs typeface="Arial"/>
              <a:sym typeface="Arial"/>
            </a:endParaRPr>
          </a:p>
        </p:txBody>
      </p:sp>
      <p:sp>
        <p:nvSpPr>
          <p:cNvPr id="8" name="Shape 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9" name="Shape 9"/>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Clr>
                <a:srgbClr val="000000"/>
              </a:buClr>
              <a:buFont typeface="Arial"/>
              <a:buNone/>
            </a:pPr>
            <a:r>
              <a:t/>
            </a:r>
            <a:endParaRPr b="1" i="0" sz="1400" u="none" cap="none" strike="noStrike">
              <a:solidFill>
                <a:srgbClr val="FFFFFF"/>
              </a:solidFill>
              <a:latin typeface="Arial"/>
              <a:ea typeface="Arial"/>
              <a:cs typeface="Arial"/>
              <a:sym typeface="Arial"/>
            </a:endParaRPr>
          </a:p>
        </p:txBody>
      </p:sp>
      <p:sp>
        <p:nvSpPr>
          <p:cNvPr id="10" name="Shape 1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cxnSp>
        <p:nvCxnSpPr>
          <p:cNvPr id="11" name="Shape 11"/>
          <p:cNvCxnSpPr/>
          <p:nvPr/>
        </p:nvCxnSpPr>
        <p:spPr>
          <a:xfrm>
            <a:off x="990600" y="147638"/>
            <a:ext cx="1587" cy="234948"/>
          </a:xfrm>
          <a:prstGeom prst="straightConnector1">
            <a:avLst/>
          </a:prstGeom>
          <a:noFill/>
          <a:ln cap="flat" cmpd="sng" w="9525">
            <a:solidFill>
              <a:srgbClr val="FFFFFF"/>
            </a:solidFill>
            <a:prstDash val="solid"/>
            <a:miter/>
            <a:headEnd len="med" w="med" type="none"/>
            <a:tailEnd len="med" w="med" type="none"/>
          </a:ln>
        </p:spPr>
      </p:cxnSp>
      <p:cxnSp>
        <p:nvCxnSpPr>
          <p:cNvPr id="12" name="Shape 12"/>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3" name="Shape 13"/>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4" name="Shape 14"/>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Calibri"/>
              <a:buNone/>
            </a:pPr>
            <a:r>
              <a:rPr b="1" i="0" lang="de-DE" sz="1100" u="none" cap="none" strike="noStrike">
                <a:solidFill>
                  <a:srgbClr val="FFFFFF"/>
                </a:solidFill>
                <a:latin typeface="Calibri"/>
                <a:ea typeface="Calibri"/>
                <a:cs typeface="Calibri"/>
                <a:sym typeface="Calibri"/>
              </a:rPr>
              <a:t>© </a:t>
            </a:r>
            <a:r>
              <a:rPr b="0" i="0" lang="de-DE"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0.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8.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9.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type="title"/>
          </p:nvPr>
        </p:nvSpPr>
        <p:spPr>
          <a:xfrm>
            <a:off x="-533400" y="838200"/>
            <a:ext cx="845343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Valentinstag</a:t>
            </a:r>
          </a:p>
        </p:txBody>
      </p:sp>
      <p:pic>
        <p:nvPicPr>
          <p:cNvPr descr="http://public.od.cm4allbusiness.de/.cm4all/uro/BEODP0AVB6C3/.Valentinstags.JPG/scale" id="70" name="Shape 70"/>
          <p:cNvPicPr preferRelativeResize="0"/>
          <p:nvPr>
            <p:ph idx="1" type="body"/>
          </p:nvPr>
        </p:nvPicPr>
        <p:blipFill rotWithShape="1">
          <a:blip r:embed="rId3">
            <a:alphaModFix/>
          </a:blip>
          <a:srcRect b="0" l="0" r="0" t="0"/>
          <a:stretch/>
        </p:blipFill>
        <p:spPr>
          <a:xfrm>
            <a:off x="1981200" y="1371600"/>
            <a:ext cx="5167278" cy="4700588"/>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5" name="Shape 135"/>
        <p:cNvGrpSpPr/>
        <p:nvPr/>
      </p:nvGrpSpPr>
      <p:grpSpPr>
        <a:xfrm>
          <a:off x="0" y="0"/>
          <a:ext cx="0" cy="0"/>
          <a:chOff x="0" y="0"/>
          <a:chExt cx="0" cy="0"/>
        </a:xfrm>
      </p:grpSpPr>
      <p:sp>
        <p:nvSpPr>
          <p:cNvPr id="136" name="Shape 136"/>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rPr b="1" i="0" lang="de-DE" sz="2000" u="none" cap="none" strike="noStrike">
                <a:solidFill>
                  <a:srgbClr val="7889FB"/>
                </a:solidFill>
                <a:latin typeface="Arial"/>
                <a:ea typeface="Arial"/>
                <a:cs typeface="Arial"/>
                <a:sym typeface="Arial"/>
              </a:rPr>
              <a:t>Ordne die Hormone ihren Funktionen zu!</a:t>
            </a:r>
          </a:p>
        </p:txBody>
      </p:sp>
      <p:sp>
        <p:nvSpPr>
          <p:cNvPr id="137" name="Shape 137"/>
          <p:cNvSpPr txBox="1"/>
          <p:nvPr>
            <p:ph idx="1" type="body"/>
          </p:nvPr>
        </p:nvSpPr>
        <p:spPr>
          <a:xfrm>
            <a:off x="698500" y="1387475"/>
            <a:ext cx="3978273" cy="4700588"/>
          </a:xfrm>
          <a:prstGeom prst="rect">
            <a:avLst/>
          </a:prstGeom>
          <a:noFill/>
          <a:ln>
            <a:noFill/>
          </a:ln>
        </p:spPr>
        <p:txBody>
          <a:bodyPr anchorCtr="0" anchor="t" bIns="0" lIns="0" rIns="0" tIns="0">
            <a:noAutofit/>
          </a:bodyPr>
          <a:lstStyle/>
          <a:p>
            <a:pPr indent="-514350" lvl="0" marL="514350" marR="0" rtl="0" algn="l">
              <a:lnSpc>
                <a:spcPct val="100000"/>
              </a:lnSpc>
              <a:spcBef>
                <a:spcPts val="0"/>
              </a:spcBef>
              <a:spcAft>
                <a:spcPts val="0"/>
              </a:spcAft>
              <a:buClr>
                <a:srgbClr val="7889FB"/>
              </a:buClr>
              <a:buSzPct val="110000"/>
              <a:buFont typeface="Arial"/>
              <a:buAutoNum type="arabicPeriod"/>
            </a:pPr>
            <a:r>
              <a:rPr b="0" i="0" lang="de-DE" sz="2800" u="none" cap="none" strike="noStrike">
                <a:solidFill>
                  <a:srgbClr val="000000"/>
                </a:solidFill>
                <a:latin typeface="Arial"/>
                <a:ea typeface="Arial"/>
                <a:cs typeface="Arial"/>
                <a:sym typeface="Arial"/>
              </a:rPr>
              <a:t> Serotonin</a:t>
            </a:r>
          </a:p>
          <a:p>
            <a:pPr indent="-514350" lvl="0" marL="514350" marR="0" rtl="0" algn="l">
              <a:lnSpc>
                <a:spcPct val="100000"/>
              </a:lnSpc>
              <a:spcBef>
                <a:spcPts val="400"/>
              </a:spcBef>
              <a:spcAft>
                <a:spcPts val="0"/>
              </a:spcAft>
              <a:buClr>
                <a:srgbClr val="7889FB"/>
              </a:buClr>
              <a:buSzPct val="25000"/>
              <a:buFont typeface="Arial"/>
              <a:buNone/>
            </a:pPr>
            <a:r>
              <a:t/>
            </a:r>
            <a:endParaRPr b="0" i="0" sz="2800" u="none" cap="none" strike="noStrike">
              <a:solidFill>
                <a:srgbClr val="000000"/>
              </a:solidFill>
              <a:latin typeface="Arial"/>
              <a:ea typeface="Arial"/>
              <a:cs typeface="Arial"/>
              <a:sym typeface="Arial"/>
            </a:endParaRPr>
          </a:p>
          <a:p>
            <a:pPr indent="-514350" lvl="0" marL="514350" marR="0" rtl="0" algn="l">
              <a:lnSpc>
                <a:spcPct val="100000"/>
              </a:lnSpc>
              <a:spcBef>
                <a:spcPts val="400"/>
              </a:spcBef>
              <a:spcAft>
                <a:spcPts val="0"/>
              </a:spcAft>
              <a:buClr>
                <a:srgbClr val="7889FB"/>
              </a:buClr>
              <a:buSzPct val="25000"/>
              <a:buFont typeface="Arial"/>
              <a:buNone/>
            </a:pPr>
            <a:r>
              <a:t/>
            </a:r>
            <a:endParaRPr b="0" i="0" sz="2800" u="none" cap="none" strike="noStrike">
              <a:solidFill>
                <a:srgbClr val="000000"/>
              </a:solidFill>
              <a:latin typeface="Arial"/>
              <a:ea typeface="Arial"/>
              <a:cs typeface="Arial"/>
              <a:sym typeface="Arial"/>
            </a:endParaRPr>
          </a:p>
          <a:p>
            <a:pPr indent="-514350" lvl="0" marL="514350" marR="0" rtl="0" algn="l">
              <a:lnSpc>
                <a:spcPct val="100000"/>
              </a:lnSpc>
              <a:spcBef>
                <a:spcPts val="400"/>
              </a:spcBef>
              <a:spcAft>
                <a:spcPts val="0"/>
              </a:spcAft>
              <a:buClr>
                <a:srgbClr val="7889FB"/>
              </a:buClr>
              <a:buSzPct val="110000"/>
              <a:buFont typeface="Arial"/>
              <a:buAutoNum type="arabicPeriod"/>
            </a:pPr>
            <a:r>
              <a:rPr b="0" i="0" lang="de-DE" sz="2800" u="none" cap="none" strike="noStrike">
                <a:solidFill>
                  <a:srgbClr val="000000"/>
                </a:solidFill>
                <a:latin typeface="Arial"/>
                <a:ea typeface="Arial"/>
                <a:cs typeface="Arial"/>
                <a:sym typeface="Arial"/>
              </a:rPr>
              <a:t> </a:t>
            </a:r>
            <a:r>
              <a:rPr b="0" i="0" lang="de-DE" sz="2800" u="none" cap="none" strike="noStrike">
                <a:solidFill>
                  <a:srgbClr val="000000"/>
                </a:solidFill>
                <a:latin typeface="Georgia"/>
                <a:ea typeface="Georgia"/>
                <a:cs typeface="Georgia"/>
                <a:sym typeface="Georgia"/>
              </a:rPr>
              <a:t>Dopamin</a:t>
            </a:r>
          </a:p>
          <a:p>
            <a:pPr indent="-514350" lvl="0" marL="514350" marR="0" rtl="0" algn="l">
              <a:lnSpc>
                <a:spcPct val="100000"/>
              </a:lnSpc>
              <a:spcBef>
                <a:spcPts val="400"/>
              </a:spcBef>
              <a:spcAft>
                <a:spcPts val="0"/>
              </a:spcAft>
              <a:buClr>
                <a:srgbClr val="7889FB"/>
              </a:buClr>
              <a:buSzPct val="25000"/>
              <a:buFont typeface="Arial"/>
              <a:buNone/>
            </a:pPr>
            <a:r>
              <a:t/>
            </a:r>
            <a:endParaRPr b="0" i="0" sz="2800" u="none" cap="none" strike="noStrike">
              <a:solidFill>
                <a:srgbClr val="000000"/>
              </a:solidFill>
              <a:latin typeface="Georgia"/>
              <a:ea typeface="Georgia"/>
              <a:cs typeface="Georgia"/>
              <a:sym typeface="Georgia"/>
            </a:endParaRPr>
          </a:p>
          <a:p>
            <a:pPr indent="-514350" lvl="0" marL="514350" marR="0" rtl="0" algn="l">
              <a:lnSpc>
                <a:spcPct val="100000"/>
              </a:lnSpc>
              <a:spcBef>
                <a:spcPts val="400"/>
              </a:spcBef>
              <a:spcAft>
                <a:spcPts val="0"/>
              </a:spcAft>
              <a:buClr>
                <a:srgbClr val="7889FB"/>
              </a:buClr>
              <a:buSzPct val="110000"/>
              <a:buFont typeface="Arial"/>
              <a:buAutoNum type="arabicPeriod"/>
            </a:pPr>
            <a:r>
              <a:rPr b="0" i="0" lang="de-DE" sz="2800" u="none" cap="none" strike="noStrike">
                <a:solidFill>
                  <a:srgbClr val="000000"/>
                </a:solidFill>
                <a:latin typeface="Georgia"/>
                <a:ea typeface="Georgia"/>
                <a:cs typeface="Georgia"/>
                <a:sym typeface="Georgia"/>
              </a:rPr>
              <a:t> </a:t>
            </a:r>
            <a:r>
              <a:rPr b="0" i="0" lang="de-DE" sz="2800" u="none" cap="none" strike="noStrike">
                <a:solidFill>
                  <a:srgbClr val="000000"/>
                </a:solidFill>
                <a:latin typeface="Arial"/>
                <a:ea typeface="Arial"/>
                <a:cs typeface="Arial"/>
                <a:sym typeface="Arial"/>
              </a:rPr>
              <a:t>Oxytocin</a:t>
            </a:r>
          </a:p>
          <a:p>
            <a:pPr indent="-514350" lvl="0" marL="514350" marR="0" rtl="0" algn="l">
              <a:lnSpc>
                <a:spcPct val="100000"/>
              </a:lnSpc>
              <a:spcBef>
                <a:spcPts val="400"/>
              </a:spcBef>
              <a:spcAft>
                <a:spcPts val="0"/>
              </a:spcAft>
              <a:buClr>
                <a:srgbClr val="7889FB"/>
              </a:buClr>
              <a:buSzPct val="25000"/>
              <a:buFont typeface="Arial"/>
              <a:buNone/>
            </a:pPr>
            <a:r>
              <a:t/>
            </a:r>
            <a:endParaRPr b="0" i="0" sz="2800" u="none" cap="none" strike="noStrike">
              <a:solidFill>
                <a:srgbClr val="000000"/>
              </a:solidFill>
              <a:latin typeface="Georgia"/>
              <a:ea typeface="Georgia"/>
              <a:cs typeface="Georgia"/>
              <a:sym typeface="Georgia"/>
            </a:endParaRPr>
          </a:p>
          <a:p>
            <a:pPr indent="-514350" lvl="0" marL="514350" marR="0" rtl="0" algn="l">
              <a:lnSpc>
                <a:spcPct val="100000"/>
              </a:lnSpc>
              <a:spcBef>
                <a:spcPts val="400"/>
              </a:spcBef>
              <a:spcAft>
                <a:spcPts val="0"/>
              </a:spcAft>
              <a:buClr>
                <a:srgbClr val="7889FB"/>
              </a:buClr>
              <a:buSzPct val="110000"/>
              <a:buFont typeface="Arial"/>
              <a:buAutoNum type="arabicPeriod"/>
            </a:pPr>
            <a:r>
              <a:rPr b="0" i="0" lang="de-DE" sz="2800" u="none" cap="none" strike="noStrike">
                <a:solidFill>
                  <a:srgbClr val="000000"/>
                </a:solidFill>
                <a:latin typeface="Georgia"/>
                <a:ea typeface="Georgia"/>
                <a:cs typeface="Georgia"/>
                <a:sym typeface="Georgia"/>
              </a:rPr>
              <a:t>Testosteron </a:t>
            </a:r>
          </a:p>
        </p:txBody>
      </p:sp>
      <p:sp>
        <p:nvSpPr>
          <p:cNvPr id="138" name="Shape 138"/>
          <p:cNvSpPr txBox="1"/>
          <p:nvPr>
            <p:ph idx="2" type="body"/>
          </p:nvPr>
        </p:nvSpPr>
        <p:spPr>
          <a:xfrm>
            <a:off x="3733801" y="1387475"/>
            <a:ext cx="5073650" cy="4700588"/>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0" i="0" lang="de-DE" sz="2800" u="none" cap="none" strike="noStrike">
                <a:solidFill>
                  <a:srgbClr val="000000"/>
                </a:solidFill>
                <a:latin typeface="Arial"/>
                <a:ea typeface="Arial"/>
                <a:cs typeface="Arial"/>
                <a:sym typeface="Arial"/>
              </a:rPr>
              <a:t>a) </a:t>
            </a:r>
            <a:r>
              <a:rPr b="0" i="0" lang="de-DE" sz="2800" u="none" cap="none" strike="noStrike">
                <a:solidFill>
                  <a:srgbClr val="000000"/>
                </a:solidFill>
                <a:latin typeface="Georgia"/>
                <a:ea typeface="Georgia"/>
                <a:cs typeface="Georgia"/>
                <a:sym typeface="Georgia"/>
              </a:rPr>
              <a:t>Glückshormon, der süchtig macht</a:t>
            </a:r>
          </a:p>
          <a:p>
            <a:pPr indent="0" lvl="0" marL="0" marR="0" rtl="0" algn="l">
              <a:lnSpc>
                <a:spcPct val="100000"/>
              </a:lnSpc>
              <a:spcBef>
                <a:spcPts val="400"/>
              </a:spcBef>
              <a:spcAft>
                <a:spcPts val="0"/>
              </a:spcAft>
              <a:buClr>
                <a:srgbClr val="7889FB"/>
              </a:buClr>
              <a:buSzPct val="25000"/>
              <a:buFont typeface="Noto Sans Symbols"/>
              <a:buNone/>
            </a:pPr>
            <a:r>
              <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rPr b="0" i="0" lang="de-DE" sz="2800" u="none" cap="none" strike="noStrike">
                <a:solidFill>
                  <a:srgbClr val="000000"/>
                </a:solidFill>
                <a:latin typeface="Arial"/>
                <a:ea typeface="Arial"/>
                <a:cs typeface="Arial"/>
                <a:sym typeface="Arial"/>
              </a:rPr>
              <a:t>b) </a:t>
            </a:r>
            <a:r>
              <a:rPr b="0" i="0" lang="de-DE" sz="2800" u="none" cap="none" strike="noStrike">
                <a:solidFill>
                  <a:srgbClr val="000000"/>
                </a:solidFill>
                <a:latin typeface="Georgia"/>
                <a:ea typeface="Georgia"/>
                <a:cs typeface="Georgia"/>
                <a:sym typeface="Georgia"/>
              </a:rPr>
              <a:t>gesteigerter Sexualtrieb</a:t>
            </a:r>
          </a:p>
          <a:p>
            <a:pPr indent="0" lvl="0" marL="0" marR="0" rtl="0" algn="l">
              <a:lnSpc>
                <a:spcPct val="100000"/>
              </a:lnSpc>
              <a:spcBef>
                <a:spcPts val="400"/>
              </a:spcBef>
              <a:spcAft>
                <a:spcPts val="0"/>
              </a:spcAft>
              <a:buClr>
                <a:srgbClr val="7889FB"/>
              </a:buClr>
              <a:buSzPct val="25000"/>
              <a:buFont typeface="Noto Sans Symbols"/>
              <a:buNone/>
            </a:pPr>
            <a:r>
              <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rPr b="0" i="0" lang="de-DE" sz="2800" u="none" cap="none" strike="noStrike">
                <a:solidFill>
                  <a:srgbClr val="000000"/>
                </a:solidFill>
                <a:latin typeface="Arial"/>
                <a:ea typeface="Arial"/>
                <a:cs typeface="Arial"/>
                <a:sym typeface="Arial"/>
              </a:rPr>
              <a:t>c)</a:t>
            </a:r>
            <a:r>
              <a:rPr b="0" i="0" lang="de-DE" sz="2800" u="none" cap="none" strike="noStrike">
                <a:solidFill>
                  <a:schemeClr val="dk1"/>
                </a:solidFill>
                <a:latin typeface="Arial"/>
                <a:ea typeface="Arial"/>
                <a:cs typeface="Arial"/>
                <a:sym typeface="Arial"/>
              </a:rPr>
              <a:t> ausgeglichene Stimmung und stabile Emotionen</a:t>
            </a:r>
          </a:p>
          <a:p>
            <a:pPr indent="0" lvl="0" marL="0" marR="0" rtl="0" algn="l">
              <a:lnSpc>
                <a:spcPct val="100000"/>
              </a:lnSpc>
              <a:spcBef>
                <a:spcPts val="400"/>
              </a:spcBef>
              <a:spcAft>
                <a:spcPts val="0"/>
              </a:spcAft>
              <a:buClr>
                <a:srgbClr val="7889FB"/>
              </a:buClr>
              <a:buSzPct val="25000"/>
              <a:buFont typeface="Noto Sans Symbols"/>
              <a:buNone/>
            </a:pPr>
            <a:r>
              <a:t/>
            </a:r>
            <a:endParaRPr b="0" i="0" sz="2800" u="none" cap="none" strike="noStrike">
              <a:solidFill>
                <a:schemeClr val="dk1"/>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rPr b="0" i="0" lang="de-DE" sz="2800" u="none" cap="none" strike="noStrike">
                <a:solidFill>
                  <a:schemeClr val="dk1"/>
                </a:solidFill>
                <a:latin typeface="Arial"/>
                <a:ea typeface="Arial"/>
                <a:cs typeface="Arial"/>
                <a:sym typeface="Arial"/>
              </a:rPr>
              <a:t>d) </a:t>
            </a:r>
            <a:r>
              <a:rPr b="0" i="0" lang="de-DE" sz="2800" u="none" cap="none" strike="noStrike">
                <a:solidFill>
                  <a:srgbClr val="000000"/>
                </a:solidFill>
                <a:latin typeface="Arial"/>
                <a:ea typeface="Arial"/>
                <a:cs typeface="Arial"/>
                <a:sym typeface="Arial"/>
              </a:rPr>
              <a:t>fördert eine langfristige Beziehung</a:t>
            </a:r>
          </a:p>
          <a:p>
            <a:pPr indent="0" lvl="0" marL="0" marR="0" rtl="0" algn="l">
              <a:lnSpc>
                <a:spcPct val="100000"/>
              </a:lnSpc>
              <a:spcBef>
                <a:spcPts val="400"/>
              </a:spcBef>
              <a:spcAft>
                <a:spcPts val="0"/>
              </a:spcAft>
              <a:buClr>
                <a:srgbClr val="7889FB"/>
              </a:buClr>
              <a:buSzPct val="25000"/>
              <a:buFont typeface="Noto Sans Symbols"/>
              <a:buNone/>
            </a:pPr>
            <a:r>
              <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28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x="0" y="0"/>
          <a:ext cx="0" cy="0"/>
          <a:chOff x="0" y="0"/>
          <a:chExt cx="0" cy="0"/>
        </a:xfrm>
      </p:grpSpPr>
      <p:sp>
        <p:nvSpPr>
          <p:cNvPr id="75" name="Shape 75"/>
          <p:cNvSpPr txBox="1"/>
          <p:nvPr>
            <p:ph idx="1" type="body"/>
          </p:nvPr>
        </p:nvSpPr>
        <p:spPr>
          <a:xfrm>
            <a:off x="609600" y="1307304"/>
            <a:ext cx="8108950" cy="4700588"/>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rPr b="0" i="0" lang="de-DE" sz="1600" u="none" cap="none" strike="noStrike">
                <a:solidFill>
                  <a:srgbClr val="000000"/>
                </a:solidFill>
                <a:latin typeface="Arial"/>
                <a:ea typeface="Arial"/>
                <a:cs typeface="Arial"/>
                <a:sym typeface="Arial"/>
              </a:rPr>
              <a:t>.</a:t>
            </a: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sp>
        <p:nvSpPr>
          <p:cNvPr id="76" name="Shape 76"/>
          <p:cNvSpPr/>
          <p:nvPr/>
        </p:nvSpPr>
        <p:spPr>
          <a:xfrm>
            <a:off x="609600" y="1219200"/>
            <a:ext cx="3200398" cy="452431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00"/>
              </a:buClr>
              <a:buSzPct val="25000"/>
              <a:buFont typeface="Georgia"/>
              <a:buNone/>
            </a:pPr>
            <a:r>
              <a:rPr b="0" i="0" lang="de-DE" sz="2400" u="none" cap="none" strike="noStrike">
                <a:solidFill>
                  <a:srgbClr val="000000"/>
                </a:solidFill>
                <a:latin typeface="Georgia"/>
                <a:ea typeface="Georgia"/>
                <a:cs typeface="Georgia"/>
                <a:sym typeface="Georgia"/>
              </a:rPr>
              <a:t>Der 14. Februar ist der Tag der Liebenden. Diesen Brauch brachten in den 1950er Jahren die in Deutschland stationierten US-Soldaten mit. Sehr zur Freude der Blumenhändler und Schokoladenverkäufer.</a:t>
            </a:r>
          </a:p>
        </p:txBody>
      </p:sp>
      <p:pic>
        <p:nvPicPr>
          <p:cNvPr descr="http://www.goethe.de/resources/files/jpg397/herz.jpg" id="77" name="Shape 77"/>
          <p:cNvPicPr preferRelativeResize="0"/>
          <p:nvPr/>
        </p:nvPicPr>
        <p:blipFill rotWithShape="1">
          <a:blip r:embed="rId3">
            <a:alphaModFix/>
          </a:blip>
          <a:srcRect b="0" l="0" r="0" t="0"/>
          <a:stretch/>
        </p:blipFill>
        <p:spPr>
          <a:xfrm>
            <a:off x="4135767" y="1676400"/>
            <a:ext cx="4582780" cy="303609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p:nvPr/>
        </p:nvSpPr>
        <p:spPr>
          <a:xfrm>
            <a:off x="533400" y="990600"/>
            <a:ext cx="4648198" cy="526297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252525"/>
              </a:buClr>
              <a:buSzPct val="25000"/>
              <a:buFont typeface="Arial"/>
              <a:buNone/>
            </a:pPr>
            <a:r>
              <a:rPr b="0" i="0" lang="de-DE" sz="2400" u="none" cap="none" strike="noStrike">
                <a:solidFill>
                  <a:srgbClr val="252525"/>
                </a:solidFill>
                <a:latin typeface="Arial"/>
                <a:ea typeface="Arial"/>
                <a:cs typeface="Arial"/>
                <a:sym typeface="Arial"/>
              </a:rPr>
              <a:t>Der heilige Valentin soll als </a:t>
            </a:r>
            <a:r>
              <a:rPr b="0" i="0" lang="de-DE" sz="2400" u="none" cap="none" strike="noStrike">
                <a:solidFill>
                  <a:srgbClr val="0B0080"/>
                </a:solidFill>
                <a:latin typeface="Arial"/>
                <a:ea typeface="Arial"/>
                <a:cs typeface="Arial"/>
                <a:sym typeface="Arial"/>
              </a:rPr>
              <a:t>Priester</a:t>
            </a:r>
            <a:r>
              <a:rPr b="0" i="0" lang="de-DE" sz="2400" u="none" cap="none" strike="noStrike">
                <a:solidFill>
                  <a:srgbClr val="252525"/>
                </a:solidFill>
                <a:latin typeface="Arial"/>
                <a:ea typeface="Arial"/>
                <a:cs typeface="Arial"/>
                <a:sym typeface="Arial"/>
              </a:rPr>
              <a:t> Liebespaare </a:t>
            </a:r>
            <a:r>
              <a:rPr b="0" i="0" lang="de-DE" sz="2400" u="none" cap="none" strike="noStrike">
                <a:solidFill>
                  <a:srgbClr val="8383E0"/>
                </a:solidFill>
                <a:latin typeface="Arial"/>
                <a:ea typeface="Arial"/>
                <a:cs typeface="Arial"/>
                <a:sym typeface="Arial"/>
              </a:rPr>
              <a:t>trotz des Verbots</a:t>
            </a:r>
            <a:r>
              <a:rPr b="0" i="0" lang="de-DE" sz="2400" u="none" cap="none" strike="noStrike">
                <a:solidFill>
                  <a:srgbClr val="252525"/>
                </a:solidFill>
                <a:latin typeface="Arial"/>
                <a:ea typeface="Arial"/>
                <a:cs typeface="Arial"/>
                <a:sym typeface="Arial"/>
              </a:rPr>
              <a:t> durch Kaiser </a:t>
            </a:r>
            <a:r>
              <a:rPr b="0" i="0" lang="de-DE" sz="2400" u="none" cap="none" strike="noStrike">
                <a:solidFill>
                  <a:srgbClr val="0B0080"/>
                </a:solidFill>
                <a:latin typeface="Arial"/>
                <a:ea typeface="Arial"/>
                <a:cs typeface="Arial"/>
                <a:sym typeface="Arial"/>
              </a:rPr>
              <a:t>Claudius II.</a:t>
            </a:r>
            <a:r>
              <a:rPr b="0" i="0" lang="de-DE" sz="2400" u="none" cap="none" strike="noStrike">
                <a:solidFill>
                  <a:srgbClr val="252525"/>
                </a:solidFill>
                <a:latin typeface="Arial"/>
                <a:ea typeface="Arial"/>
                <a:cs typeface="Arial"/>
                <a:sym typeface="Arial"/>
              </a:rPr>
              <a:t> nach christlichem Ritus getraut haben und dafür am </a:t>
            </a:r>
            <a:r>
              <a:rPr b="0" i="0" lang="de-DE" sz="2400" u="none" cap="none" strike="noStrike">
                <a:solidFill>
                  <a:srgbClr val="FF0000"/>
                </a:solidFill>
                <a:latin typeface="Arial"/>
                <a:ea typeface="Arial"/>
                <a:cs typeface="Arial"/>
                <a:sym typeface="Arial"/>
              </a:rPr>
              <a:t>14. Februar 269 </a:t>
            </a:r>
            <a:r>
              <a:rPr b="0" i="0" lang="de-DE" sz="2400" u="none" cap="none" strike="noStrike">
                <a:solidFill>
                  <a:srgbClr val="252525"/>
                </a:solidFill>
                <a:latin typeface="Arial"/>
                <a:ea typeface="Arial"/>
                <a:cs typeface="Arial"/>
                <a:sym typeface="Arial"/>
              </a:rPr>
              <a:t>hingerichtet worden sein. Zudem habe Valentin den frisch verheirateten Paaren Blumen aus seinem Garten geschenkt. Die Ehen, die von ihm geschlossen wurden, haben der Überlieferung nach </a:t>
            </a:r>
            <a:r>
              <a:rPr b="0" i="0" lang="de-DE" sz="2400" u="none" cap="none" strike="noStrike">
                <a:solidFill>
                  <a:srgbClr val="8383E0"/>
                </a:solidFill>
                <a:latin typeface="Arial"/>
                <a:ea typeface="Arial"/>
                <a:cs typeface="Arial"/>
                <a:sym typeface="Arial"/>
              </a:rPr>
              <a:t>unter einem guten Stern gestanden</a:t>
            </a:r>
            <a:r>
              <a:rPr b="0" i="0" lang="de-DE" sz="2400" u="none" cap="none" strike="noStrike">
                <a:solidFill>
                  <a:srgbClr val="252525"/>
                </a:solidFill>
                <a:latin typeface="Arial"/>
                <a:ea typeface="Arial"/>
                <a:cs typeface="Arial"/>
                <a:sym typeface="Arial"/>
              </a:rPr>
              <a:t>.</a:t>
            </a:r>
          </a:p>
        </p:txBody>
      </p:sp>
      <p:pic>
        <p:nvPicPr>
          <p:cNvPr descr="Der heilige Valentin(Ölmalerei von Leonhard Beck, um 1510)" id="83" name="Shape 83"/>
          <p:cNvPicPr preferRelativeResize="0"/>
          <p:nvPr/>
        </p:nvPicPr>
        <p:blipFill rotWithShape="1">
          <a:blip r:embed="rId3">
            <a:alphaModFix/>
          </a:blip>
          <a:srcRect b="0" l="0" r="0" t="0"/>
          <a:stretch/>
        </p:blipFill>
        <p:spPr>
          <a:xfrm>
            <a:off x="6248400" y="990600"/>
            <a:ext cx="2019298" cy="488540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sp>
        <p:nvSpPr>
          <p:cNvPr id="88" name="Shape 88"/>
          <p:cNvSpPr txBox="1"/>
          <p:nvPr>
            <p:ph type="title"/>
          </p:nvPr>
        </p:nvSpPr>
        <p:spPr>
          <a:xfrm>
            <a:off x="-762000" y="609600"/>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rPr b="1" i="0" lang="de-DE" sz="3200" u="none" cap="none" strike="noStrike">
                <a:solidFill>
                  <a:srgbClr val="7889FB"/>
                </a:solidFill>
                <a:latin typeface="Arial"/>
                <a:ea typeface="Arial"/>
                <a:cs typeface="Arial"/>
                <a:sym typeface="Arial"/>
              </a:rPr>
              <a:t>Verliebt</a:t>
            </a:r>
            <a:br>
              <a:rPr b="1" i="0" lang="de-DE" sz="2000" u="none" cap="none" strike="noStrike">
                <a:solidFill>
                  <a:srgbClr val="7889FB"/>
                </a:solidFill>
                <a:latin typeface="Arial"/>
                <a:ea typeface="Arial"/>
                <a:cs typeface="Arial"/>
                <a:sym typeface="Arial"/>
              </a:rPr>
            </a:br>
          </a:p>
        </p:txBody>
      </p:sp>
      <p:sp>
        <p:nvSpPr>
          <p:cNvPr id="89" name="Shape 89"/>
          <p:cNvSpPr txBox="1"/>
          <p:nvPr>
            <p:ph idx="1" type="body"/>
          </p:nvPr>
        </p:nvSpPr>
        <p:spPr>
          <a:xfrm>
            <a:off x="698500" y="1387475"/>
            <a:ext cx="8216900" cy="2346324"/>
          </a:xfrm>
          <a:prstGeom prst="rect">
            <a:avLst/>
          </a:prstGeom>
          <a:noFill/>
          <a:ln>
            <a:noFill/>
          </a:ln>
        </p:spPr>
        <p:txBody>
          <a:bodyPr anchorCtr="0" anchor="t" bIns="0" lIns="0" rIns="0" tIns="0">
            <a:noAutofit/>
          </a:bodyPr>
          <a:lstStyle/>
          <a:p>
            <a:pPr indent="0" lvl="0" marL="0" marR="0" rtl="0" algn="just">
              <a:lnSpc>
                <a:spcPct val="100000"/>
              </a:lnSpc>
              <a:spcBef>
                <a:spcPts val="0"/>
              </a:spcBef>
              <a:spcAft>
                <a:spcPts val="0"/>
              </a:spcAft>
              <a:buClr>
                <a:srgbClr val="7889FB"/>
              </a:buClr>
              <a:buSzPct val="25000"/>
              <a:buFont typeface="Noto Sans Symbols"/>
              <a:buNone/>
            </a:pPr>
            <a:r>
              <a:rPr b="0" i="0" lang="de-DE" sz="2800" u="none" cap="none" strike="noStrike">
                <a:solidFill>
                  <a:srgbClr val="000000"/>
                </a:solidFill>
                <a:latin typeface="Arial"/>
                <a:ea typeface="Arial"/>
                <a:cs typeface="Arial"/>
                <a:sym typeface="Arial"/>
              </a:rPr>
              <a:t>Das Herz </a:t>
            </a:r>
            <a:r>
              <a:rPr b="0" i="0" lang="de-DE" sz="2800" u="none" cap="none" strike="noStrike">
                <a:solidFill>
                  <a:srgbClr val="FF0000"/>
                </a:solidFill>
                <a:latin typeface="Arial"/>
                <a:ea typeface="Arial"/>
                <a:cs typeface="Arial"/>
                <a:sym typeface="Arial"/>
              </a:rPr>
              <a:t>rast</a:t>
            </a:r>
            <a:r>
              <a:rPr b="0" i="0" lang="de-DE" sz="2800" u="none" cap="none" strike="noStrike">
                <a:solidFill>
                  <a:srgbClr val="000000"/>
                </a:solidFill>
                <a:latin typeface="Arial"/>
                <a:ea typeface="Arial"/>
                <a:cs typeface="Arial"/>
                <a:sym typeface="Arial"/>
              </a:rPr>
              <a:t>, die Hände </a:t>
            </a:r>
            <a:r>
              <a:rPr b="0" i="0" lang="de-DE" sz="2800" u="none" cap="none" strike="noStrike">
                <a:solidFill>
                  <a:srgbClr val="FF0000"/>
                </a:solidFill>
                <a:latin typeface="Arial"/>
                <a:ea typeface="Arial"/>
                <a:cs typeface="Arial"/>
                <a:sym typeface="Arial"/>
              </a:rPr>
              <a:t>schwitzen</a:t>
            </a:r>
            <a:r>
              <a:rPr b="0" i="0" lang="de-DE" sz="2800" u="none" cap="none" strike="noStrike">
                <a:solidFill>
                  <a:srgbClr val="000000"/>
                </a:solidFill>
                <a:latin typeface="Arial"/>
                <a:ea typeface="Arial"/>
                <a:cs typeface="Arial"/>
                <a:sym typeface="Arial"/>
              </a:rPr>
              <a:t>, im Bauch macht sich ein </a:t>
            </a:r>
            <a:r>
              <a:rPr b="0" i="0" lang="de-DE" sz="2800" u="none" cap="none" strike="noStrike">
                <a:solidFill>
                  <a:srgbClr val="FF0000"/>
                </a:solidFill>
                <a:latin typeface="Arial"/>
                <a:ea typeface="Arial"/>
                <a:cs typeface="Arial"/>
                <a:sym typeface="Arial"/>
              </a:rPr>
              <a:t>kribbelndes Gefühl</a:t>
            </a:r>
            <a:r>
              <a:rPr b="0" i="0" lang="de-DE" sz="2800" u="none" cap="none" strike="noStrike">
                <a:solidFill>
                  <a:srgbClr val="000000"/>
                </a:solidFill>
                <a:latin typeface="Arial"/>
                <a:ea typeface="Arial"/>
                <a:cs typeface="Arial"/>
                <a:sym typeface="Arial"/>
              </a:rPr>
              <a:t> breit: Wir sind verliebt. Wissenschaftlich betrachtet stecken hinter diesem mentalen Ausnahmezustand vor allem Hormone. Doch welches Hormon </a:t>
            </a:r>
            <a:r>
              <a:rPr b="0" i="0" lang="de-DE" sz="2800" u="none" cap="none" strike="noStrike">
                <a:solidFill>
                  <a:srgbClr val="FF0000"/>
                </a:solidFill>
                <a:latin typeface="Arial"/>
                <a:ea typeface="Arial"/>
                <a:cs typeface="Arial"/>
                <a:sym typeface="Arial"/>
              </a:rPr>
              <a:t>löst</a:t>
            </a:r>
            <a:r>
              <a:rPr b="0" i="0" lang="de-DE" sz="2800" u="none" cap="none" strike="noStrike">
                <a:solidFill>
                  <a:srgbClr val="000000"/>
                </a:solidFill>
                <a:latin typeface="Arial"/>
                <a:ea typeface="Arial"/>
                <a:cs typeface="Arial"/>
                <a:sym typeface="Arial"/>
              </a:rPr>
              <a:t> welches Gefühl </a:t>
            </a:r>
            <a:r>
              <a:rPr b="0" i="0" lang="de-DE" sz="2800" u="none" cap="none" strike="noStrike">
                <a:solidFill>
                  <a:srgbClr val="FF0000"/>
                </a:solidFill>
                <a:latin typeface="Arial"/>
                <a:ea typeface="Arial"/>
                <a:cs typeface="Arial"/>
                <a:sym typeface="Arial"/>
              </a:rPr>
              <a:t>aus</a:t>
            </a:r>
            <a:r>
              <a:rPr b="0" i="0" lang="de-DE" sz="2800" u="none" cap="none" strike="noStrike">
                <a:solidFill>
                  <a:srgbClr val="000000"/>
                </a:solidFill>
                <a:latin typeface="Arial"/>
                <a:ea typeface="Arial"/>
                <a:cs typeface="Arial"/>
                <a:sym typeface="Arial"/>
              </a:rPr>
              <a:t>?</a:t>
            </a: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p:txBody>
      </p:sp>
      <p:pic>
        <p:nvPicPr>
          <p:cNvPr descr="Symbolbild verrückter Wissenschaftler" id="90" name="Shape 90"/>
          <p:cNvPicPr preferRelativeResize="0"/>
          <p:nvPr/>
        </p:nvPicPr>
        <p:blipFill rotWithShape="1">
          <a:blip r:embed="rId3">
            <a:alphaModFix/>
          </a:blip>
          <a:srcRect b="0" l="0" r="0" t="0"/>
          <a:stretch/>
        </p:blipFill>
        <p:spPr>
          <a:xfrm>
            <a:off x="2286000" y="4038600"/>
            <a:ext cx="4228275" cy="237991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 name="Shape 94"/>
        <p:cNvGrpSpPr/>
        <p:nvPr/>
      </p:nvGrpSpPr>
      <p:grpSpPr>
        <a:xfrm>
          <a:off x="0" y="0"/>
          <a:ext cx="0" cy="0"/>
          <a:chOff x="0" y="0"/>
          <a:chExt cx="0" cy="0"/>
        </a:xfrm>
      </p:grpSpPr>
      <p:sp>
        <p:nvSpPr>
          <p:cNvPr id="95" name="Shape 95"/>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lnSpc>
                <a:spcPct val="100000"/>
              </a:lnSpc>
              <a:spcBef>
                <a:spcPts val="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p:txBody>
      </p:sp>
      <p:sp>
        <p:nvSpPr>
          <p:cNvPr id="96" name="Shape 96"/>
          <p:cNvSpPr/>
          <p:nvPr/>
        </p:nvSpPr>
        <p:spPr>
          <a:xfrm>
            <a:off x="3810000" y="914400"/>
            <a:ext cx="1726755" cy="46166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8383E0"/>
              </a:buClr>
              <a:buSzPct val="25000"/>
              <a:buFont typeface="Georgia"/>
              <a:buNone/>
            </a:pPr>
            <a:r>
              <a:rPr b="0" i="0" lang="de-DE" sz="2400" u="none" cap="none" strike="noStrike">
                <a:solidFill>
                  <a:srgbClr val="8383E0"/>
                </a:solidFill>
                <a:latin typeface="Georgia"/>
                <a:ea typeface="Georgia"/>
                <a:cs typeface="Georgia"/>
                <a:sym typeface="Georgia"/>
              </a:rPr>
              <a:t>Sexualtrieb</a:t>
            </a:r>
          </a:p>
        </p:txBody>
      </p:sp>
      <p:sp>
        <p:nvSpPr>
          <p:cNvPr id="97" name="Shape 97"/>
          <p:cNvSpPr/>
          <p:nvPr/>
        </p:nvSpPr>
        <p:spPr>
          <a:xfrm>
            <a:off x="457200" y="1524000"/>
            <a:ext cx="3733800" cy="378565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Georgia"/>
              <a:buNone/>
            </a:pPr>
            <a:r>
              <a:rPr b="0" i="0" lang="de-DE" sz="2400" u="none" cap="none" strike="noStrike">
                <a:solidFill>
                  <a:schemeClr val="dk1"/>
                </a:solidFill>
                <a:latin typeface="Georgia"/>
                <a:ea typeface="Georgia"/>
                <a:cs typeface="Georgia"/>
                <a:sym typeface="Georgia"/>
              </a:rPr>
              <a:t>Damit wir uns überhaupt verlieben, bedarf es eines gesteigerten Sexualtriebs. Das Hormon Testosteron ist dafür verantwortlich. Ein </a:t>
            </a:r>
            <a:r>
              <a:rPr b="0" i="0" lang="de-DE" sz="2400" u="none" cap="none" strike="noStrike">
                <a:solidFill>
                  <a:srgbClr val="8383E0"/>
                </a:solidFill>
                <a:latin typeface="Georgia"/>
                <a:ea typeface="Georgia"/>
                <a:cs typeface="Georgia"/>
                <a:sym typeface="Georgia"/>
              </a:rPr>
              <a:t>erhöhter</a:t>
            </a:r>
            <a:r>
              <a:rPr b="0" i="0" lang="de-DE" sz="2400" u="none" cap="none" strike="noStrike">
                <a:solidFill>
                  <a:schemeClr val="dk1"/>
                </a:solidFill>
                <a:latin typeface="Georgia"/>
                <a:ea typeface="Georgia"/>
                <a:cs typeface="Georgia"/>
                <a:sym typeface="Georgia"/>
              </a:rPr>
              <a:t> </a:t>
            </a:r>
            <a:r>
              <a:rPr b="0" i="0" lang="de-DE" sz="2400" u="none" cap="none" strike="noStrike">
                <a:solidFill>
                  <a:srgbClr val="8383E0"/>
                </a:solidFill>
                <a:latin typeface="Georgia"/>
                <a:ea typeface="Georgia"/>
                <a:cs typeface="Georgia"/>
                <a:sym typeface="Georgia"/>
              </a:rPr>
              <a:t>Testosteronspiegel </a:t>
            </a:r>
            <a:r>
              <a:rPr b="0" i="0" lang="de-DE" sz="2400" u="none" cap="none" strike="noStrike">
                <a:solidFill>
                  <a:schemeClr val="dk1"/>
                </a:solidFill>
                <a:latin typeface="Georgia"/>
                <a:ea typeface="Georgia"/>
                <a:cs typeface="Georgia"/>
                <a:sym typeface="Georgia"/>
              </a:rPr>
              <a:t>findet sich bei Männern ebenso wie bei Frauen auf Partnersuche.</a:t>
            </a:r>
          </a:p>
        </p:txBody>
      </p:sp>
      <p:pic>
        <p:nvPicPr>
          <p:cNvPr descr="Symbolbild Füße" id="98" name="Shape 98"/>
          <p:cNvPicPr preferRelativeResize="0"/>
          <p:nvPr/>
        </p:nvPicPr>
        <p:blipFill rotWithShape="1">
          <a:blip r:embed="rId3">
            <a:alphaModFix/>
          </a:blip>
          <a:srcRect b="0" l="0" r="0" t="0"/>
          <a:stretch/>
        </p:blipFill>
        <p:spPr>
          <a:xfrm>
            <a:off x="4191000" y="1905000"/>
            <a:ext cx="4384675" cy="246794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x="0" y="0"/>
          <a:ext cx="0" cy="0"/>
          <a:chOff x="0" y="0"/>
          <a:chExt cx="0" cy="0"/>
        </a:xfrm>
      </p:grpSpPr>
      <p:sp>
        <p:nvSpPr>
          <p:cNvPr id="103" name="Shape 103"/>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lnSpc>
                <a:spcPct val="100000"/>
              </a:lnSpc>
              <a:spcBef>
                <a:spcPts val="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sp>
        <p:nvSpPr>
          <p:cNvPr id="104" name="Shape 104"/>
          <p:cNvSpPr/>
          <p:nvPr/>
        </p:nvSpPr>
        <p:spPr>
          <a:xfrm>
            <a:off x="228600" y="1295400"/>
            <a:ext cx="3962399" cy="3447098"/>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FFFFFF"/>
              </a:buClr>
              <a:buSzPct val="25000"/>
              <a:buFont typeface="Georgia"/>
              <a:buNone/>
            </a:pPr>
            <a:r>
              <a:rPr b="0" i="0" lang="de-DE" sz="1800" u="none" cap="none" strike="noStrike">
                <a:solidFill>
                  <a:srgbClr val="FFFFFF"/>
                </a:solidFill>
                <a:latin typeface="Georgia"/>
                <a:ea typeface="Georgia"/>
                <a:cs typeface="Georgia"/>
                <a:sym typeface="Georgia"/>
              </a:rPr>
              <a:t>Süchtig</a:t>
            </a:r>
          </a:p>
          <a:p>
            <a:pPr indent="0" lvl="0" marL="0" marR="0" rtl="0" algn="l">
              <a:lnSpc>
                <a:spcPct val="100000"/>
              </a:lnSpc>
              <a:spcBef>
                <a:spcPts val="0"/>
              </a:spcBef>
              <a:spcAft>
                <a:spcPts val="0"/>
              </a:spcAft>
              <a:buClr>
                <a:schemeClr val="dk1"/>
              </a:buClr>
              <a:buSzPct val="25000"/>
              <a:buFont typeface="Georgia"/>
              <a:buNone/>
            </a:pPr>
            <a:r>
              <a:rPr b="0" i="0" lang="de-DE" sz="2000" u="none" cap="none" strike="noStrike">
                <a:solidFill>
                  <a:schemeClr val="dk1"/>
                </a:solidFill>
                <a:latin typeface="Georgia"/>
                <a:ea typeface="Georgia"/>
                <a:cs typeface="Georgia"/>
                <a:sym typeface="Georgia"/>
              </a:rPr>
              <a:t>In der Phase des heftigen Verliebtseins kommt </a:t>
            </a:r>
            <a:r>
              <a:rPr b="0" i="0" lang="de-DE" sz="2000" u="none" cap="none" strike="noStrike">
                <a:solidFill>
                  <a:srgbClr val="8383E0"/>
                </a:solidFill>
                <a:latin typeface="Georgia"/>
                <a:ea typeface="Georgia"/>
                <a:cs typeface="Georgia"/>
                <a:sym typeface="Georgia"/>
              </a:rPr>
              <a:t>Dopamin</a:t>
            </a:r>
            <a:r>
              <a:rPr b="0" i="0" lang="de-DE" sz="2000" u="none" cap="none" strike="noStrike">
                <a:solidFill>
                  <a:schemeClr val="dk1"/>
                </a:solidFill>
                <a:latin typeface="Georgia"/>
                <a:ea typeface="Georgia"/>
                <a:cs typeface="Georgia"/>
                <a:sym typeface="Georgia"/>
              </a:rPr>
              <a:t> zum Einsatz, das sogenannte Glückshormon. Es wird unter anderem auch durch Kokain und Nikotin aktiviert. Das erklärt, warum Verliebte nicht mehr voneinander lassen können: Sie sind einfach süchtig nacheinander.</a:t>
            </a:r>
          </a:p>
        </p:txBody>
      </p:sp>
      <p:sp>
        <p:nvSpPr>
          <p:cNvPr id="105" name="Shape 105"/>
          <p:cNvSpPr/>
          <p:nvPr/>
        </p:nvSpPr>
        <p:spPr>
          <a:xfrm>
            <a:off x="4038600" y="685800"/>
            <a:ext cx="2819400" cy="36933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FFFFFF"/>
              </a:buClr>
              <a:buSzPct val="25000"/>
              <a:buFont typeface="Georgia"/>
              <a:buNone/>
            </a:pPr>
            <a:r>
              <a:rPr b="0" i="0" lang="de-DE" sz="1800" u="none" cap="none" strike="noStrike">
                <a:solidFill>
                  <a:srgbClr val="FFFFFF"/>
                </a:solidFill>
                <a:latin typeface="Georgia"/>
                <a:ea typeface="Georgia"/>
                <a:cs typeface="Georgia"/>
                <a:sym typeface="Georgia"/>
              </a:rPr>
              <a:t>Süchtig</a:t>
            </a:r>
          </a:p>
        </p:txBody>
      </p:sp>
      <p:sp>
        <p:nvSpPr>
          <p:cNvPr id="106" name="Shape 106"/>
          <p:cNvSpPr txBox="1"/>
          <p:nvPr/>
        </p:nvSpPr>
        <p:spPr>
          <a:xfrm>
            <a:off x="3810000" y="759637"/>
            <a:ext cx="4190999" cy="46166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8383E0"/>
              </a:buClr>
              <a:buSzPct val="25000"/>
              <a:buFont typeface="Arial"/>
              <a:buNone/>
            </a:pPr>
            <a:r>
              <a:rPr b="1" i="0" lang="de-DE" sz="2400" u="none" cap="none" strike="noStrike">
                <a:solidFill>
                  <a:srgbClr val="8383E0"/>
                </a:solidFill>
                <a:latin typeface="Arial"/>
                <a:ea typeface="Arial"/>
                <a:cs typeface="Arial"/>
                <a:sym typeface="Arial"/>
              </a:rPr>
              <a:t>Süchtig</a:t>
            </a:r>
          </a:p>
        </p:txBody>
      </p:sp>
      <p:pic>
        <p:nvPicPr>
          <p:cNvPr descr="Symbolbild Kokain Geldschein gerollt " id="107" name="Shape 107"/>
          <p:cNvPicPr preferRelativeResize="0"/>
          <p:nvPr/>
        </p:nvPicPr>
        <p:blipFill rotWithShape="1">
          <a:blip r:embed="rId3">
            <a:alphaModFix/>
          </a:blip>
          <a:srcRect b="0" l="0" r="0" t="0"/>
          <a:stretch/>
        </p:blipFill>
        <p:spPr>
          <a:xfrm>
            <a:off x="4178967" y="1828800"/>
            <a:ext cx="4537073" cy="255372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x="0" y="0"/>
          <a:ext cx="0" cy="0"/>
          <a:chOff x="0" y="0"/>
          <a:chExt cx="0" cy="0"/>
        </a:xfrm>
      </p:grpSpPr>
      <p:sp>
        <p:nvSpPr>
          <p:cNvPr id="112" name="Shape 112"/>
          <p:cNvSpPr txBox="1"/>
          <p:nvPr>
            <p:ph idx="1" type="body"/>
          </p:nvPr>
        </p:nvSpPr>
        <p:spPr>
          <a:xfrm>
            <a:off x="698500" y="1905000"/>
            <a:ext cx="3111500" cy="3886200"/>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0" i="0" lang="de-DE" sz="2000" u="none" cap="none" strike="noStrike">
                <a:solidFill>
                  <a:srgbClr val="8383E0"/>
                </a:solidFill>
                <a:latin typeface="Arial"/>
                <a:ea typeface="Arial"/>
                <a:cs typeface="Arial"/>
                <a:sym typeface="Arial"/>
              </a:rPr>
              <a:t>Serotonin</a:t>
            </a:r>
            <a:r>
              <a:rPr b="0" i="0" lang="de-DE" sz="2000" u="none" cap="none" strike="noStrike">
                <a:solidFill>
                  <a:srgbClr val="000000"/>
                </a:solidFill>
                <a:latin typeface="Arial"/>
                <a:ea typeface="Arial"/>
                <a:cs typeface="Arial"/>
                <a:sym typeface="Arial"/>
              </a:rPr>
              <a:t> ist verantwortlich für eine </a:t>
            </a:r>
            <a:r>
              <a:rPr b="0" i="0" lang="de-DE" sz="2000" u="none" cap="none" strike="noStrike">
                <a:solidFill>
                  <a:srgbClr val="8383E0"/>
                </a:solidFill>
                <a:latin typeface="Arial"/>
                <a:ea typeface="Arial"/>
                <a:cs typeface="Arial"/>
                <a:sym typeface="Arial"/>
              </a:rPr>
              <a:t>ausgeglichene Stimmung </a:t>
            </a:r>
            <a:r>
              <a:rPr b="0" i="0" lang="de-DE" sz="2000" u="none" cap="none" strike="noStrike">
                <a:solidFill>
                  <a:srgbClr val="000000"/>
                </a:solidFill>
                <a:latin typeface="Arial"/>
                <a:ea typeface="Arial"/>
                <a:cs typeface="Arial"/>
                <a:sym typeface="Arial"/>
              </a:rPr>
              <a:t>und </a:t>
            </a:r>
            <a:r>
              <a:rPr b="0" i="0" lang="de-DE" sz="2000" u="none" cap="none" strike="noStrike">
                <a:solidFill>
                  <a:srgbClr val="8383E0"/>
                </a:solidFill>
                <a:latin typeface="Arial"/>
                <a:ea typeface="Arial"/>
                <a:cs typeface="Arial"/>
                <a:sym typeface="Arial"/>
              </a:rPr>
              <a:t>stabile Emotionen</a:t>
            </a:r>
            <a:r>
              <a:rPr b="0" i="0" lang="de-DE" sz="2000" u="none" cap="none" strike="noStrike">
                <a:solidFill>
                  <a:srgbClr val="000000"/>
                </a:solidFill>
                <a:latin typeface="Arial"/>
                <a:ea typeface="Arial"/>
                <a:cs typeface="Arial"/>
                <a:sym typeface="Arial"/>
              </a:rPr>
              <a:t>. Bei Verliebten ist der Serotoninspiegel so weit abgesenkt, dass er in etwa dem einer Person mit einer Zwangsstörung gleicht. Verliebte können deshalb kaum an etwas anderes denken als den neuen Partner.</a:t>
            </a:r>
          </a:p>
        </p:txBody>
      </p:sp>
      <p:pic>
        <p:nvPicPr>
          <p:cNvPr descr="Bildergalerie Persische Redaktion Beziehung Humor" id="113" name="Shape 113"/>
          <p:cNvPicPr preferRelativeResize="0"/>
          <p:nvPr/>
        </p:nvPicPr>
        <p:blipFill rotWithShape="1">
          <a:blip r:embed="rId3">
            <a:alphaModFix/>
          </a:blip>
          <a:srcRect b="0" l="0" r="0" t="0"/>
          <a:stretch/>
        </p:blipFill>
        <p:spPr>
          <a:xfrm>
            <a:off x="3962400" y="2362200"/>
            <a:ext cx="5009085" cy="2819400"/>
          </a:xfrm>
          <a:prstGeom prst="rect">
            <a:avLst/>
          </a:prstGeom>
          <a:noFill/>
          <a:ln>
            <a:noFill/>
          </a:ln>
        </p:spPr>
      </p:pic>
      <p:sp>
        <p:nvSpPr>
          <p:cNvPr id="114" name="Shape 114"/>
          <p:cNvSpPr txBox="1"/>
          <p:nvPr/>
        </p:nvSpPr>
        <p:spPr>
          <a:xfrm>
            <a:off x="2895600" y="457200"/>
            <a:ext cx="3886200"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8383E0"/>
              </a:buClr>
              <a:buSzPct val="25000"/>
              <a:buFont typeface="Arial"/>
              <a:buNone/>
            </a:pPr>
            <a:r>
              <a:rPr b="1" i="0" lang="de-DE" sz="3200" u="none" cap="none" strike="noStrike">
                <a:solidFill>
                  <a:srgbClr val="8383E0"/>
                </a:solidFill>
                <a:latin typeface="Arial"/>
                <a:ea typeface="Arial"/>
                <a:cs typeface="Arial"/>
                <a:sym typeface="Arial"/>
              </a:rPr>
              <a:t>Verrückt</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ph type="title"/>
          </p:nvPr>
        </p:nvSpPr>
        <p:spPr>
          <a:xfrm>
            <a:off x="1600200" y="403589"/>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rPr b="1" i="0" lang="de-DE" sz="3200" u="none" cap="none" strike="noStrike">
                <a:solidFill>
                  <a:srgbClr val="7889FB"/>
                </a:solidFill>
                <a:latin typeface="Arial"/>
                <a:ea typeface="Arial"/>
                <a:cs typeface="Arial"/>
                <a:sym typeface="Arial"/>
              </a:rPr>
              <a:t>Treue</a:t>
            </a:r>
          </a:p>
        </p:txBody>
      </p:sp>
      <p:sp>
        <p:nvSpPr>
          <p:cNvPr id="120" name="Shape 120"/>
          <p:cNvSpPr txBox="1"/>
          <p:nvPr>
            <p:ph idx="1" type="body"/>
          </p:nvPr>
        </p:nvSpPr>
        <p:spPr>
          <a:xfrm>
            <a:off x="265141" y="583772"/>
            <a:ext cx="3962399" cy="4800600"/>
          </a:xfrm>
          <a:prstGeom prst="rect">
            <a:avLst/>
          </a:prstGeom>
          <a:noFill/>
          <a:ln>
            <a:noFill/>
          </a:ln>
        </p:spPr>
        <p:txBody>
          <a:bodyPr anchorCtr="0" anchor="t" bIns="0" lIns="0" rIns="0" tIns="0">
            <a:noAutofit/>
          </a:bodyPr>
          <a:lstStyle/>
          <a:p>
            <a:pPr indent="-161925" lvl="0" marL="161925" marR="0" rtl="0" algn="l">
              <a:lnSpc>
                <a:spcPct val="100000"/>
              </a:lnSpc>
              <a:spcBef>
                <a:spcPts val="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rPr b="0" i="0" lang="de-DE" sz="2400" u="none" cap="none" strike="noStrike">
                <a:solidFill>
                  <a:srgbClr val="000000"/>
                </a:solidFill>
                <a:latin typeface="Arial"/>
                <a:ea typeface="Arial"/>
                <a:cs typeface="Arial"/>
                <a:sym typeface="Arial"/>
              </a:rPr>
              <a:t>Nach etwa drei bis fünf Monaten ist die Phase der heftigen …… meist vorbei. Dann spielt das …….Oxytocin eine wichtige Rolle. Es wird zum Beispiel….., wenn eine Mutter ihr Kind stillt, und hilft, eine starke Bindung zwischen den beiden….. . Bei Verliebten ….. der Oxytocinspiegel unter anderem beim Küssen - und fördert so eine ….. Beziehung.</a:t>
            </a:r>
          </a:p>
        </p:txBody>
      </p:sp>
      <p:sp>
        <p:nvSpPr>
          <p:cNvPr id="121" name="Shape 121"/>
          <p:cNvSpPr/>
          <p:nvPr/>
        </p:nvSpPr>
        <p:spPr>
          <a:xfrm>
            <a:off x="4182307" y="3244333"/>
            <a:ext cx="779381" cy="36933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FFFFFF"/>
              </a:buClr>
              <a:buSzPct val="25000"/>
              <a:buFont typeface="Georgia"/>
              <a:buNone/>
            </a:pPr>
            <a:r>
              <a:rPr b="0" i="0" lang="de-DE" sz="1800" u="none" cap="none" strike="noStrike">
                <a:solidFill>
                  <a:srgbClr val="FFFFFF"/>
                </a:solidFill>
                <a:latin typeface="Georgia"/>
                <a:ea typeface="Georgia"/>
                <a:cs typeface="Georgia"/>
                <a:sym typeface="Georgia"/>
              </a:rPr>
              <a:t>Treue</a:t>
            </a:r>
          </a:p>
        </p:txBody>
      </p:sp>
      <p:pic>
        <p:nvPicPr>
          <p:cNvPr descr="Küssende Kamele" id="122" name="Shape 122"/>
          <p:cNvPicPr preferRelativeResize="0"/>
          <p:nvPr/>
        </p:nvPicPr>
        <p:blipFill rotWithShape="1">
          <a:blip r:embed="rId3">
            <a:alphaModFix/>
          </a:blip>
          <a:srcRect b="0" l="0" r="0" t="0"/>
          <a:stretch/>
        </p:blipFill>
        <p:spPr>
          <a:xfrm>
            <a:off x="4458085" y="961054"/>
            <a:ext cx="4384675" cy="2467945"/>
          </a:xfrm>
          <a:prstGeom prst="rect">
            <a:avLst/>
          </a:prstGeom>
          <a:noFill/>
          <a:ln>
            <a:noFill/>
          </a:ln>
        </p:spPr>
      </p:pic>
      <p:sp>
        <p:nvSpPr>
          <p:cNvPr id="123" name="Shape 123"/>
          <p:cNvSpPr txBox="1"/>
          <p:nvPr/>
        </p:nvSpPr>
        <p:spPr>
          <a:xfrm>
            <a:off x="4555957" y="3733800"/>
            <a:ext cx="4124438" cy="2585322"/>
          </a:xfrm>
          <a:prstGeom prst="rect">
            <a:avLst/>
          </a:prstGeom>
          <a:noFill/>
          <a:ln cap="flat" cmpd="sng" w="76200">
            <a:solidFill>
              <a:srgbClr val="8383E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rgbClr val="FF0000"/>
              </a:buClr>
              <a:buSzPct val="25000"/>
              <a:buFont typeface="Arial"/>
              <a:buNone/>
            </a:pPr>
            <a:r>
              <a:rPr b="0" i="0" lang="de-DE" sz="1800" u="none" cap="none" strike="noStrike">
                <a:solidFill>
                  <a:srgbClr val="FF0000"/>
                </a:solidFill>
                <a:latin typeface="Arial"/>
                <a:ea typeface="Arial"/>
                <a:cs typeface="Arial"/>
                <a:sym typeface="Arial"/>
              </a:rPr>
              <a:t>Hormon</a:t>
            </a:r>
          </a:p>
          <a:p>
            <a:pPr indent="0" lvl="0" marL="0" marR="0" rtl="0" algn="l">
              <a:lnSpc>
                <a:spcPct val="100000"/>
              </a:lnSpc>
              <a:spcBef>
                <a:spcPts val="0"/>
              </a:spcBef>
              <a:spcAft>
                <a:spcPts val="0"/>
              </a:spcAft>
              <a:buClr>
                <a:srgbClr val="FF0000"/>
              </a:buClr>
              <a:buSzPct val="25000"/>
              <a:buFont typeface="Arial"/>
              <a:buNone/>
            </a:pPr>
            <a:r>
              <a:rPr b="0" i="0" lang="de-DE" sz="1800" u="none" cap="none" strike="noStrike">
                <a:solidFill>
                  <a:srgbClr val="FF0000"/>
                </a:solidFill>
                <a:latin typeface="Arial"/>
                <a:ea typeface="Arial"/>
                <a:cs typeface="Arial"/>
                <a:sym typeface="Arial"/>
              </a:rPr>
              <a:t>ausgeschüttet</a:t>
            </a:r>
          </a:p>
          <a:p>
            <a:pPr indent="0" lvl="0" marL="0" marR="0" rtl="0" algn="l">
              <a:lnSpc>
                <a:spcPct val="100000"/>
              </a:lnSpc>
              <a:spcBef>
                <a:spcPts val="0"/>
              </a:spcBef>
              <a:spcAft>
                <a:spcPts val="0"/>
              </a:spcAft>
              <a:buClr>
                <a:srgbClr val="FF0000"/>
              </a:buClr>
              <a:buSzPct val="25000"/>
              <a:buFont typeface="Arial"/>
              <a:buNone/>
            </a:pPr>
            <a:r>
              <a:rPr b="0" i="0" lang="de-DE" sz="1800" u="none" cap="none" strike="noStrike">
                <a:solidFill>
                  <a:srgbClr val="FF0000"/>
                </a:solidFill>
                <a:latin typeface="Arial"/>
                <a:ea typeface="Arial"/>
                <a:cs typeface="Arial"/>
                <a:sym typeface="Arial"/>
              </a:rPr>
              <a:t>Langfristige</a:t>
            </a:r>
          </a:p>
          <a:p>
            <a:pPr indent="0" lvl="0" marL="0" marR="0" rtl="0" algn="l">
              <a:lnSpc>
                <a:spcPct val="100000"/>
              </a:lnSpc>
              <a:spcBef>
                <a:spcPts val="0"/>
              </a:spcBef>
              <a:spcAft>
                <a:spcPts val="0"/>
              </a:spcAft>
              <a:buClr>
                <a:srgbClr val="FF0000"/>
              </a:buClr>
              <a:buSzPct val="25000"/>
              <a:buFont typeface="Arial"/>
              <a:buNone/>
            </a:pPr>
            <a:r>
              <a:rPr b="0" i="0" lang="de-DE" sz="1800" u="none" cap="none" strike="noStrike">
                <a:solidFill>
                  <a:srgbClr val="FF0000"/>
                </a:solidFill>
                <a:latin typeface="Arial"/>
                <a:ea typeface="Arial"/>
                <a:cs typeface="Arial"/>
                <a:sym typeface="Arial"/>
              </a:rPr>
              <a:t>Verliebtheit</a:t>
            </a:r>
          </a:p>
          <a:p>
            <a:pPr indent="0" lvl="0" marL="0" marR="0" rtl="0" algn="l">
              <a:lnSpc>
                <a:spcPct val="100000"/>
              </a:lnSpc>
              <a:spcBef>
                <a:spcPts val="0"/>
              </a:spcBef>
              <a:spcAft>
                <a:spcPts val="0"/>
              </a:spcAft>
              <a:buClr>
                <a:srgbClr val="FF0000"/>
              </a:buClr>
              <a:buSzPct val="25000"/>
              <a:buFont typeface="Arial"/>
              <a:buNone/>
            </a:pPr>
            <a:r>
              <a:rPr b="0" i="0" lang="de-DE" sz="1800" u="none" cap="none" strike="noStrike">
                <a:solidFill>
                  <a:srgbClr val="FF0000"/>
                </a:solidFill>
                <a:latin typeface="Arial"/>
                <a:ea typeface="Arial"/>
                <a:cs typeface="Arial"/>
                <a:sym typeface="Arial"/>
              </a:rPr>
              <a:t>Aufzubauen</a:t>
            </a:r>
          </a:p>
          <a:p>
            <a:pPr indent="0" lvl="0" marL="0" marR="0" rtl="0" algn="l">
              <a:lnSpc>
                <a:spcPct val="100000"/>
              </a:lnSpc>
              <a:spcBef>
                <a:spcPts val="0"/>
              </a:spcBef>
              <a:spcAft>
                <a:spcPts val="0"/>
              </a:spcAft>
              <a:buClr>
                <a:srgbClr val="FF0000"/>
              </a:buClr>
              <a:buSzPct val="25000"/>
              <a:buFont typeface="Arial"/>
              <a:buNone/>
            </a:pPr>
            <a:r>
              <a:rPr b="0" i="0" lang="de-DE" sz="1800" u="none" cap="none" strike="noStrike">
                <a:solidFill>
                  <a:srgbClr val="FF0000"/>
                </a:solidFill>
                <a:latin typeface="Arial"/>
                <a:ea typeface="Arial"/>
                <a:cs typeface="Arial"/>
                <a:sym typeface="Arial"/>
              </a:rPr>
              <a:t>steigt</a:t>
            </a: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7" name="Shape 127"/>
        <p:cNvGrpSpPr/>
        <p:nvPr/>
      </p:nvGrpSpPr>
      <p:grpSpPr>
        <a:xfrm>
          <a:off x="0" y="0"/>
          <a:ext cx="0" cy="0"/>
          <a:chOff x="0" y="0"/>
          <a:chExt cx="0" cy="0"/>
        </a:xfrm>
      </p:grpSpPr>
      <p:sp>
        <p:nvSpPr>
          <p:cNvPr id="128" name="Shape 128"/>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lnSpc>
                <a:spcPct val="100000"/>
              </a:lnSpc>
              <a:spcBef>
                <a:spcPts val="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110000"/>
              <a:buFont typeface="Noto Sans Symbols"/>
              <a:buChar char="▪"/>
            </a:pPr>
            <a:br>
              <a:rPr b="0" i="0" lang="de-DE" sz="1600" u="none" cap="none" strike="noStrike">
                <a:solidFill>
                  <a:srgbClr val="000000"/>
                </a:solidFill>
                <a:latin typeface="Arial"/>
                <a:ea typeface="Arial"/>
                <a:cs typeface="Arial"/>
                <a:sym typeface="Arial"/>
              </a:rPr>
            </a:br>
          </a:p>
        </p:txBody>
      </p:sp>
      <p:pic>
        <p:nvPicPr>
          <p:cNvPr descr="Eine glückliche Familie" id="129" name="Shape 129"/>
          <p:cNvPicPr preferRelativeResize="0"/>
          <p:nvPr/>
        </p:nvPicPr>
        <p:blipFill rotWithShape="1">
          <a:blip r:embed="rId3">
            <a:alphaModFix/>
          </a:blip>
          <a:srcRect b="0" l="0" r="0" t="0"/>
          <a:stretch/>
        </p:blipFill>
        <p:spPr>
          <a:xfrm>
            <a:off x="223587" y="1387475"/>
            <a:ext cx="4686300" cy="2637717"/>
          </a:xfrm>
          <a:prstGeom prst="rect">
            <a:avLst/>
          </a:prstGeom>
          <a:noFill/>
          <a:ln>
            <a:noFill/>
          </a:ln>
        </p:spPr>
      </p:pic>
      <p:sp>
        <p:nvSpPr>
          <p:cNvPr id="130" name="Shape 130"/>
          <p:cNvSpPr/>
          <p:nvPr/>
        </p:nvSpPr>
        <p:spPr>
          <a:xfrm>
            <a:off x="5261810" y="990600"/>
            <a:ext cx="3549650" cy="526297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Georgia"/>
              <a:buNone/>
            </a:pPr>
            <a:r>
              <a:rPr b="0" i="0" lang="de-DE" sz="2400" u="none" cap="none" strike="noStrike">
                <a:solidFill>
                  <a:schemeClr val="dk1"/>
                </a:solidFill>
                <a:latin typeface="Georgia"/>
                <a:ea typeface="Georgia"/>
                <a:cs typeface="Georgia"/>
                <a:sym typeface="Georgia"/>
              </a:rPr>
              <a:t>Das Gesicht spielt bei der Partnerwahl eine große Rolle. Frauen bevorzugen Männer mit einem </a:t>
            </a:r>
            <a:r>
              <a:rPr b="0" i="0" lang="de-DE" sz="2400" u="none" cap="none" strike="noStrike">
                <a:solidFill>
                  <a:srgbClr val="8383E0"/>
                </a:solidFill>
                <a:latin typeface="Georgia"/>
                <a:ea typeface="Georgia"/>
                <a:cs typeface="Georgia"/>
                <a:sym typeface="Georgia"/>
              </a:rPr>
              <a:t>ausgeprägten Kiefer</a:t>
            </a:r>
            <a:r>
              <a:rPr b="0" i="0" lang="de-DE" sz="2400" u="none" cap="none" strike="noStrike">
                <a:solidFill>
                  <a:schemeClr val="dk1"/>
                </a:solidFill>
                <a:latin typeface="Georgia"/>
                <a:ea typeface="Georgia"/>
                <a:cs typeface="Georgia"/>
                <a:sym typeface="Georgia"/>
              </a:rPr>
              <a:t>, Männer stehen bei Frauen auf große Augen und ein </a:t>
            </a:r>
            <a:r>
              <a:rPr b="0" i="0" lang="de-DE" sz="2400" u="none" cap="none" strike="noStrike">
                <a:solidFill>
                  <a:srgbClr val="8383E0"/>
                </a:solidFill>
                <a:latin typeface="Georgia"/>
                <a:ea typeface="Georgia"/>
                <a:cs typeface="Georgia"/>
                <a:sym typeface="Georgia"/>
              </a:rPr>
              <a:t>schmales Kinn</a:t>
            </a:r>
            <a:r>
              <a:rPr b="0" i="0" lang="de-DE" sz="2400" u="none" cap="none" strike="noStrike">
                <a:solidFill>
                  <a:schemeClr val="dk1"/>
                </a:solidFill>
                <a:latin typeface="Georgia"/>
                <a:ea typeface="Georgia"/>
                <a:cs typeface="Georgia"/>
                <a:sym typeface="Georgia"/>
              </a:rPr>
              <a:t>. Forscher vermuten, dass diese Gesichtsproportionen gute </a:t>
            </a:r>
            <a:r>
              <a:rPr b="0" i="0" lang="de-DE" sz="2400" u="none" cap="none" strike="noStrike">
                <a:solidFill>
                  <a:srgbClr val="8383E0"/>
                </a:solidFill>
                <a:latin typeface="Georgia"/>
                <a:ea typeface="Georgia"/>
                <a:cs typeface="Georgia"/>
                <a:sym typeface="Georgia"/>
              </a:rPr>
              <a:t>Fortpflanzungschancen</a:t>
            </a:r>
            <a:r>
              <a:rPr b="0" i="0" lang="de-DE" sz="2400" u="none" cap="none" strike="noStrike">
                <a:solidFill>
                  <a:schemeClr val="dk1"/>
                </a:solidFill>
                <a:latin typeface="Georgia"/>
                <a:ea typeface="Georgia"/>
                <a:cs typeface="Georgia"/>
                <a:sym typeface="Georgia"/>
              </a:rPr>
              <a:t> versprechen.</a:t>
            </a:r>
          </a:p>
        </p:txBody>
      </p:sp>
      <p:sp>
        <p:nvSpPr>
          <p:cNvPr id="131" name="Shape 131"/>
          <p:cNvSpPr txBox="1"/>
          <p:nvPr/>
        </p:nvSpPr>
        <p:spPr>
          <a:xfrm>
            <a:off x="2566735" y="619485"/>
            <a:ext cx="2666998" cy="73866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8383E0"/>
              </a:buClr>
              <a:buSzPct val="25000"/>
              <a:buFont typeface="Georgia"/>
              <a:buNone/>
            </a:pPr>
            <a:r>
              <a:rPr b="0" i="0" lang="de-DE" sz="2400" u="none" cap="none" strike="noStrike">
                <a:solidFill>
                  <a:srgbClr val="8383E0"/>
                </a:solidFill>
                <a:latin typeface="Georgia"/>
                <a:ea typeface="Georgia"/>
                <a:cs typeface="Georgia"/>
                <a:sym typeface="Georgia"/>
              </a:rPr>
              <a:t>Die Entscheidung</a:t>
            </a: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