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6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6858000" cx="9144000"/>
  <p:notesSz cx="6858000" cy="9144000"/>
  <p:embeddedFontLst>
    <p:embeddedFont>
      <p:font typeface="PT Sans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PTSans-bold.fntdata"/><Relationship Id="rId14" Type="http://schemas.openxmlformats.org/officeDocument/2006/relationships/font" Target="fonts/PTSans-regular.fntdata"/><Relationship Id="rId17" Type="http://schemas.openxmlformats.org/officeDocument/2006/relationships/font" Target="fonts/PTSans-boldItalic.fntdata"/><Relationship Id="rId16" Type="http://schemas.openxmlformats.org/officeDocument/2006/relationships/font" Target="fonts/PTSans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1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1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1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1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1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1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1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1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1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  <p:sp>
        <p:nvSpPr>
          <p:cNvPr id="67" name="Shape 6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  <p:sp>
        <p:nvSpPr>
          <p:cNvPr id="73" name="Shape 7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  <p:sp>
        <p:nvSpPr>
          <p:cNvPr id="79" name="Shape 79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  <p:sp>
        <p:nvSpPr>
          <p:cNvPr id="86" name="Shape 86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  <p:sp>
        <p:nvSpPr>
          <p:cNvPr id="91" name="Shape 91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  <p:sp>
        <p:nvSpPr>
          <p:cNvPr id="98" name="Shape 98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  <p:sp>
        <p:nvSpPr>
          <p:cNvPr id="105" name="Shape 105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  <p:sp>
        <p:nvSpPr>
          <p:cNvPr id="111" name="Shape 111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  <p:sp>
        <p:nvSpPr>
          <p:cNvPr id="119" name="Shape 119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type="title"/>
          </p:nvPr>
        </p:nvSpPr>
        <p:spPr>
          <a:xfrm>
            <a:off x="285718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Shape 17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1434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175" lvl="1" marL="50482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9525" lvl="2" marL="85407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" lvl="3" marL="12001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9525" lvl="4" marL="15335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9525" lvl="5" marL="19907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9525" lvl="6" marL="24479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9525" lvl="7" marL="29051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9525" lvl="8" marL="33623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x="1792288" y="4800600"/>
            <a:ext cx="5486399" cy="56673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Shape 54"/>
          <p:cNvSpPr/>
          <p:nvPr>
            <p:ph idx="2" type="pic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/>
          <p:nvPr>
            <p:ph type="title"/>
          </p:nvPr>
        </p:nvSpPr>
        <p:spPr>
          <a:xfrm>
            <a:off x="285718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" type="body"/>
          </p:nvPr>
        </p:nvSpPr>
        <p:spPr>
          <a:xfrm rot="5400000">
            <a:off x="2402680" y="-316706"/>
            <a:ext cx="4700588" cy="8108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1434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175" lvl="1" marL="50482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9525" lvl="2" marL="85407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" lvl="3" marL="12001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9525" lvl="4" marL="15335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9525" lvl="5" marL="19907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9525" lvl="6" marL="24479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9525" lvl="7" marL="29051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9525" lvl="8" marL="33623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 rot="5400000">
            <a:off x="5098254" y="2378867"/>
            <a:ext cx="5300661" cy="21177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" type="body"/>
          </p:nvPr>
        </p:nvSpPr>
        <p:spPr>
          <a:xfrm rot="5400000">
            <a:off x="785811" y="336549"/>
            <a:ext cx="5300661" cy="62023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1434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175" lvl="1" marL="50482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9525" lvl="2" marL="85407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" lvl="3" marL="12001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9525" lvl="4" marL="15335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9525" lvl="5" marL="19907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9525" lvl="6" marL="24479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9525" lvl="7" marL="29051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9525" lvl="8" marL="33623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/>
          <p:nvPr>
            <p:ph type="ctrTitle"/>
          </p:nvPr>
        </p:nvSpPr>
        <p:spPr>
          <a:xfrm>
            <a:off x="685800" y="2130425"/>
            <a:ext cx="7772400" cy="147002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4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285718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" type="body"/>
          </p:nvPr>
        </p:nvSpPr>
        <p:spPr>
          <a:xfrm>
            <a:off x="698500" y="1387475"/>
            <a:ext cx="3978273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22415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130175" lvl="1" marL="50482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85725" lvl="2" marL="85407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44450" lvl="3" marL="12001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66675" lvl="4" marL="15335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66675" lvl="5" marL="19907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66675" lvl="6" marL="24479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66675" lvl="7" marL="29051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66675" lvl="8" marL="33623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2" type="body"/>
          </p:nvPr>
        </p:nvSpPr>
        <p:spPr>
          <a:xfrm>
            <a:off x="4829175" y="1387475"/>
            <a:ext cx="3978273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22415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130175" lvl="1" marL="50482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85725" lvl="2" marL="85407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44450" lvl="3" marL="12001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66675" lvl="4" marL="15335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66675" lvl="5" marL="19907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66675" lvl="6" marL="24479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66675" lvl="7" marL="29051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66675" lvl="8" marL="33623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2" type="body"/>
          </p:nvPr>
        </p:nvSpPr>
        <p:spPr>
          <a:xfrm>
            <a:off x="457200" y="2174875"/>
            <a:ext cx="4040187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17081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79375" lvl="1" marL="50482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60325" lvl="2" marL="85407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19050" lvl="3" marL="12001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41275" lvl="4" marL="15335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41275" lvl="5" marL="19907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41275" lvl="6" marL="24479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41275" lvl="7" marL="29051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41275" lvl="8" marL="33623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3" type="body"/>
          </p:nvPr>
        </p:nvSpPr>
        <p:spPr>
          <a:xfrm>
            <a:off x="4645025" y="1535112"/>
            <a:ext cx="4041773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4" type="body"/>
          </p:nvPr>
        </p:nvSpPr>
        <p:spPr>
          <a:xfrm>
            <a:off x="4645025" y="2174875"/>
            <a:ext cx="4041773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17081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79375" lvl="1" marL="50482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60325" lvl="2" marL="85407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19050" lvl="3" marL="12001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41275" lvl="4" marL="15335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41275" lvl="5" marL="19907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41275" lvl="6" marL="24479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41275" lvl="7" marL="29051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41275" lvl="8" marL="33623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x="285718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/>
          <p:nvPr>
            <p:ph type="title"/>
          </p:nvPr>
        </p:nvSpPr>
        <p:spPr>
          <a:xfrm>
            <a:off x="457200" y="273050"/>
            <a:ext cx="3008313" cy="116204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" type="body"/>
          </p:nvPr>
        </p:nvSpPr>
        <p:spPr>
          <a:xfrm>
            <a:off x="3575050" y="273050"/>
            <a:ext cx="5111750" cy="58531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277494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180975" lvl="1" marL="50482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136525" lvl="2" marL="85407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69850" lvl="3" marL="12001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92075" lvl="4" marL="15335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92075" lvl="5" marL="19907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92075" lvl="6" marL="24479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92075" lvl="7" marL="29051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92075" lvl="8" marL="33623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763" y="0"/>
            <a:ext cx="9139235" cy="3873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7"/>
          <p:cNvSpPr/>
          <p:nvPr/>
        </p:nvSpPr>
        <p:spPr>
          <a:xfrm>
            <a:off x="4763" y="6473825"/>
            <a:ext cx="9139235" cy="384174"/>
          </a:xfrm>
          <a:prstGeom prst="rect">
            <a:avLst/>
          </a:prstGeom>
          <a:solidFill>
            <a:srgbClr val="6666F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8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1434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175" lvl="1" marL="50482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9525" lvl="2" marL="85407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" lvl="3" marL="12001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9525" lvl="4" marL="15335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9525" lvl="5" marL="19907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9525" lvl="6" marL="24479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9525" lvl="7" marL="29051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9525" lvl="8" marL="33623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Shape 9"/>
          <p:cNvSpPr txBox="1"/>
          <p:nvPr/>
        </p:nvSpPr>
        <p:spPr>
          <a:xfrm>
            <a:off x="990600" y="77788"/>
            <a:ext cx="181821" cy="305661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tIns="4680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cxnSp>
        <p:nvCxnSpPr>
          <p:cNvPr id="11" name="Shape 11"/>
          <p:cNvCxnSpPr/>
          <p:nvPr/>
        </p:nvCxnSpPr>
        <p:spPr>
          <a:xfrm>
            <a:off x="990600" y="147638"/>
            <a:ext cx="1587" cy="234948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12" name="Shape 12"/>
          <p:cNvCxnSpPr/>
          <p:nvPr/>
        </p:nvCxnSpPr>
        <p:spPr>
          <a:xfrm>
            <a:off x="995362" y="6526212"/>
            <a:ext cx="1587" cy="1651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pic>
        <p:nvPicPr>
          <p:cNvPr descr="E:\Logo albert_rouge.png" id="13" name="Shape 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40589" y="-315178"/>
            <a:ext cx="1151890" cy="115189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14"/>
          <p:cNvSpPr/>
          <p:nvPr/>
        </p:nvSpPr>
        <p:spPr>
          <a:xfrm>
            <a:off x="7119813" y="6620971"/>
            <a:ext cx="1628651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libri"/>
              <a:buNone/>
            </a:pPr>
            <a:r>
              <a:rPr b="1" i="0" lang="fr-FR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</a:t>
            </a:r>
            <a:r>
              <a:rPr b="0" i="0" lang="fr-FR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2015 albert-learning.com</a:t>
            </a: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idx="1" type="body"/>
          </p:nvPr>
        </p:nvSpPr>
        <p:spPr>
          <a:xfrm>
            <a:off x="228600" y="990600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fr-F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WANDERN GEHEN</a:t>
            </a:r>
          </a:p>
        </p:txBody>
      </p:sp>
      <p:pic>
        <p:nvPicPr>
          <p:cNvPr descr="http://www.alpenwelt.net/(cms)/media/resize/size=1280x720,scale=fit/1019254" id="70" name="Shape 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0" y="1752600"/>
            <a:ext cx="6365874" cy="42439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idx="1" type="body"/>
          </p:nvPr>
        </p:nvSpPr>
        <p:spPr>
          <a:xfrm>
            <a:off x="609600" y="1307304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br>
              <a:rPr b="0" i="0" lang="fr-F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fr-F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fr-F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</a:p>
        </p:txBody>
      </p:sp>
      <p:pic>
        <p:nvPicPr>
          <p:cNvPr descr="http://www.daniel-napp.de/bilder/Dr-Brumm-Wanderausruestung.jpg" id="76" name="Shape 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76200" y="381000"/>
            <a:ext cx="9426800" cy="60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>
            <p:ph type="title"/>
          </p:nvPr>
        </p:nvSpPr>
        <p:spPr>
          <a:xfrm>
            <a:off x="285718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Arial"/>
              <a:buNone/>
            </a:pPr>
            <a:r>
              <a:rPr b="1" i="0" lang="fr-FR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Welche Ausrüstung brauche ich?</a:t>
            </a:r>
          </a:p>
        </p:txBody>
      </p:sp>
      <p:pic>
        <p:nvPicPr>
          <p:cNvPr descr="https://www.in-form.de/fileadmin/user_upload/profi_bilder/Lebenswelten/Familie/WanderAusruestung.jpg" id="82" name="Shape 8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400" y="1371600"/>
            <a:ext cx="3899416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Shape 83"/>
          <p:cNvSpPr/>
          <p:nvPr/>
        </p:nvSpPr>
        <p:spPr>
          <a:xfrm>
            <a:off x="4419600" y="1371600"/>
            <a:ext cx="4572000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ct val="25000"/>
              <a:buFont typeface="PT Sans"/>
              <a:buNone/>
            </a:pPr>
            <a:r>
              <a:rPr b="0" i="0" lang="fr-FR" sz="1800" u="none" cap="none" strike="noStrike">
                <a:solidFill>
                  <a:srgbClr val="333333"/>
                </a:solidFill>
                <a:latin typeface="PT Sans"/>
                <a:ea typeface="PT Sans"/>
                <a:cs typeface="PT Sans"/>
                <a:sym typeface="PT Sans"/>
              </a:rPr>
              <a:t>Die Frage nach der richtigen </a:t>
            </a:r>
            <a:r>
              <a:rPr b="1" i="0" lang="fr-FR" sz="1800" u="none" cap="none" strike="noStrike">
                <a:solidFill>
                  <a:srgbClr val="333333"/>
                </a:solidFill>
                <a:latin typeface="PT Sans"/>
                <a:ea typeface="PT Sans"/>
                <a:cs typeface="PT Sans"/>
                <a:sym typeface="PT Sans"/>
              </a:rPr>
              <a:t>Ausrüstung für Wanderungen</a:t>
            </a:r>
            <a:r>
              <a:rPr b="0" i="0" lang="fr-FR" sz="1800" u="none" cap="none" strike="noStrike">
                <a:solidFill>
                  <a:srgbClr val="333333"/>
                </a:solidFill>
                <a:latin typeface="PT Sans"/>
                <a:ea typeface="PT Sans"/>
                <a:cs typeface="PT Sans"/>
                <a:sym typeface="PT Sans"/>
              </a:rPr>
              <a:t> und Bergtouren ist nicht ganz einfach zu beantworten! Es kommt auf</a:t>
            </a:r>
            <a:r>
              <a:rPr b="1" i="0" lang="fr-FR" sz="1800" u="none" cap="none" strike="noStrike">
                <a:solidFill>
                  <a:srgbClr val="333333"/>
                </a:solidFill>
                <a:latin typeface="PT Sans"/>
                <a:ea typeface="PT Sans"/>
                <a:cs typeface="PT Sans"/>
                <a:sym typeface="PT Sans"/>
              </a:rPr>
              <a:t>Jahreszeit</a:t>
            </a:r>
            <a:r>
              <a:rPr b="0" i="0" lang="fr-FR" sz="1800" u="none" cap="none" strike="noStrike">
                <a:solidFill>
                  <a:srgbClr val="333333"/>
                </a:solidFill>
                <a:latin typeface="PT Sans"/>
                <a:ea typeface="PT Sans"/>
                <a:cs typeface="PT Sans"/>
                <a:sym typeface="PT Sans"/>
              </a:rPr>
              <a:t> und </a:t>
            </a:r>
            <a:r>
              <a:rPr b="1" i="0" lang="fr-FR" sz="1800" u="none" cap="none" strike="noStrike">
                <a:solidFill>
                  <a:srgbClr val="333333"/>
                </a:solidFill>
                <a:latin typeface="PT Sans"/>
                <a:ea typeface="PT Sans"/>
                <a:cs typeface="PT Sans"/>
                <a:sym typeface="PT Sans"/>
              </a:rPr>
              <a:t>Wetterlage </a:t>
            </a:r>
            <a:r>
              <a:rPr b="0" i="0" lang="fr-FR" sz="1800" u="none" cap="none" strike="noStrike">
                <a:solidFill>
                  <a:srgbClr val="333333"/>
                </a:solidFill>
                <a:latin typeface="PT Sans"/>
                <a:ea typeface="PT Sans"/>
                <a:cs typeface="PT Sans"/>
                <a:sym typeface="PT Sans"/>
              </a:rPr>
              <a:t>an sowie auf die </a:t>
            </a:r>
            <a:r>
              <a:rPr b="1" i="0" lang="fr-FR" sz="1800" u="none" cap="none" strike="noStrike">
                <a:solidFill>
                  <a:srgbClr val="333333"/>
                </a:solidFill>
                <a:latin typeface="PT Sans"/>
                <a:ea typeface="PT Sans"/>
                <a:cs typeface="PT Sans"/>
                <a:sym typeface="PT Sans"/>
              </a:rPr>
              <a:t>Art und Dauer der Tour</a:t>
            </a:r>
            <a:r>
              <a:rPr b="0" i="0" lang="fr-FR" sz="1800" u="none" cap="none" strike="noStrike">
                <a:solidFill>
                  <a:srgbClr val="333333"/>
                </a:solidFill>
                <a:latin typeface="PT Sans"/>
                <a:ea typeface="PT Sans"/>
                <a:cs typeface="PT Sans"/>
                <a:sym typeface="PT Sans"/>
              </a:rPr>
              <a:t>. Weiterhin sind die </a:t>
            </a:r>
            <a:r>
              <a:rPr b="1" i="0" lang="fr-FR" sz="1800" u="none" cap="none" strike="noStrike">
                <a:solidFill>
                  <a:srgbClr val="333333"/>
                </a:solidFill>
                <a:latin typeface="PT Sans"/>
                <a:ea typeface="PT Sans"/>
                <a:cs typeface="PT Sans"/>
                <a:sym typeface="PT Sans"/>
              </a:rPr>
              <a:t>Schwierigkeit</a:t>
            </a:r>
            <a:r>
              <a:rPr b="0" i="0" lang="fr-FR" sz="1800" u="none" cap="none" strike="noStrike">
                <a:solidFill>
                  <a:srgbClr val="333333"/>
                </a:solidFill>
                <a:latin typeface="PT Sans"/>
                <a:ea typeface="PT Sans"/>
                <a:cs typeface="PT Sans"/>
                <a:sym typeface="PT Sans"/>
              </a:rPr>
              <a:t> und </a:t>
            </a:r>
            <a:r>
              <a:rPr b="1" i="0" lang="fr-FR" sz="1800" u="none" cap="none" strike="noStrike">
                <a:solidFill>
                  <a:srgbClr val="333333"/>
                </a:solidFill>
                <a:latin typeface="PT Sans"/>
                <a:ea typeface="PT Sans"/>
                <a:cs typeface="PT Sans"/>
                <a:sym typeface="PT Sans"/>
              </a:rPr>
              <a:t>Meereshöhe</a:t>
            </a:r>
            <a:r>
              <a:rPr b="0" i="0" lang="fr-FR" sz="1800" u="none" cap="none" strike="noStrike">
                <a:solidFill>
                  <a:srgbClr val="333333"/>
                </a:solidFill>
                <a:latin typeface="PT Sans"/>
                <a:ea typeface="PT Sans"/>
                <a:cs typeface="PT Sans"/>
                <a:sym typeface="PT Sans"/>
              </a:rPr>
              <a:t> und weitere Faktoren zu berücksichtigen! Grundsätzlich gilt: so wenig wie möglich, so viel wie nötig!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/>
          <p:nvPr/>
        </p:nvSpPr>
        <p:spPr>
          <a:xfrm>
            <a:off x="609600" y="1066800"/>
            <a:ext cx="7772400" cy="3139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ct val="25000"/>
              <a:buFont typeface="PT Sans"/>
              <a:buNone/>
            </a:pPr>
            <a:r>
              <a:rPr b="1" i="0" lang="fr-FR" sz="1800" u="none" cap="none" strike="noStrike">
                <a:solidFill>
                  <a:srgbClr val="333333"/>
                </a:solidFill>
                <a:latin typeface="PT Sans"/>
                <a:ea typeface="PT Sans"/>
                <a:cs typeface="PT Sans"/>
                <a:sym typeface="PT Sans"/>
              </a:rPr>
              <a:t>Einige Tipps: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ct val="100000"/>
              <a:buFont typeface="Arial"/>
              <a:buChar char="•"/>
            </a:pPr>
            <a:r>
              <a:rPr b="0" i="0" lang="fr-FR" sz="1800" u="none" cap="none" strike="noStrike">
                <a:solidFill>
                  <a:srgbClr val="222222"/>
                </a:solidFill>
                <a:latin typeface="PT Sans"/>
                <a:ea typeface="PT Sans"/>
                <a:cs typeface="PT Sans"/>
                <a:sym typeface="PT Sans"/>
              </a:rPr>
              <a:t>Ein guter gepackter Rucksack sollte auch bei Mehrtagestouren nicht mehr als 9 Kilo wiegen.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ct val="100000"/>
              <a:buFont typeface="Arial"/>
              <a:buChar char="•"/>
            </a:pPr>
            <a:r>
              <a:rPr b="0" i="0" lang="fr-FR" sz="1800" u="none" cap="none" strike="noStrike">
                <a:solidFill>
                  <a:srgbClr val="222222"/>
                </a:solidFill>
                <a:latin typeface="PT Sans"/>
                <a:ea typeface="PT Sans"/>
                <a:cs typeface="PT Sans"/>
                <a:sym typeface="PT Sans"/>
              </a:rPr>
              <a:t>Auf kurzen (Halbtages-) Touren sollte man vor Tourenbeginn viel trinken und nur 1-1,5 Liter mitnehmen.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ct val="100000"/>
              <a:buFont typeface="Arial"/>
              <a:buChar char="•"/>
            </a:pPr>
            <a:r>
              <a:rPr b="0" i="0" lang="fr-FR" sz="1800" u="none" cap="none" strike="noStrike">
                <a:solidFill>
                  <a:srgbClr val="222222"/>
                </a:solidFill>
                <a:latin typeface="PT Sans"/>
                <a:ea typeface="PT Sans"/>
                <a:cs typeface="PT Sans"/>
                <a:sym typeface="PT Sans"/>
              </a:rPr>
              <a:t>Auf kurzen (Halbtages-) Touren reicht eine kleine Tüte Studentenfutter als Stärkung zwischendurch.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ct val="100000"/>
              <a:buFont typeface="Arial"/>
              <a:buChar char="•"/>
            </a:pPr>
            <a:r>
              <a:rPr b="0" i="0" lang="fr-FR" sz="1800" u="none" cap="none" strike="noStrike">
                <a:solidFill>
                  <a:srgbClr val="222222"/>
                </a:solidFill>
                <a:latin typeface="PT Sans"/>
                <a:ea typeface="PT Sans"/>
                <a:cs typeface="PT Sans"/>
                <a:sym typeface="PT Sans"/>
              </a:rPr>
              <a:t>Wer vor Tourenbeginn den Wetterbericht checkt, kann die Regenkleidung oder den dicken Pulli im Auto lassen.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ct val="100000"/>
              <a:buFont typeface="Arial"/>
              <a:buChar char="•"/>
            </a:pPr>
            <a:r>
              <a:rPr b="0" i="0" lang="fr-FR" sz="1800" u="none" cap="none" strike="noStrike">
                <a:solidFill>
                  <a:srgbClr val="222222"/>
                </a:solidFill>
                <a:latin typeface="PT Sans"/>
                <a:ea typeface="PT Sans"/>
                <a:cs typeface="PT Sans"/>
                <a:sym typeface="PT Sans"/>
              </a:rPr>
              <a:t>T-Shirts aus Merinowolle wärmen auch wenn man geschwitzt hat. Das Wechselshirt kann zuhause bleiben.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161925" lvl="0" marL="1619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Shape 94"/>
          <p:cNvSpPr/>
          <p:nvPr/>
        </p:nvSpPr>
        <p:spPr>
          <a:xfrm>
            <a:off x="698500" y="914400"/>
            <a:ext cx="6159499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ct val="25000"/>
              <a:buFont typeface="PT Sans"/>
              <a:buNone/>
            </a:pPr>
            <a:r>
              <a:rPr b="1" i="0" lang="fr-FR" sz="1800" u="none" cap="none" strike="noStrike">
                <a:solidFill>
                  <a:srgbClr val="333333"/>
                </a:solidFill>
                <a:latin typeface="PT Sans"/>
                <a:ea typeface="PT Sans"/>
                <a:cs typeface="PT Sans"/>
                <a:sym typeface="PT Sans"/>
              </a:rPr>
              <a:t>Kleidung für Wanderungen / Bergtouren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ct val="100000"/>
              <a:buFont typeface="Arial"/>
              <a:buChar char="•"/>
            </a:pPr>
            <a:r>
              <a:rPr b="0" i="0" lang="fr-FR" sz="1800" u="none" cap="none" strike="noStrike">
                <a:solidFill>
                  <a:srgbClr val="222222"/>
                </a:solidFill>
                <a:latin typeface="PT Sans"/>
                <a:ea typeface="PT Sans"/>
                <a:cs typeface="PT Sans"/>
                <a:sym typeface="PT Sans"/>
              </a:rPr>
              <a:t>Funktionsunterwäsche (Wechsel-Shirt)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ct val="100000"/>
              <a:buFont typeface="Arial"/>
              <a:buChar char="•"/>
            </a:pPr>
            <a:r>
              <a:rPr b="0" i="0" lang="fr-FR" sz="1800" u="none" cap="none" strike="noStrike">
                <a:solidFill>
                  <a:srgbClr val="222222"/>
                </a:solidFill>
                <a:latin typeface="PT Sans"/>
                <a:ea typeface="PT Sans"/>
                <a:cs typeface="PT Sans"/>
                <a:sym typeface="PT Sans"/>
              </a:rPr>
              <a:t>Funktionssocken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ct val="100000"/>
              <a:buFont typeface="Arial"/>
              <a:buChar char="•"/>
            </a:pPr>
            <a:r>
              <a:rPr b="0" i="0" lang="fr-FR" sz="1800" u="none" cap="none" strike="noStrike">
                <a:solidFill>
                  <a:srgbClr val="222222"/>
                </a:solidFill>
                <a:latin typeface="PT Sans"/>
                <a:ea typeface="PT Sans"/>
                <a:cs typeface="PT Sans"/>
                <a:sym typeface="PT Sans"/>
              </a:rPr>
              <a:t>Oberbekleidung (Fleece o. Primaloft-Pullover)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ct val="100000"/>
              <a:buFont typeface="Arial"/>
              <a:buChar char="•"/>
            </a:pPr>
            <a:r>
              <a:rPr b="0" i="0" lang="fr-FR" sz="1800" u="none" cap="none" strike="noStrike">
                <a:solidFill>
                  <a:srgbClr val="222222"/>
                </a:solidFill>
                <a:latin typeface="PT Sans"/>
                <a:ea typeface="PT Sans"/>
                <a:cs typeface="PT Sans"/>
                <a:sym typeface="PT Sans"/>
              </a:rPr>
              <a:t>Tourenhose (lang, kurz nach Wetter)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ct val="100000"/>
              <a:buFont typeface="Arial"/>
              <a:buChar char="•"/>
            </a:pPr>
            <a:r>
              <a:rPr b="0" i="0" lang="fr-FR" sz="1800" u="none" cap="none" strike="noStrike">
                <a:solidFill>
                  <a:srgbClr val="222222"/>
                </a:solidFill>
                <a:latin typeface="PT Sans"/>
                <a:ea typeface="PT Sans"/>
                <a:cs typeface="PT Sans"/>
                <a:sym typeface="PT Sans"/>
              </a:rPr>
              <a:t>Tourenhose (z.B.: Gore-Tex Active Shell)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ct val="100000"/>
              <a:buFont typeface="Arial"/>
              <a:buChar char="•"/>
            </a:pPr>
            <a:r>
              <a:rPr b="0" i="0" lang="fr-FR" sz="1800" u="none" cap="none" strike="noStrike">
                <a:solidFill>
                  <a:srgbClr val="222222"/>
                </a:solidFill>
                <a:latin typeface="PT Sans"/>
                <a:ea typeface="PT Sans"/>
                <a:cs typeface="PT Sans"/>
                <a:sym typeface="PT Sans"/>
              </a:rPr>
              <a:t>Tourenjacke (z.B.: Gore-Tex Active Shell)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ct val="100000"/>
              <a:buFont typeface="Arial"/>
              <a:buChar char="•"/>
            </a:pPr>
            <a:r>
              <a:rPr b="0" i="0" lang="fr-FR" sz="1800" u="none" cap="none" strike="noStrike">
                <a:solidFill>
                  <a:srgbClr val="222222"/>
                </a:solidFill>
                <a:latin typeface="PT Sans"/>
                <a:ea typeface="PT Sans"/>
                <a:cs typeface="PT Sans"/>
                <a:sym typeface="PT Sans"/>
              </a:rPr>
              <a:t>leichte Handschuhe (nach Wetter)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ct val="100000"/>
              <a:buFont typeface="Arial"/>
              <a:buChar char="•"/>
            </a:pPr>
            <a:r>
              <a:rPr b="0" i="0" lang="fr-FR" sz="1800" u="none" cap="none" strike="noStrike">
                <a:solidFill>
                  <a:srgbClr val="222222"/>
                </a:solidFill>
                <a:latin typeface="PT Sans"/>
                <a:ea typeface="PT Sans"/>
                <a:cs typeface="PT Sans"/>
                <a:sym typeface="PT Sans"/>
              </a:rPr>
              <a:t>warme Handschuhe (nach Wetter)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ct val="100000"/>
              <a:buFont typeface="Arial"/>
              <a:buChar char="•"/>
            </a:pPr>
            <a:r>
              <a:rPr b="0" i="0" lang="fr-FR" sz="1800" u="none" cap="none" strike="noStrike">
                <a:solidFill>
                  <a:srgbClr val="222222"/>
                </a:solidFill>
                <a:latin typeface="PT Sans"/>
                <a:ea typeface="PT Sans"/>
                <a:cs typeface="PT Sans"/>
                <a:sym typeface="PT Sans"/>
              </a:rPr>
              <a:t>Mütze/Stirnband (nach Wetter)</a:t>
            </a:r>
          </a:p>
        </p:txBody>
      </p:sp>
      <p:pic>
        <p:nvPicPr>
          <p:cNvPr descr="https://www.davplus.de/arsv.1429270774/uploads/images/wVO1woI000DTCmxZHfpxFw/hbf000083_4002x1604+40+1121_584x234.jpg" id="95" name="Shape 9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71800" y="3859212"/>
            <a:ext cx="5562600" cy="2228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>
            <p:ph type="title"/>
          </p:nvPr>
        </p:nvSpPr>
        <p:spPr>
          <a:xfrm>
            <a:off x="-381000" y="838200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ct val="25000"/>
              <a:buFont typeface="PT Sans"/>
              <a:buNone/>
            </a:pPr>
            <a:r>
              <a:rPr b="1" i="0" lang="fr-FR" sz="2000" u="none" cap="none" strike="noStrike">
                <a:solidFill>
                  <a:srgbClr val="333333"/>
                </a:solidFill>
                <a:latin typeface="PT Sans"/>
                <a:ea typeface="PT Sans"/>
                <a:cs typeface="PT Sans"/>
                <a:sym typeface="PT Sans"/>
              </a:rPr>
              <a:t>Ausrüstung für Wanderungen / Bergtouren</a:t>
            </a:r>
            <a:br>
              <a:rPr b="1" i="0" lang="fr-FR" sz="2000" u="none" cap="none" strike="noStrike">
                <a:solidFill>
                  <a:srgbClr val="333333"/>
                </a:solidFill>
                <a:latin typeface="PT Sans"/>
                <a:ea typeface="PT Sans"/>
                <a:cs typeface="PT Sans"/>
                <a:sym typeface="PT Sans"/>
              </a:rPr>
            </a:br>
          </a:p>
        </p:txBody>
      </p:sp>
      <p:sp>
        <p:nvSpPr>
          <p:cNvPr id="101" name="Shape 101"/>
          <p:cNvSpPr/>
          <p:nvPr/>
        </p:nvSpPr>
        <p:spPr>
          <a:xfrm>
            <a:off x="1295400" y="1600200"/>
            <a:ext cx="5562600" cy="2308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ct val="100000"/>
              <a:buFont typeface="Arial"/>
              <a:buChar char="•"/>
            </a:pPr>
            <a:r>
              <a:rPr b="0" i="0" lang="fr-FR" sz="1800" u="none" cap="none" strike="noStrike">
                <a:solidFill>
                  <a:srgbClr val="222222"/>
                </a:solidFill>
                <a:latin typeface="PT Sans"/>
                <a:ea typeface="PT Sans"/>
                <a:cs typeface="PT Sans"/>
                <a:sym typeface="PT Sans"/>
              </a:rPr>
              <a:t>Rucksack mit Regenschutz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ct val="100000"/>
              <a:buFont typeface="Arial"/>
              <a:buChar char="•"/>
            </a:pPr>
            <a:r>
              <a:rPr b="0" i="0" lang="fr-FR" sz="1800" u="none" cap="none" strike="noStrike">
                <a:solidFill>
                  <a:srgbClr val="222222"/>
                </a:solidFill>
                <a:latin typeface="PT Sans"/>
                <a:ea typeface="PT Sans"/>
                <a:cs typeface="PT Sans"/>
                <a:sym typeface="PT Sans"/>
              </a:rPr>
              <a:t>Teleskopstöcke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ct val="100000"/>
              <a:buFont typeface="Arial"/>
              <a:buChar char="•"/>
            </a:pPr>
            <a:r>
              <a:rPr b="0" i="0" lang="fr-FR" sz="1800" u="none" cap="none" strike="noStrike">
                <a:solidFill>
                  <a:srgbClr val="222222"/>
                </a:solidFill>
                <a:latin typeface="PT Sans"/>
                <a:ea typeface="PT Sans"/>
                <a:cs typeface="PT Sans"/>
                <a:sym typeface="PT Sans"/>
              </a:rPr>
              <a:t>Bergstiefel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ct val="100000"/>
              <a:buFont typeface="Arial"/>
              <a:buChar char="•"/>
            </a:pPr>
            <a:r>
              <a:rPr b="0" i="0" lang="fr-FR" sz="1800" u="none" cap="none" strike="noStrike">
                <a:solidFill>
                  <a:srgbClr val="222222"/>
                </a:solidFill>
                <a:latin typeface="PT Sans"/>
                <a:ea typeface="PT Sans"/>
                <a:cs typeface="PT Sans"/>
                <a:sym typeface="PT Sans"/>
              </a:rPr>
              <a:t>Sonnenschutz (Creme, Brille, Hut)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ct val="100000"/>
              <a:buFont typeface="Arial"/>
              <a:buChar char="•"/>
            </a:pPr>
            <a:r>
              <a:rPr b="0" i="0" lang="fr-FR" sz="1800" u="none" cap="none" strike="noStrike">
                <a:solidFill>
                  <a:srgbClr val="222222"/>
                </a:solidFill>
                <a:latin typeface="PT Sans"/>
                <a:ea typeface="PT Sans"/>
                <a:cs typeface="PT Sans"/>
                <a:sym typeface="PT Sans"/>
              </a:rPr>
              <a:t>Brotzeit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ct val="100000"/>
              <a:buFont typeface="Arial"/>
              <a:buChar char="•"/>
            </a:pPr>
            <a:r>
              <a:rPr b="0" i="0" lang="fr-FR" sz="1800" u="none" cap="none" strike="noStrike">
                <a:solidFill>
                  <a:srgbClr val="222222"/>
                </a:solidFill>
                <a:latin typeface="PT Sans"/>
                <a:ea typeface="PT Sans"/>
                <a:cs typeface="PT Sans"/>
                <a:sym typeface="PT Sans"/>
              </a:rPr>
              <a:t>Trinkflasche (1-3 Liter nach Bedarf)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ct val="100000"/>
              <a:buFont typeface="Arial"/>
              <a:buChar char="•"/>
            </a:pPr>
            <a:r>
              <a:rPr b="0" i="0" lang="fr-FR" sz="1800" u="none" cap="none" strike="noStrike">
                <a:solidFill>
                  <a:srgbClr val="222222"/>
                </a:solidFill>
                <a:latin typeface="PT Sans"/>
                <a:ea typeface="PT Sans"/>
                <a:cs typeface="PT Sans"/>
                <a:sym typeface="PT Sans"/>
              </a:rPr>
              <a:t>Bargeld, EC-Karte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ct val="100000"/>
              <a:buFont typeface="Arial"/>
              <a:buChar char="•"/>
            </a:pPr>
            <a:r>
              <a:rPr b="0" i="0" lang="fr-FR" sz="1800" u="none" cap="none" strike="noStrike">
                <a:solidFill>
                  <a:srgbClr val="222222"/>
                </a:solidFill>
                <a:latin typeface="PT Sans"/>
                <a:ea typeface="PT Sans"/>
                <a:cs typeface="PT Sans"/>
                <a:sym typeface="PT Sans"/>
              </a:rPr>
              <a:t>AV-Ausweis</a:t>
            </a:r>
          </a:p>
        </p:txBody>
      </p:sp>
      <p:pic>
        <p:nvPicPr>
          <p:cNvPr descr="Картинки по запросу Wanderausrüstung" id="102" name="Shape 10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3000" y="3545569"/>
            <a:ext cx="4190999" cy="27889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/>
          <p:nvPr>
            <p:ph idx="1" type="body"/>
          </p:nvPr>
        </p:nvSpPr>
        <p:spPr>
          <a:xfrm>
            <a:off x="1295400" y="685800"/>
            <a:ext cx="6934199" cy="13715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Beschreibe das Bild: Was will Eva auf ihre Wanderung  mitnehmen!</a:t>
            </a: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ttp://magazine.mayrhofen.at/wp-content/uploads/2015/07/Rucksack-Packliste-Wandern-Alpen-Mayrhofen-Zillertal-%C3%96sterreich1.jpg" id="108" name="Shape 10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00200" y="1219200"/>
            <a:ext cx="5333998" cy="52599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/>
          <p:nvPr>
            <p:ph type="title"/>
          </p:nvPr>
        </p:nvSpPr>
        <p:spPr>
          <a:xfrm>
            <a:off x="-304800" y="685800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Arial"/>
              <a:buNone/>
            </a:pPr>
            <a:r>
              <a:rPr b="1" i="0" lang="fr-FR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DEUTSCHLANDS SCHÖNSTE WANDERWEGE 2016</a:t>
            </a:r>
          </a:p>
        </p:txBody>
      </p:sp>
      <p:sp>
        <p:nvSpPr>
          <p:cNvPr id="114" name="Shape 114"/>
          <p:cNvSpPr txBox="1"/>
          <p:nvPr>
            <p:ph idx="1" type="body"/>
          </p:nvPr>
        </p:nvSpPr>
        <p:spPr>
          <a:xfrm>
            <a:off x="381000" y="1143000"/>
            <a:ext cx="5029199" cy="51053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Altmühltal-Panoramaweg</a:t>
            </a: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 jung und doch schon ein Wanderklassiker. Der Altmühltal-Panoramaweg ist einer der </a:t>
            </a:r>
            <a:r>
              <a:rPr b="0" i="0" lang="fr-FR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…..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Fernwanderwege Deutschlands und hat bereits mehrere </a:t>
            </a:r>
            <a:r>
              <a:rPr b="0" i="0" lang="fr-FR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…..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eingeheimst. Wandern im Bilderbuch der Erdgeschichte, durch </a:t>
            </a:r>
            <a:r>
              <a:rPr b="0" i="0" lang="fr-FR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…..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schöne Wacholderhänge und altehrwürdige Orte und Städte wie Riedenburg, Eichstätt, Gunzenhausen oder Pappenheim. Der Weg ist </a:t>
            </a:r>
            <a:r>
              <a:rPr b="0" i="0" lang="fr-FR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….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mit wunderbaren Ausblicken, führt an bizarren Felstürmen vorbei, bietet </a:t>
            </a:r>
            <a:r>
              <a:rPr b="0" i="0" lang="fr-FR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…..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Buchenwälder und setzt mit der Weltenburger Enge einen spektakulären </a:t>
            </a:r>
            <a:r>
              <a:rPr b="0" i="0" lang="fr-FR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……..</a:t>
            </a:r>
          </a:p>
        </p:txBody>
      </p:sp>
      <p:pic>
        <p:nvPicPr>
          <p:cNvPr descr="Altmühltal-Panoramaweg" id="115" name="Shape 1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53710" y="1219200"/>
            <a:ext cx="3238499" cy="2095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Shape 116"/>
          <p:cNvSpPr txBox="1"/>
          <p:nvPr/>
        </p:nvSpPr>
        <p:spPr>
          <a:xfrm>
            <a:off x="5877560" y="3695700"/>
            <a:ext cx="2590800" cy="2585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0" i="0" lang="fr-F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schattige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0" i="0" lang="fr-F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beliebtesten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0" i="0" lang="fr-F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garniert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0" i="0" lang="fr-F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Auszeichnungen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0" i="0" lang="fr-F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Schlusspunkt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0" i="0" lang="fr-F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atemberaubend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161925" lvl="0" marL="1619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Bist du schon in Deutschland gewandert?</a:t>
            </a: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Wie viele Tage dauerte deine längste Wanderung?</a:t>
            </a: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Welche Wanderwege kennst du?</a:t>
            </a: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Wo kaufst du Wanderausrüstung ein?</a:t>
            </a: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Wo und was isst du am liebsten während der Wanderpausen? (im Lokal, aus den Dosen ect.).</a:t>
            </a: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Was würdest du auf einen drei-Tagen-Tour in Brandenburg mitnehmen?</a:t>
            </a: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Würdest du gern deine Kinder auf die Wanderung mitnehmen?</a:t>
            </a: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br>
              <a:rPr b="0" i="0" lang="fr-F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