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4" r:id="rId3"/>
    <p:sldId id="273" r:id="rId4"/>
    <p:sldId id="275" r:id="rId5"/>
    <p:sldId id="277" r:id="rId6"/>
    <p:sldId id="285" r:id="rId7"/>
    <p:sldId id="286" r:id="rId8"/>
    <p:sldId id="278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590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584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0127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44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528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601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206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122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140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663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769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161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 fontAlgn="base">
              <a:lnSpc>
                <a:spcPct val="98000"/>
              </a:lnSpc>
              <a:spcBef>
                <a:spcPts val="350"/>
              </a:spcBef>
              <a:spcAft>
                <a:spcPct val="0"/>
              </a:spcAft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98F6EB86-9D46-48BA-96E4-F8F79B28F23F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1" name="Picture 10" descr="E: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40590" y="-315178"/>
            <a:ext cx="1151890" cy="1151890"/>
          </a:xfrm>
          <a:prstGeom prst="rect">
            <a:avLst/>
          </a:prstGeom>
          <a:noFill/>
        </p:spPr>
      </p:pic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7119813" y="6620971"/>
            <a:ext cx="1628651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100" b="1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© </a:t>
            </a:r>
            <a:r>
              <a:rPr lang="en-US" sz="11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2015 albert-learning.com</a:t>
            </a:r>
            <a:endParaRPr lang="en-US" sz="12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676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граммати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533400"/>
            <a:ext cx="5257800" cy="3960877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Deutsche </a:t>
            </a:r>
            <a:r>
              <a:rPr lang="de-DE" dirty="0" err="1" smtClean="0"/>
              <a:t>grammatik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800" dirty="0" smtClean="0"/>
              <a:t>Lektion 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09714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457200" y="857232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Unregelmäßige Verben </a:t>
            </a:r>
            <a:r>
              <a:rPr lang="de-DE" i="1" dirty="0" smtClean="0"/>
              <a:t>haben</a:t>
            </a:r>
            <a:r>
              <a:rPr lang="de-DE" dirty="0" smtClean="0"/>
              <a:t> und </a:t>
            </a:r>
            <a:r>
              <a:rPr lang="de-DE" i="1" dirty="0" smtClean="0"/>
              <a:t>sein</a:t>
            </a:r>
            <a:r>
              <a:rPr lang="de-DE" dirty="0" smtClean="0"/>
              <a:t> im Präsens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38200" y="1295400"/>
          <a:ext cx="7791189" cy="5040682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597063"/>
                <a:gridCol w="2487713"/>
                <a:gridCol w="2706413"/>
              </a:tblGrid>
              <a:tr h="4905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/>
                        <a:t>Person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/>
                        <a:t>sein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/>
                        <a:t>haben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28575" marB="28575" anchor="ctr"/>
                </a:tc>
              </a:tr>
              <a:tr h="739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/>
                        <a:t>1</a:t>
                      </a:r>
                      <a:r>
                        <a:rPr lang="de-DE" sz="1600" dirty="0" smtClean="0"/>
                        <a:t>.P</a:t>
                      </a:r>
                      <a:r>
                        <a:rPr lang="ru-RU" sz="1600" dirty="0" err="1" smtClean="0"/>
                        <a:t>erson</a:t>
                      </a:r>
                      <a:r>
                        <a:rPr lang="ru-RU" sz="1600" dirty="0" smtClean="0"/>
                        <a:t> </a:t>
                      </a:r>
                      <a:r>
                        <a:rPr lang="de-DE" sz="1600" dirty="0" smtClean="0"/>
                        <a:t>S</a:t>
                      </a:r>
                      <a:r>
                        <a:rPr lang="ru-RU" sz="1600" dirty="0" err="1" smtClean="0"/>
                        <a:t>ingular</a:t>
                      </a:r>
                      <a:r>
                        <a:rPr lang="ru-RU" sz="1600" dirty="0"/>
                        <a:t> (</a:t>
                      </a:r>
                      <a:r>
                        <a:rPr lang="ru-RU" sz="1600" dirty="0" err="1"/>
                        <a:t>ich</a:t>
                      </a:r>
                      <a:r>
                        <a:rPr lang="ru-RU" sz="1600" dirty="0"/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ich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 smtClean="0"/>
                        <a:t>bin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ich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habe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739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2.</a:t>
                      </a:r>
                      <a:r>
                        <a:rPr lang="ru-RU" sz="1600" dirty="0"/>
                        <a:t> 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erson</a:t>
                      </a:r>
                      <a:r>
                        <a:rPr lang="ru-RU" sz="1600" dirty="0" smtClean="0"/>
                        <a:t> </a:t>
                      </a:r>
                      <a:r>
                        <a:rPr lang="de-DE" sz="1600" dirty="0" smtClean="0"/>
                        <a:t>S</a:t>
                      </a:r>
                      <a:r>
                        <a:rPr lang="ru-RU" sz="1600" dirty="0" err="1" smtClean="0"/>
                        <a:t>ingular</a:t>
                      </a:r>
                      <a:r>
                        <a:rPr lang="ru-RU" sz="1600" dirty="0"/>
                        <a:t> (</a:t>
                      </a:r>
                      <a:r>
                        <a:rPr lang="ru-RU" sz="1600" dirty="0" err="1"/>
                        <a:t>du</a:t>
                      </a:r>
                      <a:r>
                        <a:rPr lang="ru-RU" sz="1600" dirty="0"/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du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bist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du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hast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069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3.</a:t>
                      </a:r>
                      <a:r>
                        <a:rPr lang="de-DE" sz="1600" dirty="0"/>
                        <a:t> </a:t>
                      </a:r>
                      <a:r>
                        <a:rPr lang="de-DE" sz="1600" dirty="0" smtClean="0"/>
                        <a:t>Person Singular</a:t>
                      </a:r>
                      <a:r>
                        <a:rPr lang="de-DE" sz="1600" dirty="0"/>
                        <a:t> (er/sie/es/man)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er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ist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er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hat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4656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1.</a:t>
                      </a:r>
                      <a:r>
                        <a:rPr lang="ru-RU" sz="1600" dirty="0"/>
                        <a:t> 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erson</a:t>
                      </a:r>
                      <a:r>
                        <a:rPr lang="ru-RU" sz="1600" dirty="0" smtClean="0"/>
                        <a:t> 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lural</a:t>
                      </a:r>
                      <a:r>
                        <a:rPr lang="ru-RU" sz="1600" dirty="0"/>
                        <a:t> (</a:t>
                      </a:r>
                      <a:r>
                        <a:rPr lang="ru-RU" sz="1600" dirty="0" err="1"/>
                        <a:t>wir</a:t>
                      </a:r>
                      <a:r>
                        <a:rPr lang="ru-RU" sz="1600" dirty="0"/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wir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sind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wir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haben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4656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2.</a:t>
                      </a:r>
                      <a:r>
                        <a:rPr lang="ru-RU" sz="1600" dirty="0"/>
                        <a:t> 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erson</a:t>
                      </a:r>
                      <a:r>
                        <a:rPr lang="ru-RU" sz="1600" dirty="0" smtClean="0"/>
                        <a:t> 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lural</a:t>
                      </a:r>
                      <a:r>
                        <a:rPr lang="ru-RU" sz="1600" dirty="0"/>
                        <a:t> (</a:t>
                      </a:r>
                      <a:r>
                        <a:rPr lang="ru-RU" sz="1600" dirty="0" err="1"/>
                        <a:t>ihr</a:t>
                      </a:r>
                      <a:r>
                        <a:rPr lang="ru-RU" sz="1600" dirty="0"/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ihr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seid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ihr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habt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069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3.</a:t>
                      </a:r>
                      <a:r>
                        <a:rPr lang="de-DE" sz="1600" dirty="0"/>
                        <a:t> </a:t>
                      </a:r>
                      <a:r>
                        <a:rPr lang="de-DE" sz="1600" dirty="0" smtClean="0"/>
                        <a:t>Person Plural/höfliche Form</a:t>
                      </a:r>
                      <a:r>
                        <a:rPr lang="de-DE" sz="1600" dirty="0"/>
                        <a:t> (sie/Sie)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sie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sind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sie</a:t>
                      </a:r>
                      <a:r>
                        <a:rPr lang="ru-RU" sz="1600" u="none" dirty="0"/>
                        <a:t> </a:t>
                      </a:r>
                      <a:r>
                        <a:rPr lang="ru-RU" sz="1600" u="none" dirty="0" err="1"/>
                        <a:t>haben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81000" y="838200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Gegenwart und Zukunft im Präsens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1447800"/>
          <a:ext cx="5867400" cy="4376867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955800"/>
                <a:gridCol w="1873451"/>
                <a:gridCol w="2038149"/>
              </a:tblGrid>
              <a:tr h="3844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Frageform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b="1" dirty="0" smtClean="0">
                          <a:latin typeface="+mn-lt"/>
                          <a:ea typeface="+mn-ea"/>
                          <a:cs typeface="+mn-cs"/>
                        </a:rPr>
                        <a:t>Aussageform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b="1" dirty="0" smtClean="0">
                          <a:latin typeface="+mn-lt"/>
                          <a:ea typeface="+mn-ea"/>
                          <a:cs typeface="+mn-cs"/>
                        </a:rPr>
                        <a:t>Negationsform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28575" marB="28575" anchor="ctr"/>
                </a:tc>
              </a:tr>
              <a:tr h="683938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mache ich</a:t>
                      </a:r>
                      <a:r>
                        <a:rPr lang="ru-RU" sz="1600" dirty="0" smtClean="0"/>
                        <a:t>?</a:t>
                      </a:r>
                      <a:endParaRPr lang="ru-RU" sz="1600" dirty="0"/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u="none" dirty="0" smtClean="0"/>
                        <a:t>I</a:t>
                      </a:r>
                      <a:r>
                        <a:rPr lang="ru-RU" sz="1600" u="none" dirty="0" err="1" smtClean="0"/>
                        <a:t>ch</a:t>
                      </a:r>
                      <a:r>
                        <a:rPr lang="de-DE" sz="1600" u="none" baseline="0" dirty="0" smtClean="0"/>
                        <a:t> mache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u="none" dirty="0" smtClean="0"/>
                        <a:t>I</a:t>
                      </a:r>
                      <a:r>
                        <a:rPr lang="ru-RU" sz="1600" u="none" dirty="0" err="1" smtClean="0"/>
                        <a:t>ch</a:t>
                      </a:r>
                      <a:r>
                        <a:rPr lang="de-DE" sz="1600" u="none" baseline="0" dirty="0" smtClean="0"/>
                        <a:t> mache nicht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683938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machst du</a:t>
                      </a:r>
                      <a:r>
                        <a:rPr lang="ru-RU" sz="1600" dirty="0" smtClean="0"/>
                        <a:t>?</a:t>
                      </a:r>
                      <a:endParaRPr lang="ru-RU" sz="1600" dirty="0"/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du</a:t>
                      </a:r>
                      <a:r>
                        <a:rPr lang="ru-RU" sz="1600" u="none" dirty="0"/>
                        <a:t> </a:t>
                      </a:r>
                      <a:r>
                        <a:rPr lang="de-DE" sz="1600" u="none" dirty="0" smtClean="0"/>
                        <a:t>machst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du</a:t>
                      </a:r>
                      <a:r>
                        <a:rPr lang="ru-RU" sz="1600" u="none" dirty="0"/>
                        <a:t> </a:t>
                      </a:r>
                      <a:r>
                        <a:rPr lang="de-DE" sz="1600" u="none" dirty="0" smtClean="0"/>
                        <a:t>machst nicht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746515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macht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er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sie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es</a:t>
                      </a:r>
                      <a:r>
                        <a:rPr lang="ru-RU" sz="1600" dirty="0" smtClean="0"/>
                        <a:t>?</a:t>
                      </a:r>
                      <a:endParaRPr lang="ru-RU" sz="1600" dirty="0"/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u="none" dirty="0" smtClean="0"/>
                        <a:t>E</a:t>
                      </a:r>
                      <a:r>
                        <a:rPr lang="ru-RU" sz="1600" u="none" dirty="0" err="1" smtClean="0"/>
                        <a:t>r</a:t>
                      </a:r>
                      <a:r>
                        <a:rPr lang="de-DE" sz="1600" u="none" dirty="0" smtClean="0"/>
                        <a:t>, sie, es macht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u="none" dirty="0" smtClean="0"/>
                        <a:t>E</a:t>
                      </a:r>
                      <a:r>
                        <a:rPr lang="ru-RU" sz="1600" u="none" dirty="0" err="1" smtClean="0"/>
                        <a:t>r</a:t>
                      </a:r>
                      <a:r>
                        <a:rPr lang="de-DE" sz="1600" u="none" dirty="0" smtClean="0"/>
                        <a:t>, sie, es macht nicht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7254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machen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wir</a:t>
                      </a:r>
                      <a:r>
                        <a:rPr lang="ru-RU" sz="1600" dirty="0" smtClean="0"/>
                        <a:t>?</a:t>
                      </a:r>
                      <a:endParaRPr lang="ru-RU" sz="1600" dirty="0"/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wir</a:t>
                      </a:r>
                      <a:r>
                        <a:rPr lang="ru-RU" sz="1600" u="none" dirty="0"/>
                        <a:t> </a:t>
                      </a:r>
                      <a:r>
                        <a:rPr lang="de-DE" sz="1600" u="none" dirty="0" smtClean="0"/>
                        <a:t>machen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wir</a:t>
                      </a:r>
                      <a:r>
                        <a:rPr lang="ru-RU" sz="1600" u="none" dirty="0"/>
                        <a:t> </a:t>
                      </a:r>
                      <a:r>
                        <a:rPr lang="de-DE" sz="1600" u="none" dirty="0" smtClean="0"/>
                        <a:t>machen nicht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406107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macht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ihr</a:t>
                      </a:r>
                      <a:r>
                        <a:rPr lang="ru-RU" sz="1600" dirty="0" smtClean="0"/>
                        <a:t>?</a:t>
                      </a:r>
                      <a:endParaRPr lang="ru-RU" sz="1600" dirty="0"/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ihr</a:t>
                      </a:r>
                      <a:r>
                        <a:rPr lang="ru-RU" sz="1600" u="none" dirty="0"/>
                        <a:t> </a:t>
                      </a:r>
                      <a:r>
                        <a:rPr lang="de-DE" sz="1600" u="none" dirty="0" smtClean="0"/>
                        <a:t>macht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dirty="0" err="1"/>
                        <a:t>ihr</a:t>
                      </a:r>
                      <a:r>
                        <a:rPr lang="ru-RU" sz="1600" u="none" dirty="0"/>
                        <a:t> </a:t>
                      </a:r>
                      <a:r>
                        <a:rPr lang="de-DE" sz="1600" u="none" dirty="0" smtClean="0"/>
                        <a:t>macht nicht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746515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machen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sie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Sie</a:t>
                      </a:r>
                      <a:r>
                        <a:rPr lang="ru-RU" sz="1600" dirty="0" smtClean="0"/>
                        <a:t>?</a:t>
                      </a:r>
                      <a:endParaRPr lang="ru-RU" sz="1600" dirty="0"/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u="none" dirty="0" smtClean="0"/>
                        <a:t>S</a:t>
                      </a:r>
                      <a:r>
                        <a:rPr lang="ru-RU" sz="1600" u="none" dirty="0" err="1" smtClean="0"/>
                        <a:t>ie</a:t>
                      </a:r>
                      <a:r>
                        <a:rPr lang="de-DE" sz="1600" u="none" dirty="0" smtClean="0"/>
                        <a:t>, Sie machen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u="none" dirty="0" smtClean="0"/>
                        <a:t>S</a:t>
                      </a:r>
                      <a:r>
                        <a:rPr lang="ru-RU" sz="1600" u="none" dirty="0" err="1" smtClean="0"/>
                        <a:t>ie</a:t>
                      </a:r>
                      <a:r>
                        <a:rPr lang="de-DE" sz="1600" u="none" dirty="0" smtClean="0"/>
                        <a:t>, Sie machen nicht</a:t>
                      </a:r>
                      <a:endParaRPr lang="ru-RU" sz="160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немецкие личные местоиме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371600"/>
            <a:ext cx="7010400" cy="4957355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457200" y="857232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Personalpronomen</a:t>
            </a:r>
          </a:p>
        </p:txBody>
      </p:sp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457200" y="857232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Konjugation von Verben</a:t>
            </a:r>
            <a:r>
              <a:rPr lang="ru-RU" dirty="0" smtClean="0"/>
              <a:t>(</a:t>
            </a:r>
            <a:r>
              <a:rPr lang="de-DE" dirty="0" smtClean="0"/>
              <a:t>regelmäßige Verben im Präsens)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3400" y="1447802"/>
          <a:ext cx="8077200" cy="478725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692400"/>
                <a:gridCol w="2692400"/>
                <a:gridCol w="2692400"/>
              </a:tblGrid>
              <a:tr h="557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/>
                        <a:t>Person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 smtClean="0"/>
                        <a:t>End</a:t>
                      </a:r>
                      <a:r>
                        <a:rPr lang="de-DE" sz="1600" b="1" dirty="0" smtClean="0"/>
                        <a:t>u</a:t>
                      </a:r>
                      <a:r>
                        <a:rPr lang="ru-RU" sz="1600" b="1" dirty="0" err="1" smtClean="0"/>
                        <a:t>ng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b="1" dirty="0" smtClean="0"/>
                        <a:t>Beispiel(machen)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28575" marB="28575" anchor="ctr"/>
                </a:tc>
              </a:tr>
              <a:tr h="5492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/>
                        <a:t>1</a:t>
                      </a:r>
                      <a:r>
                        <a:rPr lang="de-DE" sz="1600" dirty="0" smtClean="0"/>
                        <a:t>.P</a:t>
                      </a:r>
                      <a:r>
                        <a:rPr lang="ru-RU" sz="1600" dirty="0" err="1" smtClean="0"/>
                        <a:t>erson</a:t>
                      </a:r>
                      <a:r>
                        <a:rPr lang="ru-RU" sz="1600" dirty="0" smtClean="0"/>
                        <a:t> </a:t>
                      </a:r>
                      <a:r>
                        <a:rPr lang="de-DE" sz="1600" dirty="0" smtClean="0"/>
                        <a:t>S</a:t>
                      </a:r>
                      <a:r>
                        <a:rPr lang="ru-RU" sz="1600" dirty="0" err="1" smtClean="0"/>
                        <a:t>ingular</a:t>
                      </a:r>
                      <a:r>
                        <a:rPr lang="ru-RU" sz="1600" dirty="0"/>
                        <a:t> (</a:t>
                      </a:r>
                      <a:r>
                        <a:rPr lang="ru-RU" sz="1600" dirty="0" err="1"/>
                        <a:t>ich</a:t>
                      </a:r>
                      <a:r>
                        <a:rPr lang="ru-RU" sz="1600" dirty="0"/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  <a:r>
                        <a:rPr lang="ru-RU" sz="1600" dirty="0" err="1"/>
                        <a:t>e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/>
                        <a:t>ich</a:t>
                      </a:r>
                      <a:r>
                        <a:rPr lang="ru-RU" sz="1600" dirty="0"/>
                        <a:t> </a:t>
                      </a:r>
                      <a:r>
                        <a:rPr lang="de-DE" sz="1600" dirty="0" smtClean="0"/>
                        <a:t>mach</a:t>
                      </a:r>
                      <a:r>
                        <a:rPr lang="ru-RU" sz="1600" u="sng" dirty="0" err="1" smtClean="0"/>
                        <a:t>e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5492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2.</a:t>
                      </a:r>
                      <a:r>
                        <a:rPr lang="ru-RU" sz="1600" dirty="0"/>
                        <a:t> 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erson</a:t>
                      </a:r>
                      <a:r>
                        <a:rPr lang="ru-RU" sz="1600" dirty="0" smtClean="0"/>
                        <a:t> </a:t>
                      </a:r>
                      <a:r>
                        <a:rPr lang="de-DE" sz="1600" dirty="0" smtClean="0"/>
                        <a:t>S</a:t>
                      </a:r>
                      <a:r>
                        <a:rPr lang="ru-RU" sz="1600" dirty="0" err="1" smtClean="0"/>
                        <a:t>ingular</a:t>
                      </a:r>
                      <a:r>
                        <a:rPr lang="ru-RU" sz="1600" dirty="0"/>
                        <a:t> (</a:t>
                      </a:r>
                      <a:r>
                        <a:rPr lang="ru-RU" sz="1600" dirty="0" err="1"/>
                        <a:t>du</a:t>
                      </a:r>
                      <a:r>
                        <a:rPr lang="ru-RU" sz="1600" dirty="0"/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  <a:r>
                        <a:rPr lang="ru-RU" sz="1600" dirty="0" err="1"/>
                        <a:t>st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/>
                        <a:t>du</a:t>
                      </a:r>
                      <a:r>
                        <a:rPr lang="ru-RU" sz="1600" dirty="0"/>
                        <a:t> </a:t>
                      </a:r>
                      <a:r>
                        <a:rPr lang="de-DE" sz="1600" dirty="0" smtClean="0"/>
                        <a:t>mach</a:t>
                      </a:r>
                      <a:r>
                        <a:rPr lang="ru-RU" sz="1600" u="sng" dirty="0" err="1" smtClean="0"/>
                        <a:t>st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9025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3.</a:t>
                      </a:r>
                      <a:r>
                        <a:rPr lang="de-DE" sz="1600" dirty="0"/>
                        <a:t> </a:t>
                      </a:r>
                      <a:r>
                        <a:rPr lang="de-DE" sz="1600" dirty="0" smtClean="0"/>
                        <a:t>Person Singular</a:t>
                      </a:r>
                      <a:r>
                        <a:rPr lang="de-DE" sz="1600" dirty="0"/>
                        <a:t> (er/sie/es/man)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  <a:r>
                        <a:rPr lang="ru-RU" sz="1600" dirty="0" err="1"/>
                        <a:t>t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/>
                        <a:t>er</a:t>
                      </a:r>
                      <a:r>
                        <a:rPr lang="ru-RU" sz="1600" dirty="0"/>
                        <a:t> </a:t>
                      </a:r>
                      <a:r>
                        <a:rPr lang="de-DE" sz="1600" dirty="0" smtClean="0"/>
                        <a:t>mach</a:t>
                      </a:r>
                      <a:r>
                        <a:rPr lang="ru-RU" sz="1600" u="sng" dirty="0" err="1" smtClean="0"/>
                        <a:t>t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5492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1.</a:t>
                      </a:r>
                      <a:r>
                        <a:rPr lang="ru-RU" sz="1600" dirty="0"/>
                        <a:t> 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erson</a:t>
                      </a:r>
                      <a:r>
                        <a:rPr lang="ru-RU" sz="1600" dirty="0" smtClean="0"/>
                        <a:t> 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lural</a:t>
                      </a:r>
                      <a:r>
                        <a:rPr lang="ru-RU" sz="1600" dirty="0"/>
                        <a:t> (</a:t>
                      </a:r>
                      <a:r>
                        <a:rPr lang="ru-RU" sz="1600" dirty="0" err="1"/>
                        <a:t>wir</a:t>
                      </a:r>
                      <a:r>
                        <a:rPr lang="ru-RU" sz="1600" dirty="0"/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  <a:r>
                        <a:rPr lang="ru-RU" sz="1600" dirty="0" err="1"/>
                        <a:t>en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/>
                        <a:t>wir</a:t>
                      </a:r>
                      <a:r>
                        <a:rPr lang="ru-RU" sz="1600" dirty="0"/>
                        <a:t> </a:t>
                      </a:r>
                      <a:r>
                        <a:rPr lang="de-DE" sz="1600" dirty="0" smtClean="0"/>
                        <a:t>mach</a:t>
                      </a:r>
                      <a:r>
                        <a:rPr lang="ru-RU" sz="1600" u="sng" dirty="0" err="1" smtClean="0"/>
                        <a:t>en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5492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2.</a:t>
                      </a:r>
                      <a:r>
                        <a:rPr lang="ru-RU" sz="1600" dirty="0"/>
                        <a:t> 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erson</a:t>
                      </a:r>
                      <a:r>
                        <a:rPr lang="ru-RU" sz="1600" dirty="0" smtClean="0"/>
                        <a:t> </a:t>
                      </a:r>
                      <a:r>
                        <a:rPr lang="de-DE" sz="1600" dirty="0" smtClean="0"/>
                        <a:t>P</a:t>
                      </a:r>
                      <a:r>
                        <a:rPr lang="ru-RU" sz="1600" dirty="0" err="1" smtClean="0"/>
                        <a:t>lural</a:t>
                      </a:r>
                      <a:r>
                        <a:rPr lang="ru-RU" sz="1600" dirty="0"/>
                        <a:t> (</a:t>
                      </a:r>
                      <a:r>
                        <a:rPr lang="ru-RU" sz="1600" dirty="0" err="1"/>
                        <a:t>ihr</a:t>
                      </a:r>
                      <a:r>
                        <a:rPr lang="ru-RU" sz="1600" dirty="0"/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  <a:r>
                        <a:rPr lang="ru-RU" sz="1600" dirty="0" err="1"/>
                        <a:t>t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/>
                        <a:t>ihr</a:t>
                      </a:r>
                      <a:r>
                        <a:rPr lang="ru-RU" sz="1600" dirty="0"/>
                        <a:t> </a:t>
                      </a:r>
                      <a:r>
                        <a:rPr lang="de-DE" sz="1600" dirty="0" smtClean="0"/>
                        <a:t>mach</a:t>
                      </a:r>
                      <a:r>
                        <a:rPr lang="ru-RU" sz="1600" u="sng" dirty="0" err="1" smtClean="0"/>
                        <a:t>t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1305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dirty="0" smtClean="0"/>
                        <a:t>3.</a:t>
                      </a:r>
                      <a:r>
                        <a:rPr lang="de-DE" sz="1600" dirty="0"/>
                        <a:t> </a:t>
                      </a:r>
                      <a:r>
                        <a:rPr lang="de-DE" sz="1600" dirty="0" smtClean="0"/>
                        <a:t>Person Plural/höfliche Form</a:t>
                      </a:r>
                      <a:r>
                        <a:rPr lang="de-DE" sz="1600" dirty="0"/>
                        <a:t> (sie/Sie)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/>
                        <a:t>-</a:t>
                      </a:r>
                      <a:r>
                        <a:rPr lang="ru-RU" sz="1600" dirty="0" err="1"/>
                        <a:t>en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/>
                        <a:t>sie</a:t>
                      </a:r>
                      <a:r>
                        <a:rPr lang="ru-RU" sz="1600" dirty="0"/>
                        <a:t> </a:t>
                      </a:r>
                      <a:r>
                        <a:rPr lang="de-DE" sz="1600" dirty="0" smtClean="0"/>
                        <a:t>mach</a:t>
                      </a:r>
                      <a:r>
                        <a:rPr lang="ru-RU" sz="1600" u="sng" dirty="0" err="1" smtClean="0"/>
                        <a:t>en</a:t>
                      </a:r>
                      <a:endParaRPr lang="de-DE" sz="1600" u="sng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600" u="none" dirty="0" smtClean="0"/>
                        <a:t>Sie mach</a:t>
                      </a:r>
                      <a:r>
                        <a:rPr lang="de-DE" sz="1600" u="sng" dirty="0" smtClean="0"/>
                        <a:t>en</a:t>
                      </a:r>
                      <a:endParaRPr lang="ru-RU" sz="1600" u="sng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457200" y="857232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Konjugation von Verben</a:t>
            </a:r>
            <a:r>
              <a:rPr lang="ru-RU" dirty="0" smtClean="0"/>
              <a:t>(</a:t>
            </a:r>
            <a:r>
              <a:rPr lang="de-DE" dirty="0" smtClean="0"/>
              <a:t>regelmäßige Verben im Präsens)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38200" y="1371600"/>
          <a:ext cx="7407053" cy="4775206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057551"/>
                <a:gridCol w="1057551"/>
                <a:gridCol w="1057551"/>
                <a:gridCol w="1057551"/>
                <a:gridCol w="1057551"/>
                <a:gridCol w="1143193"/>
                <a:gridCol w="976105"/>
              </a:tblGrid>
              <a:tr h="871994"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sagen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fragen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lieben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lachen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wohnen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singen</a:t>
                      </a:r>
                      <a:endParaRPr lang="ru-RU" sz="1600" b="1" dirty="0"/>
                    </a:p>
                  </a:txBody>
                  <a:tcPr/>
                </a:tc>
              </a:tr>
              <a:tr h="50520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ich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sag</a:t>
                      </a:r>
                      <a:r>
                        <a:rPr lang="de-DE" sz="1600" u="sng" dirty="0" smtClean="0"/>
                        <a:t>e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</a:tr>
              <a:tr h="50520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du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sag</a:t>
                      </a:r>
                      <a:r>
                        <a:rPr lang="de-DE" sz="1600" u="sng" dirty="0" smtClean="0"/>
                        <a:t>st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</a:tr>
              <a:tr h="871994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er,</a:t>
                      </a:r>
                      <a:r>
                        <a:rPr lang="de-DE" sz="1600" baseline="0" dirty="0" smtClean="0"/>
                        <a:t> sie, es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sag</a:t>
                      </a:r>
                      <a:r>
                        <a:rPr lang="de-DE" sz="1600" u="sng" dirty="0" smtClean="0"/>
                        <a:t>t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50520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wir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sag</a:t>
                      </a:r>
                      <a:r>
                        <a:rPr lang="de-DE" sz="1600" u="sng" dirty="0" smtClean="0"/>
                        <a:t>en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</a:tr>
              <a:tr h="50520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ihr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sag</a:t>
                      </a:r>
                      <a:r>
                        <a:rPr lang="de-DE" sz="1600" u="sng" dirty="0" smtClean="0"/>
                        <a:t>t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</a:tr>
              <a:tr h="50520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sie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sag</a:t>
                      </a:r>
                      <a:r>
                        <a:rPr lang="de-DE" sz="1600" u="sng" dirty="0" smtClean="0"/>
                        <a:t>en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50520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Sie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sag</a:t>
                      </a:r>
                      <a:r>
                        <a:rPr lang="de-DE" sz="1600" u="sng" dirty="0" smtClean="0"/>
                        <a:t>en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457200" y="857232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Konjugation von Verben</a:t>
            </a:r>
            <a:r>
              <a:rPr lang="ru-RU" dirty="0" smtClean="0"/>
              <a:t>(</a:t>
            </a:r>
            <a:r>
              <a:rPr lang="de-DE" dirty="0" smtClean="0"/>
              <a:t>regelmäßige Verben im Präsens)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38200" y="1371600"/>
          <a:ext cx="7696199" cy="4495802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265618"/>
                <a:gridCol w="1265618"/>
                <a:gridCol w="1265618"/>
                <a:gridCol w="1265618"/>
                <a:gridCol w="1265618"/>
                <a:gridCol w="1368109"/>
              </a:tblGrid>
              <a:tr h="820972"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spielen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tanzen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arbeiten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antworten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600" b="1" dirty="0" smtClean="0"/>
                    </a:p>
                    <a:p>
                      <a:pPr algn="ctr"/>
                      <a:r>
                        <a:rPr lang="de-DE" sz="1600" b="1" dirty="0" smtClean="0"/>
                        <a:t>hören</a:t>
                      </a:r>
                      <a:endParaRPr lang="ru-RU" sz="1600" b="1" dirty="0"/>
                    </a:p>
                  </a:txBody>
                  <a:tcPr/>
                </a:tc>
              </a:tr>
              <a:tr h="47564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ich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47564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du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u="none" dirty="0" smtClean="0"/>
                        <a:t>tanz</a:t>
                      </a:r>
                      <a:r>
                        <a:rPr lang="de-DE" sz="1600" u="sng" dirty="0" smtClean="0"/>
                        <a:t>est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u="none" dirty="0" smtClean="0"/>
                        <a:t>arbeit</a:t>
                      </a:r>
                      <a:r>
                        <a:rPr lang="de-DE" sz="1600" u="sng" dirty="0" smtClean="0"/>
                        <a:t>est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antwort</a:t>
                      </a:r>
                      <a:r>
                        <a:rPr lang="de-DE" sz="1600" u="sng" dirty="0" smtClean="0"/>
                        <a:t>est</a:t>
                      </a:r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</a:tr>
              <a:tr h="820972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er,</a:t>
                      </a:r>
                      <a:r>
                        <a:rPr lang="de-DE" sz="1600" baseline="0" dirty="0" smtClean="0"/>
                        <a:t> sie, es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47564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wir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</a:tr>
              <a:tr h="47564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ihr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</a:tr>
              <a:tr h="47564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sie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</a:tr>
              <a:tr h="475643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 smtClean="0"/>
                        <a:t>Sie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5800" y="5943600"/>
            <a:ext cx="830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Nach</a:t>
            </a:r>
            <a:r>
              <a:rPr lang="en-US" dirty="0" smtClean="0"/>
              <a:t> d/t </a:t>
            </a:r>
            <a:r>
              <a:rPr lang="en-US" dirty="0" err="1" smtClean="0"/>
              <a:t>ist</a:t>
            </a:r>
            <a:r>
              <a:rPr lang="en-US" dirty="0" smtClean="0"/>
              <a:t> die </a:t>
            </a:r>
            <a:r>
              <a:rPr lang="en-US" dirty="0" err="1" smtClean="0"/>
              <a:t>Endung</a:t>
            </a:r>
            <a:r>
              <a:rPr lang="en-US" dirty="0" smtClean="0"/>
              <a:t> </a:t>
            </a:r>
            <a:r>
              <a:rPr lang="en-US" dirty="0" err="1" smtClean="0"/>
              <a:t>der</a:t>
            </a:r>
            <a:r>
              <a:rPr lang="en-US" dirty="0" smtClean="0"/>
              <a:t> 2. Person Singular </a:t>
            </a:r>
            <a:r>
              <a:rPr lang="en-US" sz="2000" b="1" dirty="0" smtClean="0"/>
              <a:t>–</a:t>
            </a:r>
            <a:r>
              <a:rPr lang="en-US" sz="2000" b="1" dirty="0" err="1" smtClean="0"/>
              <a:t>est</a:t>
            </a:r>
            <a:r>
              <a:rPr lang="en-US" dirty="0" smtClean="0"/>
              <a:t>: </a:t>
            </a:r>
            <a:r>
              <a:rPr lang="en-US" dirty="0" err="1" smtClean="0"/>
              <a:t>arbeit</a:t>
            </a:r>
            <a:r>
              <a:rPr lang="en-US" sz="2000" b="1" dirty="0" err="1" smtClean="0"/>
              <a:t>est</a:t>
            </a:r>
            <a:r>
              <a:rPr lang="en-US" dirty="0" smtClean="0"/>
              <a:t>, </a:t>
            </a:r>
            <a:r>
              <a:rPr lang="en-US" dirty="0" err="1" smtClean="0"/>
              <a:t>antwort</a:t>
            </a:r>
            <a:r>
              <a:rPr lang="en-US" sz="2000" b="1" dirty="0" err="1" smtClean="0"/>
              <a:t>est</a:t>
            </a:r>
            <a:r>
              <a:rPr lang="en-US" dirty="0" smtClean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81000" y="838200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Bedeutungen von Verben (Merken Sie sich)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1752600"/>
            <a:ext cx="4114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de-DE" b="1" dirty="0" smtClean="0"/>
              <a:t>machen</a:t>
            </a:r>
            <a:r>
              <a:rPr lang="en-US" b="1" dirty="0" smtClean="0"/>
              <a:t>(do)</a:t>
            </a:r>
            <a:endParaRPr lang="de-DE" b="1" dirty="0" smtClean="0"/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sagen(</a:t>
            </a:r>
            <a:r>
              <a:rPr lang="de-DE" b="1" dirty="0" err="1" smtClean="0"/>
              <a:t>tell</a:t>
            </a:r>
            <a:r>
              <a:rPr lang="de-DE" b="1" dirty="0" smtClean="0"/>
              <a:t>)</a:t>
            </a:r>
            <a:endParaRPr lang="ru-RU" b="1" dirty="0" smtClean="0"/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fragen(</a:t>
            </a:r>
            <a:r>
              <a:rPr lang="de-DE" b="1" dirty="0" err="1" smtClean="0"/>
              <a:t>ask</a:t>
            </a:r>
            <a:r>
              <a:rPr lang="de-DE" b="1" dirty="0" smtClean="0"/>
              <a:t>)</a:t>
            </a:r>
            <a:endParaRPr lang="ru-RU" b="1" dirty="0" smtClean="0"/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lieben(</a:t>
            </a:r>
            <a:r>
              <a:rPr lang="de-DE" b="1" dirty="0" err="1" smtClean="0"/>
              <a:t>love</a:t>
            </a:r>
            <a:r>
              <a:rPr lang="de-DE" b="1" dirty="0" smtClean="0"/>
              <a:t>)</a:t>
            </a:r>
            <a:endParaRPr lang="ru-RU" b="1" dirty="0" smtClean="0"/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lachen(</a:t>
            </a:r>
            <a:r>
              <a:rPr lang="de-DE" b="1" dirty="0" err="1" smtClean="0"/>
              <a:t>laugh</a:t>
            </a:r>
            <a:r>
              <a:rPr lang="de-DE" b="1" dirty="0" smtClean="0"/>
              <a:t>)</a:t>
            </a:r>
            <a:endParaRPr lang="ru-RU" b="1" dirty="0" smtClean="0"/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wohnen(live)</a:t>
            </a:r>
            <a:endParaRPr lang="ru-RU" b="1" dirty="0" smtClean="0"/>
          </a:p>
          <a:p>
            <a:pPr fontAlgn="t"/>
            <a:endParaRPr lang="de-DE" b="1" dirty="0" smtClean="0"/>
          </a:p>
          <a:p>
            <a:pPr fontAlgn="t"/>
            <a:endParaRPr lang="ru-RU" dirty="0"/>
          </a:p>
        </p:txBody>
      </p:sp>
      <p:pic>
        <p:nvPicPr>
          <p:cNvPr id="6146" name="Picture 2" descr="http://i.ytimg.com/vi/67NPhsoxdCA/h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676400"/>
            <a:ext cx="4953000" cy="37147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81000" y="838200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Bedeutungen von Verben (Merken Sie sich)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1752600"/>
            <a:ext cx="4114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de-DE" b="1" dirty="0" smtClean="0"/>
              <a:t>singen(sing)</a:t>
            </a:r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spielen(</a:t>
            </a:r>
            <a:r>
              <a:rPr lang="de-DE" b="1" dirty="0" err="1" smtClean="0"/>
              <a:t>play</a:t>
            </a:r>
            <a:r>
              <a:rPr lang="de-DE" b="1" dirty="0" smtClean="0"/>
              <a:t>)</a:t>
            </a:r>
            <a:endParaRPr lang="ru-RU" b="1" dirty="0" smtClean="0"/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tanzen(</a:t>
            </a:r>
            <a:r>
              <a:rPr lang="de-DE" b="1" dirty="0" err="1" smtClean="0"/>
              <a:t>dance</a:t>
            </a:r>
            <a:r>
              <a:rPr lang="de-DE" b="1" dirty="0" smtClean="0"/>
              <a:t>)</a:t>
            </a:r>
            <a:endParaRPr lang="ru-RU" b="1" dirty="0" smtClean="0"/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arbeiten(</a:t>
            </a:r>
            <a:r>
              <a:rPr lang="de-DE" b="1" dirty="0" err="1" smtClean="0"/>
              <a:t>work</a:t>
            </a:r>
            <a:r>
              <a:rPr lang="de-DE" b="1" dirty="0" smtClean="0"/>
              <a:t>)</a:t>
            </a:r>
            <a:endParaRPr lang="ru-RU" b="1" dirty="0" smtClean="0"/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antworten(</a:t>
            </a:r>
            <a:r>
              <a:rPr lang="de-DE" b="1" dirty="0" err="1" smtClean="0"/>
              <a:t>answer</a:t>
            </a:r>
            <a:r>
              <a:rPr lang="de-DE" b="1" dirty="0" smtClean="0"/>
              <a:t>)</a:t>
            </a:r>
            <a:endParaRPr lang="ru-RU" b="1" dirty="0" smtClean="0"/>
          </a:p>
          <a:p>
            <a:pPr fontAlgn="t"/>
            <a:endParaRPr lang="de-DE" b="1" dirty="0" smtClean="0"/>
          </a:p>
          <a:p>
            <a:pPr fontAlgn="t"/>
            <a:r>
              <a:rPr lang="de-DE" b="1" dirty="0" smtClean="0"/>
              <a:t>hören(</a:t>
            </a:r>
            <a:r>
              <a:rPr lang="de-DE" b="1" dirty="0" err="1" smtClean="0"/>
              <a:t>hear</a:t>
            </a:r>
            <a:r>
              <a:rPr lang="de-DE" b="1" dirty="0" smtClean="0"/>
              <a:t>)</a:t>
            </a:r>
            <a:endParaRPr lang="ru-RU" b="1" dirty="0" smtClean="0"/>
          </a:p>
          <a:p>
            <a:pPr fontAlgn="t"/>
            <a:endParaRPr lang="ru-RU" b="1" dirty="0" smtClean="0"/>
          </a:p>
          <a:p>
            <a:endParaRPr lang="ru-RU" dirty="0"/>
          </a:p>
        </p:txBody>
      </p:sp>
      <p:pic>
        <p:nvPicPr>
          <p:cNvPr id="6" name="Picture 2" descr="http://i.ytimg.com/vi/67NPhsoxdCA/h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676400"/>
            <a:ext cx="4953000" cy="37147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Картинки по запросу ich arbeite nich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371600"/>
            <a:ext cx="4419600" cy="44196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457200" y="857232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Negationsform</a:t>
            </a:r>
            <a:r>
              <a:rPr lang="ru-RU" dirty="0" smtClean="0"/>
              <a:t>:</a:t>
            </a:r>
            <a:r>
              <a:rPr lang="de-DE" dirty="0" smtClean="0"/>
              <a:t> das Verb</a:t>
            </a:r>
            <a:r>
              <a:rPr lang="en-US" dirty="0" smtClean="0"/>
              <a:t>+</a:t>
            </a:r>
            <a:r>
              <a:rPr lang="de-DE" dirty="0" smtClean="0"/>
              <a:t>nicht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33400" y="1524000"/>
          <a:ext cx="3886200" cy="4038601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3886200"/>
              </a:tblGrid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ich mache </a:t>
                      </a:r>
                      <a:r>
                        <a:rPr lang="de-DE" sz="1600" b="1" dirty="0" smtClean="0"/>
                        <a:t>nicht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du machst </a:t>
                      </a:r>
                      <a:r>
                        <a:rPr lang="de-DE" sz="1600" b="1" dirty="0" smtClean="0"/>
                        <a:t>nicht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er, sie,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dirty="0" smtClean="0"/>
                        <a:t>es macht </a:t>
                      </a:r>
                      <a:r>
                        <a:rPr lang="de-DE" sz="1600" b="1" dirty="0" smtClean="0"/>
                        <a:t>nicht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wir machen </a:t>
                      </a:r>
                      <a:r>
                        <a:rPr lang="de-DE" sz="1600" b="1" dirty="0" smtClean="0"/>
                        <a:t>nicht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ihr macht </a:t>
                      </a:r>
                      <a:r>
                        <a:rPr lang="de-DE" sz="1600" b="1" dirty="0" smtClean="0"/>
                        <a:t>nicht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sie machen </a:t>
                      </a:r>
                      <a:r>
                        <a:rPr lang="de-DE" sz="1600" b="1" dirty="0" smtClean="0"/>
                        <a:t>nicht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Sie</a:t>
                      </a:r>
                      <a:r>
                        <a:rPr lang="de-DE" sz="1600" baseline="0" dirty="0" smtClean="0"/>
                        <a:t> machen </a:t>
                      </a:r>
                      <a:r>
                        <a:rPr lang="de-DE" sz="1600" b="1" baseline="0" dirty="0" smtClean="0"/>
                        <a:t>nicht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371600"/>
            <a:ext cx="4724399" cy="47244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457200" y="857232"/>
            <a:ext cx="9196357" cy="360363"/>
          </a:xfrm>
        </p:spPr>
        <p:txBody>
          <a:bodyPr/>
          <a:lstStyle/>
          <a:p>
            <a:pPr algn="l"/>
            <a:r>
              <a:rPr lang="de-DE" dirty="0" smtClean="0"/>
              <a:t>Frageform</a:t>
            </a:r>
            <a:r>
              <a:rPr lang="ru-RU" dirty="0" smtClean="0"/>
              <a:t>:</a:t>
            </a:r>
            <a:r>
              <a:rPr lang="de-DE" dirty="0" smtClean="0"/>
              <a:t> die Wortfolge ist umgekehrt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33400" y="1752600"/>
          <a:ext cx="3886200" cy="4038601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3886200"/>
              </a:tblGrid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mache ich</a:t>
                      </a:r>
                      <a:r>
                        <a:rPr lang="ru-RU" sz="1600" dirty="0" smtClean="0"/>
                        <a:t>?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machst du</a:t>
                      </a:r>
                      <a:r>
                        <a:rPr lang="ru-RU" sz="1600" dirty="0" smtClean="0"/>
                        <a:t>?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 macht er, sie, es</a:t>
                      </a:r>
                      <a:r>
                        <a:rPr lang="ru-RU" sz="1600" dirty="0" smtClean="0"/>
                        <a:t>?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machen wir</a:t>
                      </a:r>
                      <a:r>
                        <a:rPr lang="ru-RU" sz="1600" dirty="0" smtClean="0"/>
                        <a:t>?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macht ihr</a:t>
                      </a:r>
                      <a:r>
                        <a:rPr lang="ru-RU" sz="1600" dirty="0" smtClean="0"/>
                        <a:t>?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b="0" dirty="0" smtClean="0"/>
                        <a:t>machen</a:t>
                      </a:r>
                      <a:r>
                        <a:rPr lang="de-DE" sz="1600" b="0" baseline="0" dirty="0" smtClean="0"/>
                        <a:t> sie</a:t>
                      </a:r>
                      <a:r>
                        <a:rPr lang="ru-RU" sz="1600" b="0" baseline="0" dirty="0" smtClean="0"/>
                        <a:t>?</a:t>
                      </a:r>
                      <a:endParaRPr lang="ru-RU" sz="1600" b="1" dirty="0"/>
                    </a:p>
                  </a:txBody>
                  <a:tcPr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de-DE" sz="1600" baseline="0" dirty="0" smtClean="0"/>
                        <a:t>machen Sie</a:t>
                      </a:r>
                      <a:r>
                        <a:rPr lang="ru-RU" sz="1600" baseline="0" dirty="0" smtClean="0"/>
                        <a:t>?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341</Words>
  <Application>Microsoft Office PowerPoint</Application>
  <PresentationFormat>Экран (4:3)</PresentationFormat>
  <Paragraphs>159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3_Default Design</vt:lpstr>
      <vt:lpstr>Deutsche grammatik</vt:lpstr>
      <vt:lpstr>Personalpronomen</vt:lpstr>
      <vt:lpstr>Konjugation von Verben(regelmäßige Verben im Präsens)</vt:lpstr>
      <vt:lpstr>Konjugation von Verben(regelmäßige Verben im Präsens)</vt:lpstr>
      <vt:lpstr>Konjugation von Verben(regelmäßige Verben im Präsens)</vt:lpstr>
      <vt:lpstr>Bedeutungen von Verben (Merken Sie sich)</vt:lpstr>
      <vt:lpstr>Bedeutungen von Verben (Merken Sie sich)</vt:lpstr>
      <vt:lpstr>Negationsform: das Verb+nicht</vt:lpstr>
      <vt:lpstr>Frageform: die Wortfolge ist umgekehrt</vt:lpstr>
      <vt:lpstr>Unregelmäßige Verben haben und sein im Präsens</vt:lpstr>
      <vt:lpstr>Gegenwart und Zukunft im Präsens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51</cp:revision>
  <dcterms:created xsi:type="dcterms:W3CDTF">2006-08-16T00:00:00Z</dcterms:created>
  <dcterms:modified xsi:type="dcterms:W3CDTF">2017-06-01T13:42:16Z</dcterms:modified>
</cp:coreProperties>
</file>