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2" r:id="rId2"/>
    <p:sldId id="309" r:id="rId3"/>
    <p:sldId id="310" r:id="rId4"/>
    <p:sldId id="311" r:id="rId5"/>
    <p:sldId id="312" r:id="rId6"/>
    <p:sldId id="313" r:id="rId7"/>
    <p:sldId id="314" r:id="rId8"/>
    <p:sldId id="315" r:id="rId9"/>
    <p:sldId id="316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64" y="-2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722A9D-AEC7-4A0F-A1E8-E5311C7592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559033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C5909-6C5B-467D-83C4-8E96DD6AAC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158471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8CA583-03BF-4E4C-BF0D-DC8BC9141E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801279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9725" y="787400"/>
            <a:ext cx="2117725" cy="5300663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4963" y="787400"/>
            <a:ext cx="6202362" cy="53006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63025D-FE57-4746-AFA6-1F7FC0B7B9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084408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5B2ED6-C062-4589-A0BD-E8BDE62042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15289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151823-F296-4860-A1CF-F015F25773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060173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500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9175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62D92-E9AD-44BF-B144-9408591ACC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220619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98F6EB86-9D46-48BA-96E4-F8F79B28F23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112207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C370E-C802-4A32-8F59-9BFEE12D26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414057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CD8AF6-5321-4EB0-85BF-0D9BF88590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766304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70C4C9-1EBD-4BB7-B530-4898196D7C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576939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CAAE53-FF69-49D1-AA5A-B17B2475ED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016143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763" y="0"/>
            <a:ext cx="9139237" cy="387350"/>
          </a:xfrm>
          <a:prstGeom prst="rect">
            <a:avLst/>
          </a:prstGeom>
          <a:noFill/>
          <a:ln w="21600">
            <a:noFill/>
            <a:round/>
            <a:headEnd/>
            <a:tailEnd/>
          </a:ln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4763" y="6473825"/>
            <a:ext cx="9139237" cy="384175"/>
          </a:xfrm>
          <a:prstGeom prst="rect">
            <a:avLst/>
          </a:prstGeom>
          <a:solidFill>
            <a:srgbClr val="6666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98500" y="1387475"/>
            <a:ext cx="8108950" cy="47005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Click to edit the outline text format</a:t>
            </a:r>
          </a:p>
          <a:p>
            <a:pPr lvl="1"/>
            <a:r>
              <a:rPr lang="en-GB" dirty="0" smtClean="0"/>
              <a:t>Second Outline Level</a:t>
            </a:r>
          </a:p>
          <a:p>
            <a:pPr lvl="2"/>
            <a:r>
              <a:rPr lang="en-GB" dirty="0" smtClean="0"/>
              <a:t>Third Outline Level</a:t>
            </a:r>
          </a:p>
          <a:p>
            <a:pPr lvl="3"/>
            <a:r>
              <a:rPr lang="en-GB" dirty="0" smtClean="0"/>
              <a:t>Fourth Outline Level</a:t>
            </a:r>
          </a:p>
          <a:p>
            <a:pPr lvl="4"/>
            <a:r>
              <a:rPr lang="en-GB" dirty="0" smtClean="0"/>
              <a:t>Fifth Outline Level</a:t>
            </a:r>
          </a:p>
          <a:p>
            <a:pPr lvl="4"/>
            <a:r>
              <a:rPr lang="en-GB" dirty="0" smtClean="0"/>
              <a:t>Sixth Outline Level</a:t>
            </a:r>
          </a:p>
          <a:p>
            <a:pPr lvl="4"/>
            <a:r>
              <a:rPr lang="en-GB" dirty="0" smtClean="0"/>
              <a:t>Seventh Outline Level</a:t>
            </a:r>
          </a:p>
          <a:p>
            <a:pPr lvl="4"/>
            <a:r>
              <a:rPr lang="en-GB" dirty="0" smtClean="0"/>
              <a:t>Eighth Outline Level</a:t>
            </a:r>
          </a:p>
          <a:p>
            <a:pPr lvl="4"/>
            <a:r>
              <a:rPr lang="en-GB" dirty="0" smtClean="0"/>
              <a:t>Ninth Outline Level</a:t>
            </a:r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990600" y="77788"/>
            <a:ext cx="181822" cy="30566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 fontAlgn="base">
              <a:lnSpc>
                <a:spcPct val="98000"/>
              </a:lnSpc>
              <a:spcBef>
                <a:spcPts val="350"/>
              </a:spcBef>
              <a:spcAft>
                <a:spcPct val="0"/>
              </a:spcAft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endParaRPr lang="en-US" sz="1400" b="1" dirty="0">
              <a:solidFill>
                <a:srgbClr val="FFFFFF"/>
              </a:solidFill>
            </a:endParaRP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598488" y="6526213"/>
            <a:ext cx="150812" cy="15081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ts val="625"/>
              </a:spcBef>
              <a:buSzPct val="100000"/>
              <a:defRPr sz="1000" b="1" smtClean="0">
                <a:solidFill>
                  <a:srgbClr val="FFFFFF"/>
                </a:solidFill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98F6EB86-9D46-48BA-96E4-F8F79B28F23F}" type="slidenum">
              <a:rPr lang="en-US"/>
              <a:pPr fontAlgn="base">
                <a:spcAft>
                  <a:spcPct val="0"/>
                </a:spcAft>
                <a:defRPr/>
              </a:pPr>
              <a:t>‹#›</a:t>
            </a:fld>
            <a:endParaRPr lang="en-US" dirty="0"/>
          </a:p>
        </p:txBody>
      </p:sp>
      <p:sp>
        <p:nvSpPr>
          <p:cNvPr id="3081" name="Line 9"/>
          <p:cNvSpPr>
            <a:spLocks noChangeShapeType="1"/>
          </p:cNvSpPr>
          <p:nvPr/>
        </p:nvSpPr>
        <p:spPr bwMode="auto">
          <a:xfrm>
            <a:off x="990600" y="147638"/>
            <a:ext cx="1588" cy="23495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082" name="Line 10"/>
          <p:cNvSpPr>
            <a:spLocks noChangeShapeType="1"/>
          </p:cNvSpPr>
          <p:nvPr/>
        </p:nvSpPr>
        <p:spPr bwMode="auto">
          <a:xfrm>
            <a:off x="995363" y="6526213"/>
            <a:ext cx="1587" cy="16510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pic>
        <p:nvPicPr>
          <p:cNvPr id="11" name="Picture 10" descr="E:\Logo albert_rouge.png"/>
          <p:cNvPicPr/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7740590" y="-315178"/>
            <a:ext cx="1151890" cy="1151890"/>
          </a:xfrm>
          <a:prstGeom prst="rect">
            <a:avLst/>
          </a:prstGeom>
          <a:noFill/>
        </p:spPr>
      </p:pic>
      <p:sp>
        <p:nvSpPr>
          <p:cNvPr id="12" name="Rectangle 11"/>
          <p:cNvSpPr>
            <a:spLocks noChangeArrowheads="1"/>
          </p:cNvSpPr>
          <p:nvPr userDrawn="1"/>
        </p:nvSpPr>
        <p:spPr bwMode="auto">
          <a:xfrm>
            <a:off x="7119813" y="6620971"/>
            <a:ext cx="1628651" cy="169277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r" eaLnBrk="0" fontAlgn="base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1100" b="1" dirty="0">
                <a:solidFill>
                  <a:srgbClr val="FFFFFF"/>
                </a:solidFill>
                <a:latin typeface="Calibri"/>
                <a:ea typeface="Times New Roman"/>
                <a:cs typeface="Times New Roman"/>
              </a:rPr>
              <a:t>© </a:t>
            </a:r>
            <a:r>
              <a:rPr lang="en-US" sz="1100" dirty="0">
                <a:solidFill>
                  <a:srgbClr val="FFFFFF"/>
                </a:solidFill>
                <a:latin typeface="Calibri"/>
                <a:ea typeface="Times New Roman"/>
                <a:cs typeface="Times New Roman"/>
              </a:rPr>
              <a:t>2015 albert-learning.com</a:t>
            </a:r>
            <a:endParaRPr lang="en-US" sz="1200" dirty="0">
              <a:solidFill>
                <a:srgbClr val="000000"/>
              </a:solidFill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86761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+mj-lt"/>
          <a:ea typeface="+mj-ea"/>
          <a:cs typeface="+mj-cs"/>
        </a:defRPr>
      </a:lvl1pPr>
      <a:lvl2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2pPr>
      <a:lvl3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3pPr>
      <a:lvl4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4pPr>
      <a:lvl5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5pPr>
      <a:lvl6pPr marL="25146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6pPr>
      <a:lvl7pPr marL="29718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7pPr>
      <a:lvl8pPr marL="34290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8pPr>
      <a:lvl9pPr marL="38862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9pPr>
    </p:titleStyle>
    <p:bodyStyle>
      <a:lvl1pPr marL="161925" indent="-161925" algn="l" defTabSz="457200" rtl="0" eaLnBrk="0" fontAlgn="base" hangingPunct="0">
        <a:spcBef>
          <a:spcPts val="400"/>
        </a:spcBef>
        <a:spcAft>
          <a:spcPct val="0"/>
        </a:spcAft>
        <a:buClr>
          <a:srgbClr val="7889FB"/>
        </a:buClr>
        <a:buSzPct val="110000"/>
        <a:buFont typeface="Wingdings" charset="2"/>
        <a:buChar char=""/>
        <a:defRPr sz="1600">
          <a:solidFill>
            <a:srgbClr val="000000"/>
          </a:solidFill>
          <a:latin typeface="+mn-lt"/>
          <a:ea typeface="+mn-ea"/>
          <a:cs typeface="+mn-cs"/>
        </a:defRPr>
      </a:lvl1pPr>
      <a:lvl2pPr marL="50482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400">
          <a:solidFill>
            <a:srgbClr val="000000"/>
          </a:solidFill>
          <a:latin typeface="+mn-lt"/>
          <a:cs typeface="+mn-cs"/>
        </a:defRPr>
      </a:lvl2pPr>
      <a:lvl3pPr marL="85407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•"/>
        <a:defRPr sz="1400">
          <a:solidFill>
            <a:srgbClr val="000000"/>
          </a:solidFill>
          <a:latin typeface="+mn-lt"/>
          <a:cs typeface="+mn-cs"/>
        </a:defRPr>
      </a:lvl3pPr>
      <a:lvl4pPr marL="1200150" indent="-173038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&gt;"/>
        <a:defRPr sz="1200">
          <a:solidFill>
            <a:srgbClr val="000000"/>
          </a:solidFill>
          <a:latin typeface="+mn-lt"/>
          <a:cs typeface="+mn-cs"/>
        </a:defRPr>
      </a:lvl4pPr>
      <a:lvl5pPr marL="1533525" indent="-161925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5pPr>
      <a:lvl6pPr marL="19907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6pPr>
      <a:lvl7pPr marL="24479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7pPr>
      <a:lvl8pPr marL="29051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8pPr>
      <a:lvl9pPr marL="33623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Картинки по запросу грамматик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2600" y="533400"/>
            <a:ext cx="5257800" cy="3960877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Deutsch</a:t>
            </a:r>
            <a:br>
              <a:rPr lang="de-DE" dirty="0" smtClean="0"/>
            </a:br>
            <a:r>
              <a:rPr lang="de-DE" dirty="0" smtClean="0"/>
              <a:t> (der Grundkurs)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2800" dirty="0" smtClean="0"/>
              <a:t>Lektion </a:t>
            </a:r>
            <a:r>
              <a:rPr lang="de-DE" sz="2800" dirty="0" smtClean="0"/>
              <a:t>4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1097145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762000" y="1371600"/>
            <a:ext cx="7696200" cy="3962400"/>
          </a:xfrm>
        </p:spPr>
        <p:txBody>
          <a:bodyPr/>
          <a:lstStyle/>
          <a:p>
            <a:pPr>
              <a:buNone/>
            </a:pPr>
            <a:r>
              <a:rPr lang="de-DE" dirty="0" smtClean="0"/>
              <a:t>Ich wohne in Moskau.</a:t>
            </a:r>
          </a:p>
          <a:p>
            <a:pPr>
              <a:buNone/>
            </a:pPr>
            <a:r>
              <a:rPr lang="de-DE" dirty="0" smtClean="0"/>
              <a:t>Er wohnt in Berlin.</a:t>
            </a:r>
          </a:p>
          <a:p>
            <a:pPr>
              <a:buNone/>
            </a:pPr>
            <a:r>
              <a:rPr lang="de-DE" dirty="0" smtClean="0"/>
              <a:t>Wir wohnen in Russland.</a:t>
            </a:r>
          </a:p>
          <a:p>
            <a:pPr>
              <a:buNone/>
            </a:pPr>
            <a:r>
              <a:rPr lang="de-DE" dirty="0" smtClean="0"/>
              <a:t>Sie wohnen in Deutschland.</a:t>
            </a:r>
          </a:p>
          <a:p>
            <a:pPr>
              <a:buNone/>
            </a:pPr>
            <a:r>
              <a:rPr lang="de-DE" dirty="0" smtClean="0"/>
              <a:t>Ich </a:t>
            </a:r>
            <a:r>
              <a:rPr lang="de-DE" dirty="0" err="1" smtClean="0"/>
              <a:t>heisse</a:t>
            </a:r>
            <a:r>
              <a:rPr lang="de-DE" dirty="0" smtClean="0"/>
              <a:t> Julia. Ich wohne in Moskau. Ich bin Schauspielerin.</a:t>
            </a:r>
          </a:p>
          <a:p>
            <a:pPr>
              <a:buNone/>
            </a:pPr>
            <a:r>
              <a:rPr lang="de-DE" dirty="0" smtClean="0"/>
              <a:t>Ich </a:t>
            </a:r>
            <a:r>
              <a:rPr lang="de-DE" dirty="0" err="1" smtClean="0"/>
              <a:t>heisse</a:t>
            </a:r>
            <a:r>
              <a:rPr lang="de-DE" dirty="0" smtClean="0"/>
              <a:t> Nikolai. Ich bin </a:t>
            </a:r>
            <a:r>
              <a:rPr lang="de-DE" dirty="0" smtClean="0"/>
              <a:t>M</a:t>
            </a:r>
            <a:r>
              <a:rPr lang="de-DE" dirty="0" smtClean="0"/>
              <a:t>usiker. Ich bin nicht Sänger.</a:t>
            </a:r>
          </a:p>
          <a:p>
            <a:pPr>
              <a:buNone/>
            </a:pPr>
            <a:r>
              <a:rPr lang="de-DE" dirty="0" smtClean="0"/>
              <a:t>Ich bin Schriftsteller.</a:t>
            </a:r>
          </a:p>
          <a:p>
            <a:pPr>
              <a:buNone/>
            </a:pPr>
            <a:endParaRPr lang="de-DE" dirty="0" smtClean="0"/>
          </a:p>
          <a:p>
            <a:pPr>
              <a:buNone/>
            </a:pPr>
            <a:endParaRPr lang="de-DE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de-DE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de-DE" dirty="0" smtClean="0"/>
          </a:p>
          <a:p>
            <a:pPr>
              <a:buNone/>
            </a:pPr>
            <a:endParaRPr lang="de-DE" dirty="0" smtClean="0"/>
          </a:p>
        </p:txBody>
      </p:sp>
      <p:sp>
        <p:nvSpPr>
          <p:cNvPr id="6" name="Заголовок 4"/>
          <p:cNvSpPr txBox="1">
            <a:spLocks/>
          </p:cNvSpPr>
          <p:nvPr/>
        </p:nvSpPr>
        <p:spPr>
          <a:xfrm>
            <a:off x="990600" y="685800"/>
            <a:ext cx="8453437" cy="360363"/>
          </a:xfrm>
          <a:prstGeom prst="rect">
            <a:avLst/>
          </a:prstGeom>
        </p:spPr>
        <p:txBody>
          <a:bodyPr/>
          <a:lstStyle/>
          <a:p>
            <a:pPr marL="2057400" marR="0" lvl="0" indent="-228600" defTabSz="4572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lang="de-DE" sz="2000" b="1" kern="0" noProof="0" dirty="0" smtClean="0">
                <a:solidFill>
                  <a:srgbClr val="7889FB"/>
                </a:solidFill>
                <a:latin typeface="+mj-lt"/>
                <a:ea typeface="+mj-ea"/>
                <a:cs typeface="+mj-cs"/>
              </a:rPr>
              <a:t>Wir sprechen über uns</a:t>
            </a:r>
            <a:r>
              <a:rPr kumimoji="0" lang="de-DE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7889FB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de-DE" sz="2000" b="1" i="0" u="none" strike="noStrike" kern="0" cap="none" spc="0" normalizeH="0" baseline="0" noProof="0" dirty="0" smtClean="0">
              <a:ln>
                <a:noFill/>
              </a:ln>
              <a:solidFill>
                <a:srgbClr val="7889FB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26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33800" y="3581400"/>
            <a:ext cx="4605866" cy="25908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016791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762000" y="1371600"/>
            <a:ext cx="7696200" cy="3962400"/>
          </a:xfrm>
        </p:spPr>
        <p:txBody>
          <a:bodyPr/>
          <a:lstStyle/>
          <a:p>
            <a:pPr>
              <a:buNone/>
            </a:pPr>
            <a:r>
              <a:rPr lang="de-DE" dirty="0" smtClean="0"/>
              <a:t>Eins</a:t>
            </a:r>
          </a:p>
          <a:p>
            <a:pPr>
              <a:buNone/>
            </a:pPr>
            <a:r>
              <a:rPr lang="de-DE" dirty="0" smtClean="0"/>
              <a:t>Zwei</a:t>
            </a:r>
          </a:p>
          <a:p>
            <a:pPr>
              <a:buNone/>
            </a:pPr>
            <a:r>
              <a:rPr lang="de-DE" dirty="0" smtClean="0"/>
              <a:t>Drei</a:t>
            </a:r>
          </a:p>
          <a:p>
            <a:pPr>
              <a:buNone/>
            </a:pPr>
            <a:r>
              <a:rPr lang="de-DE" dirty="0" smtClean="0"/>
              <a:t>Vier</a:t>
            </a:r>
          </a:p>
          <a:p>
            <a:pPr>
              <a:buNone/>
            </a:pPr>
            <a:r>
              <a:rPr lang="de-DE" dirty="0" smtClean="0"/>
              <a:t>Fünf</a:t>
            </a:r>
          </a:p>
          <a:p>
            <a:pPr>
              <a:buNone/>
            </a:pPr>
            <a:r>
              <a:rPr lang="de-DE" dirty="0" smtClean="0"/>
              <a:t>Vier</a:t>
            </a:r>
          </a:p>
          <a:p>
            <a:pPr>
              <a:buNone/>
            </a:pPr>
            <a:r>
              <a:rPr lang="de-DE" dirty="0" smtClean="0"/>
              <a:t>Sechs</a:t>
            </a:r>
          </a:p>
          <a:p>
            <a:pPr>
              <a:buNone/>
            </a:pPr>
            <a:r>
              <a:rPr lang="de-DE" dirty="0" smtClean="0"/>
              <a:t>Sieben</a:t>
            </a:r>
          </a:p>
          <a:p>
            <a:pPr>
              <a:buNone/>
            </a:pPr>
            <a:r>
              <a:rPr lang="de-DE" dirty="0" smtClean="0"/>
              <a:t>Acht</a:t>
            </a:r>
          </a:p>
          <a:p>
            <a:pPr>
              <a:buNone/>
            </a:pPr>
            <a:r>
              <a:rPr lang="de-DE" dirty="0" smtClean="0"/>
              <a:t>Neun</a:t>
            </a:r>
          </a:p>
          <a:p>
            <a:pPr>
              <a:buNone/>
            </a:pPr>
            <a:r>
              <a:rPr lang="de-DE" dirty="0" smtClean="0"/>
              <a:t>Zehn</a:t>
            </a:r>
          </a:p>
          <a:p>
            <a:pPr>
              <a:buNone/>
            </a:pPr>
            <a:r>
              <a:rPr lang="de-DE" dirty="0" smtClean="0"/>
              <a:t>Elf</a:t>
            </a:r>
          </a:p>
          <a:p>
            <a:pPr>
              <a:buNone/>
            </a:pPr>
            <a:r>
              <a:rPr lang="de-DE" dirty="0" smtClean="0"/>
              <a:t>Z</a:t>
            </a:r>
            <a:r>
              <a:rPr lang="de-DE" dirty="0" smtClean="0"/>
              <a:t>wölf</a:t>
            </a:r>
          </a:p>
          <a:p>
            <a:pPr>
              <a:buNone/>
            </a:pPr>
            <a:endParaRPr lang="de-DE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de-DE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de-DE" dirty="0" smtClean="0"/>
          </a:p>
          <a:p>
            <a:pPr>
              <a:buNone/>
            </a:pPr>
            <a:endParaRPr lang="de-DE" dirty="0" smtClean="0"/>
          </a:p>
        </p:txBody>
      </p:sp>
      <p:sp>
        <p:nvSpPr>
          <p:cNvPr id="6" name="Заголовок 4"/>
          <p:cNvSpPr txBox="1">
            <a:spLocks/>
          </p:cNvSpPr>
          <p:nvPr/>
        </p:nvSpPr>
        <p:spPr>
          <a:xfrm>
            <a:off x="1752600" y="685800"/>
            <a:ext cx="8453437" cy="360363"/>
          </a:xfrm>
          <a:prstGeom prst="rect">
            <a:avLst/>
          </a:prstGeom>
        </p:spPr>
        <p:txBody>
          <a:bodyPr/>
          <a:lstStyle/>
          <a:p>
            <a:pPr marL="2057400" marR="0" lvl="0" indent="-228600" defTabSz="4572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lang="de-DE" sz="2000" b="1" kern="0" dirty="0" smtClean="0">
                <a:solidFill>
                  <a:srgbClr val="7889FB"/>
                </a:solidFill>
                <a:latin typeface="+mj-lt"/>
                <a:ea typeface="+mj-ea"/>
                <a:cs typeface="+mj-cs"/>
              </a:rPr>
              <a:t>Zahlen</a:t>
            </a:r>
            <a:r>
              <a:rPr kumimoji="0" lang="de-DE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7889FB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de-DE" sz="2000" b="1" i="0" u="none" strike="noStrike" kern="0" cap="none" spc="0" normalizeH="0" baseline="0" noProof="0" dirty="0" smtClean="0">
              <a:ln>
                <a:noFill/>
              </a:ln>
              <a:solidFill>
                <a:srgbClr val="7889FB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4578" name="Picture 2" descr="Картинки по запросу числ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2800" y="1524000"/>
            <a:ext cx="5303376" cy="3505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016791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762000" y="1371600"/>
            <a:ext cx="7696200" cy="4800600"/>
          </a:xfrm>
        </p:spPr>
        <p:txBody>
          <a:bodyPr/>
          <a:lstStyle/>
          <a:p>
            <a:pPr>
              <a:buNone/>
            </a:pPr>
            <a:r>
              <a:rPr lang="de-DE" b="1" dirty="0" smtClean="0"/>
              <a:t>Ein</a:t>
            </a:r>
          </a:p>
          <a:p>
            <a:pPr>
              <a:buNone/>
            </a:pPr>
            <a:r>
              <a:rPr lang="de-DE" b="1" dirty="0" smtClean="0"/>
              <a:t>Eine</a:t>
            </a:r>
          </a:p>
          <a:p>
            <a:pPr>
              <a:buNone/>
            </a:pPr>
            <a:endParaRPr lang="de-DE" dirty="0" smtClean="0"/>
          </a:p>
          <a:p>
            <a:pPr>
              <a:buNone/>
            </a:pPr>
            <a:r>
              <a:rPr lang="de-DE" dirty="0" smtClean="0"/>
              <a:t>Wer</a:t>
            </a:r>
            <a:r>
              <a:rPr lang="ru-RU" dirty="0" smtClean="0"/>
              <a:t>?</a:t>
            </a:r>
          </a:p>
          <a:p>
            <a:pPr>
              <a:buNone/>
            </a:pPr>
            <a:r>
              <a:rPr lang="de-DE" b="1" dirty="0" smtClean="0"/>
              <a:t>Ein</a:t>
            </a:r>
            <a:r>
              <a:rPr lang="de-DE" dirty="0" smtClean="0"/>
              <a:t> Freund</a:t>
            </a:r>
          </a:p>
          <a:p>
            <a:pPr>
              <a:buNone/>
            </a:pPr>
            <a:r>
              <a:rPr lang="de-DE" b="1" dirty="0" smtClean="0"/>
              <a:t>Eine</a:t>
            </a:r>
            <a:r>
              <a:rPr lang="de-DE" dirty="0" smtClean="0"/>
              <a:t> Freundin</a:t>
            </a:r>
          </a:p>
          <a:p>
            <a:pPr>
              <a:buNone/>
            </a:pPr>
            <a:r>
              <a:rPr lang="de-DE" dirty="0" smtClean="0"/>
              <a:t>Ich habe einen Freund.</a:t>
            </a:r>
          </a:p>
          <a:p>
            <a:pPr>
              <a:buNone/>
            </a:pPr>
            <a:r>
              <a:rPr lang="de-DE" dirty="0" smtClean="0"/>
              <a:t>Ich habe eine Freundin.</a:t>
            </a:r>
          </a:p>
          <a:p>
            <a:pPr>
              <a:buNone/>
            </a:pPr>
            <a:endParaRPr lang="de-DE" dirty="0" smtClean="0"/>
          </a:p>
          <a:p>
            <a:pPr>
              <a:buNone/>
            </a:pPr>
            <a:r>
              <a:rPr lang="de-DE" dirty="0" smtClean="0"/>
              <a:t>Wen</a:t>
            </a:r>
            <a:r>
              <a:rPr lang="ru-RU" dirty="0" smtClean="0"/>
              <a:t>?</a:t>
            </a:r>
          </a:p>
          <a:p>
            <a:pPr>
              <a:buNone/>
            </a:pPr>
            <a:r>
              <a:rPr lang="de-DE" b="1" dirty="0" smtClean="0"/>
              <a:t>Einen </a:t>
            </a:r>
            <a:r>
              <a:rPr lang="de-DE" dirty="0" smtClean="0"/>
              <a:t>Freund.</a:t>
            </a:r>
          </a:p>
          <a:p>
            <a:pPr>
              <a:buNone/>
            </a:pPr>
            <a:r>
              <a:rPr lang="de-DE" b="1" dirty="0" smtClean="0"/>
              <a:t>Eine</a:t>
            </a:r>
            <a:r>
              <a:rPr lang="de-DE" dirty="0" smtClean="0"/>
              <a:t> Freundin.</a:t>
            </a:r>
          </a:p>
          <a:p>
            <a:pPr>
              <a:buNone/>
            </a:pPr>
            <a:r>
              <a:rPr lang="de-DE" dirty="0" smtClean="0"/>
              <a:t>Ich suche einen Freund.</a:t>
            </a:r>
          </a:p>
          <a:p>
            <a:pPr>
              <a:buNone/>
            </a:pPr>
            <a:r>
              <a:rPr lang="de-DE" dirty="0" smtClean="0"/>
              <a:t>Ich habe eine Freundin.</a:t>
            </a:r>
          </a:p>
          <a:p>
            <a:pPr>
              <a:buNone/>
            </a:pPr>
            <a:endParaRPr lang="de-DE" dirty="0" smtClean="0"/>
          </a:p>
          <a:p>
            <a:pPr>
              <a:buNone/>
            </a:pPr>
            <a:endParaRPr lang="de-DE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de-DE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de-DE" dirty="0" smtClean="0"/>
          </a:p>
          <a:p>
            <a:pPr>
              <a:buNone/>
            </a:pPr>
            <a:endParaRPr lang="de-DE" dirty="0" smtClean="0"/>
          </a:p>
        </p:txBody>
      </p:sp>
      <p:sp>
        <p:nvSpPr>
          <p:cNvPr id="6" name="Заголовок 4"/>
          <p:cNvSpPr txBox="1">
            <a:spLocks/>
          </p:cNvSpPr>
          <p:nvPr/>
        </p:nvSpPr>
        <p:spPr>
          <a:xfrm>
            <a:off x="914400" y="685800"/>
            <a:ext cx="8453437" cy="360363"/>
          </a:xfrm>
          <a:prstGeom prst="rect">
            <a:avLst/>
          </a:prstGeom>
        </p:spPr>
        <p:txBody>
          <a:bodyPr/>
          <a:lstStyle/>
          <a:p>
            <a:pPr marL="2057400" marR="0" lvl="0" indent="-228600" defTabSz="4572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lang="de-DE" sz="2000" b="1" kern="0" noProof="0" dirty="0" smtClean="0">
                <a:solidFill>
                  <a:srgbClr val="7889FB"/>
                </a:solidFill>
                <a:latin typeface="+mj-lt"/>
                <a:ea typeface="+mj-ea"/>
                <a:cs typeface="+mj-cs"/>
              </a:rPr>
              <a:t>Unbestimmter Artikel</a:t>
            </a:r>
            <a:r>
              <a:rPr kumimoji="0" lang="de-DE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7889FB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de-DE" sz="2000" b="1" i="0" u="none" strike="noStrike" kern="0" cap="none" spc="0" normalizeH="0" baseline="0" noProof="0" dirty="0" smtClean="0">
              <a:ln>
                <a:noFill/>
              </a:ln>
              <a:solidFill>
                <a:srgbClr val="7889FB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5602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67200" y="2133600"/>
            <a:ext cx="3894365" cy="36004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016791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762000" y="1524000"/>
            <a:ext cx="7696200" cy="4800600"/>
          </a:xfrm>
        </p:spPr>
        <p:txBody>
          <a:bodyPr/>
          <a:lstStyle/>
          <a:p>
            <a:pPr>
              <a:buNone/>
            </a:pPr>
            <a:r>
              <a:rPr lang="de-DE" dirty="0" smtClean="0"/>
              <a:t>Der Vater</a:t>
            </a:r>
          </a:p>
          <a:p>
            <a:pPr>
              <a:buNone/>
            </a:pPr>
            <a:r>
              <a:rPr lang="de-DE" dirty="0" smtClean="0"/>
              <a:t>Die Mutter</a:t>
            </a:r>
            <a:endParaRPr lang="de-DE" dirty="0" smtClean="0"/>
          </a:p>
          <a:p>
            <a:pPr>
              <a:buNone/>
            </a:pPr>
            <a:r>
              <a:rPr lang="de-DE" dirty="0" smtClean="0"/>
              <a:t>Der Bruder</a:t>
            </a:r>
          </a:p>
          <a:p>
            <a:pPr>
              <a:buNone/>
            </a:pPr>
            <a:r>
              <a:rPr lang="de-DE" dirty="0" smtClean="0"/>
              <a:t>Die Schwester</a:t>
            </a:r>
          </a:p>
          <a:p>
            <a:pPr>
              <a:buNone/>
            </a:pPr>
            <a:r>
              <a:rPr lang="de-DE" dirty="0" smtClean="0"/>
              <a:t>Die Eltern</a:t>
            </a:r>
          </a:p>
          <a:p>
            <a:pPr>
              <a:buNone/>
            </a:pPr>
            <a:r>
              <a:rPr lang="de-DE" dirty="0" smtClean="0"/>
              <a:t>Die Kinder</a:t>
            </a:r>
          </a:p>
          <a:p>
            <a:pPr>
              <a:buNone/>
            </a:pPr>
            <a:r>
              <a:rPr lang="de-DE" dirty="0" smtClean="0"/>
              <a:t>Der Sohn</a:t>
            </a:r>
          </a:p>
          <a:p>
            <a:pPr>
              <a:buNone/>
            </a:pPr>
            <a:r>
              <a:rPr lang="de-DE" dirty="0" smtClean="0"/>
              <a:t>Die Tochter</a:t>
            </a:r>
          </a:p>
          <a:p>
            <a:pPr>
              <a:buNone/>
            </a:pPr>
            <a:r>
              <a:rPr lang="de-DE" dirty="0" smtClean="0"/>
              <a:t>Das Kind</a:t>
            </a:r>
          </a:p>
          <a:p>
            <a:pPr>
              <a:buNone/>
            </a:pPr>
            <a:r>
              <a:rPr lang="de-DE" dirty="0" smtClean="0"/>
              <a:t>Das Mädchen</a:t>
            </a:r>
          </a:p>
          <a:p>
            <a:pPr>
              <a:buNone/>
            </a:pPr>
            <a:endParaRPr lang="de-DE" dirty="0" smtClean="0"/>
          </a:p>
          <a:p>
            <a:pPr>
              <a:buNone/>
            </a:pPr>
            <a:r>
              <a:rPr lang="de-DE" dirty="0" smtClean="0"/>
              <a:t>Der Kater, die Katze</a:t>
            </a:r>
          </a:p>
          <a:p>
            <a:pPr>
              <a:buNone/>
            </a:pPr>
            <a:r>
              <a:rPr lang="de-DE" dirty="0" smtClean="0"/>
              <a:t>Der Hund</a:t>
            </a:r>
          </a:p>
          <a:p>
            <a:pPr>
              <a:buNone/>
            </a:pPr>
            <a:endParaRPr lang="de-DE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de-DE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de-DE" dirty="0" smtClean="0"/>
          </a:p>
          <a:p>
            <a:pPr>
              <a:buNone/>
            </a:pPr>
            <a:endParaRPr lang="de-DE" dirty="0" smtClean="0"/>
          </a:p>
        </p:txBody>
      </p:sp>
      <p:sp>
        <p:nvSpPr>
          <p:cNvPr id="6" name="Заголовок 4"/>
          <p:cNvSpPr txBox="1">
            <a:spLocks/>
          </p:cNvSpPr>
          <p:nvPr/>
        </p:nvSpPr>
        <p:spPr>
          <a:xfrm>
            <a:off x="1614488" y="671513"/>
            <a:ext cx="8453437" cy="360363"/>
          </a:xfrm>
          <a:prstGeom prst="rect">
            <a:avLst/>
          </a:prstGeom>
        </p:spPr>
        <p:txBody>
          <a:bodyPr/>
          <a:lstStyle/>
          <a:p>
            <a:pPr marL="2057400" marR="0" lvl="0" indent="-228600" defTabSz="4572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lang="de-DE" sz="2000" b="1" kern="0" dirty="0" smtClean="0">
                <a:solidFill>
                  <a:srgbClr val="7889FB"/>
                </a:solidFill>
                <a:latin typeface="+mj-lt"/>
                <a:ea typeface="+mj-ea"/>
                <a:cs typeface="+mj-cs"/>
              </a:rPr>
              <a:t>Die Familie</a:t>
            </a:r>
            <a:r>
              <a:rPr kumimoji="0" lang="de-DE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7889FB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de-DE" sz="2000" b="1" i="0" u="none" strike="noStrike" kern="0" cap="none" spc="0" normalizeH="0" baseline="0" noProof="0" dirty="0" smtClean="0">
              <a:ln>
                <a:noFill/>
              </a:ln>
              <a:solidFill>
                <a:srgbClr val="7889FB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6626" name="Picture 2" descr="Картинки по запросу семь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33800" y="2209800"/>
            <a:ext cx="4914900" cy="29489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016791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762000" y="1295400"/>
            <a:ext cx="7696200" cy="4800600"/>
          </a:xfrm>
        </p:spPr>
        <p:txBody>
          <a:bodyPr/>
          <a:lstStyle/>
          <a:p>
            <a:pPr>
              <a:buNone/>
            </a:pPr>
            <a:r>
              <a:rPr lang="de-DE" dirty="0" smtClean="0"/>
              <a:t>Hast du einen Bruder</a:t>
            </a:r>
            <a:r>
              <a:rPr lang="ru-RU" dirty="0" smtClean="0"/>
              <a:t>? </a:t>
            </a:r>
            <a:r>
              <a:rPr lang="de-DE" dirty="0" smtClean="0"/>
              <a:t>Ja, ich habe einen Bruder.</a:t>
            </a:r>
          </a:p>
          <a:p>
            <a:pPr>
              <a:buNone/>
            </a:pPr>
            <a:r>
              <a:rPr lang="de-DE" dirty="0" smtClean="0"/>
              <a:t>Hast du eine </a:t>
            </a:r>
            <a:r>
              <a:rPr lang="de-DE" dirty="0" smtClean="0"/>
              <a:t>S</a:t>
            </a:r>
            <a:r>
              <a:rPr lang="de-DE" dirty="0" smtClean="0"/>
              <a:t>chwester</a:t>
            </a:r>
            <a:r>
              <a:rPr lang="ru-RU" dirty="0" smtClean="0"/>
              <a:t>?</a:t>
            </a:r>
            <a:r>
              <a:rPr lang="de-DE" dirty="0" smtClean="0"/>
              <a:t> Ja, ich habe zwei Schwestern und einen Bruder.</a:t>
            </a:r>
          </a:p>
          <a:p>
            <a:pPr>
              <a:buNone/>
            </a:pPr>
            <a:r>
              <a:rPr lang="de-DE" dirty="0" smtClean="0"/>
              <a:t>Meine Eltern haben vier Kinder.</a:t>
            </a:r>
          </a:p>
          <a:p>
            <a:pPr>
              <a:buNone/>
            </a:pPr>
            <a:r>
              <a:rPr lang="de-DE" dirty="0" smtClean="0"/>
              <a:t>Wen haben Sie in Ihrer Familie</a:t>
            </a:r>
            <a:r>
              <a:rPr lang="ru-RU" dirty="0" smtClean="0"/>
              <a:t>?</a:t>
            </a:r>
            <a:r>
              <a:rPr lang="de-DE" dirty="0" smtClean="0"/>
              <a:t> Ich habe eine Mutter und einen Bruder und eine Schwester. Meine Mutter ist Komponistin.</a:t>
            </a:r>
          </a:p>
          <a:p>
            <a:pPr>
              <a:buNone/>
            </a:pPr>
            <a:r>
              <a:rPr lang="de-DE" dirty="0" smtClean="0"/>
              <a:t>Haben Sie eine Familie</a:t>
            </a:r>
            <a:r>
              <a:rPr lang="ru-RU" dirty="0" smtClean="0"/>
              <a:t>? </a:t>
            </a:r>
            <a:r>
              <a:rPr lang="de-DE" dirty="0" smtClean="0"/>
              <a:t>Ich habe einen Vater, eine Frau, eine Tochter und einen Hund.</a:t>
            </a:r>
          </a:p>
          <a:p>
            <a:pPr>
              <a:buNone/>
            </a:pPr>
            <a:r>
              <a:rPr lang="de-DE" dirty="0" smtClean="0"/>
              <a:t>Wen haben Sie</a:t>
            </a:r>
            <a:r>
              <a:rPr lang="ru-RU" dirty="0" smtClean="0"/>
              <a:t>? </a:t>
            </a:r>
            <a:r>
              <a:rPr lang="de-DE" dirty="0" smtClean="0"/>
              <a:t>Ich habe einen Hund und zwei Töchter, sie sind zehn und sechs Jahre alt.</a:t>
            </a:r>
          </a:p>
          <a:p>
            <a:pPr>
              <a:buNone/>
            </a:pPr>
            <a:r>
              <a:rPr lang="de-DE" dirty="0" smtClean="0"/>
              <a:t>Ich habe einen Vater, eine Mutter, zwei Söhne und eine Katze.</a:t>
            </a:r>
          </a:p>
          <a:p>
            <a:pPr>
              <a:buNone/>
            </a:pPr>
            <a:r>
              <a:rPr lang="de-DE" dirty="0" smtClean="0"/>
              <a:t>Ich habe keine Schwester, keinen Bruder, ich habe eine </a:t>
            </a:r>
            <a:r>
              <a:rPr lang="de-DE" dirty="0" smtClean="0"/>
              <a:t>K</a:t>
            </a:r>
            <a:r>
              <a:rPr lang="de-DE" dirty="0" smtClean="0"/>
              <a:t>atze.</a:t>
            </a:r>
          </a:p>
          <a:p>
            <a:pPr>
              <a:buNone/>
            </a:pPr>
            <a:r>
              <a:rPr lang="de-DE" dirty="0" smtClean="0"/>
              <a:t>Ich habe eine Mutter, einen Sohn und einen Mann.</a:t>
            </a:r>
          </a:p>
          <a:p>
            <a:pPr>
              <a:buNone/>
            </a:pPr>
            <a:endParaRPr lang="de-DE" dirty="0" smtClean="0"/>
          </a:p>
          <a:p>
            <a:pPr>
              <a:buNone/>
            </a:pPr>
            <a:endParaRPr lang="de-DE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de-DE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de-DE" dirty="0" smtClean="0"/>
          </a:p>
          <a:p>
            <a:pPr>
              <a:buNone/>
            </a:pPr>
            <a:endParaRPr lang="de-DE" dirty="0" smtClean="0"/>
          </a:p>
        </p:txBody>
      </p:sp>
      <p:sp>
        <p:nvSpPr>
          <p:cNvPr id="6" name="Заголовок 4"/>
          <p:cNvSpPr txBox="1">
            <a:spLocks/>
          </p:cNvSpPr>
          <p:nvPr/>
        </p:nvSpPr>
        <p:spPr>
          <a:xfrm>
            <a:off x="1614488" y="671513"/>
            <a:ext cx="8453437" cy="360363"/>
          </a:xfrm>
          <a:prstGeom prst="rect">
            <a:avLst/>
          </a:prstGeom>
        </p:spPr>
        <p:txBody>
          <a:bodyPr/>
          <a:lstStyle/>
          <a:p>
            <a:pPr marL="2057400" marR="0" lvl="0" indent="-228600" defTabSz="4572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lang="de-DE" sz="2000" b="1" kern="0" dirty="0" smtClean="0">
                <a:solidFill>
                  <a:srgbClr val="7889FB"/>
                </a:solidFill>
                <a:latin typeface="+mj-lt"/>
                <a:ea typeface="+mj-ea"/>
                <a:cs typeface="+mj-cs"/>
              </a:rPr>
              <a:t>Die Familie</a:t>
            </a:r>
            <a:r>
              <a:rPr kumimoji="0" lang="de-DE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7889FB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de-DE" sz="2000" b="1" i="0" u="none" strike="noStrike" kern="0" cap="none" spc="0" normalizeH="0" baseline="0" noProof="0" dirty="0" smtClean="0">
              <a:ln>
                <a:noFill/>
              </a:ln>
              <a:solidFill>
                <a:srgbClr val="7889FB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16791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762000" y="1524000"/>
            <a:ext cx="7696200" cy="4800600"/>
          </a:xfrm>
        </p:spPr>
        <p:txBody>
          <a:bodyPr/>
          <a:lstStyle/>
          <a:p>
            <a:pPr>
              <a:buNone/>
            </a:pPr>
            <a:r>
              <a:rPr lang="de-DE" b="1" dirty="0" smtClean="0"/>
              <a:t>Über die Dinge:</a:t>
            </a:r>
          </a:p>
          <a:p>
            <a:pPr>
              <a:buNone/>
            </a:pPr>
            <a:r>
              <a:rPr lang="de-DE" dirty="0" smtClean="0"/>
              <a:t>Alles</a:t>
            </a:r>
          </a:p>
          <a:p>
            <a:pPr>
              <a:buNone/>
            </a:pPr>
            <a:r>
              <a:rPr lang="de-DE" dirty="0" smtClean="0"/>
              <a:t>Etwas</a:t>
            </a:r>
          </a:p>
          <a:p>
            <a:pPr>
              <a:buNone/>
            </a:pPr>
            <a:r>
              <a:rPr lang="de-DE" dirty="0" smtClean="0"/>
              <a:t>Nichts</a:t>
            </a:r>
          </a:p>
          <a:p>
            <a:pPr>
              <a:buNone/>
            </a:pPr>
            <a:endParaRPr lang="de-DE" dirty="0" smtClean="0"/>
          </a:p>
          <a:p>
            <a:pPr>
              <a:buNone/>
            </a:pPr>
            <a:r>
              <a:rPr lang="de-DE" b="1" dirty="0" smtClean="0"/>
              <a:t>Über die Leute:</a:t>
            </a:r>
          </a:p>
          <a:p>
            <a:pPr>
              <a:buNone/>
            </a:pPr>
            <a:r>
              <a:rPr lang="de-DE" dirty="0" smtClean="0"/>
              <a:t>Alle</a:t>
            </a:r>
          </a:p>
          <a:p>
            <a:pPr>
              <a:buNone/>
            </a:pPr>
            <a:r>
              <a:rPr lang="de-DE" dirty="0" smtClean="0"/>
              <a:t>Jemand</a:t>
            </a:r>
          </a:p>
          <a:p>
            <a:pPr>
              <a:buNone/>
            </a:pPr>
            <a:r>
              <a:rPr lang="de-DE" dirty="0" smtClean="0"/>
              <a:t>niemand</a:t>
            </a:r>
            <a:endParaRPr lang="de-DE" dirty="0" smtClean="0"/>
          </a:p>
          <a:p>
            <a:pPr>
              <a:buNone/>
            </a:pPr>
            <a:endParaRPr lang="de-DE" dirty="0" smtClean="0"/>
          </a:p>
          <a:p>
            <a:pPr>
              <a:buNone/>
            </a:pPr>
            <a:r>
              <a:rPr lang="de-DE" b="1" dirty="0" smtClean="0"/>
              <a:t>Über die Zeit:</a:t>
            </a:r>
          </a:p>
          <a:p>
            <a:pPr>
              <a:buNone/>
            </a:pPr>
            <a:r>
              <a:rPr lang="de-DE" dirty="0" smtClean="0"/>
              <a:t>Immer</a:t>
            </a:r>
          </a:p>
          <a:p>
            <a:pPr>
              <a:buNone/>
            </a:pPr>
            <a:r>
              <a:rPr lang="de-DE" dirty="0" smtClean="0"/>
              <a:t>Manchmal</a:t>
            </a:r>
          </a:p>
          <a:p>
            <a:pPr>
              <a:buNone/>
            </a:pPr>
            <a:r>
              <a:rPr lang="de-DE" dirty="0" smtClean="0"/>
              <a:t>nicht</a:t>
            </a:r>
            <a:endParaRPr lang="ru-RU" dirty="0" smtClean="0"/>
          </a:p>
          <a:p>
            <a:pPr>
              <a:buNone/>
            </a:pPr>
            <a:endParaRPr lang="de-DE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de-DE" dirty="0" smtClean="0"/>
          </a:p>
          <a:p>
            <a:pPr>
              <a:buNone/>
            </a:pPr>
            <a:endParaRPr lang="de-DE" dirty="0" smtClean="0"/>
          </a:p>
        </p:txBody>
      </p:sp>
      <p:sp>
        <p:nvSpPr>
          <p:cNvPr id="6" name="Заголовок 4"/>
          <p:cNvSpPr txBox="1">
            <a:spLocks/>
          </p:cNvSpPr>
          <p:nvPr/>
        </p:nvSpPr>
        <p:spPr>
          <a:xfrm>
            <a:off x="1614488" y="671513"/>
            <a:ext cx="8453437" cy="360363"/>
          </a:xfrm>
          <a:prstGeom prst="rect">
            <a:avLst/>
          </a:prstGeom>
        </p:spPr>
        <p:txBody>
          <a:bodyPr/>
          <a:lstStyle/>
          <a:p>
            <a:pPr marL="2057400" marR="0" lvl="0" indent="-228600" defTabSz="4572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lang="de-DE" sz="2000" b="1" kern="0" noProof="0" dirty="0" smtClean="0">
                <a:solidFill>
                  <a:srgbClr val="7889FB"/>
                </a:solidFill>
                <a:latin typeface="+mj-lt"/>
                <a:ea typeface="+mj-ea"/>
                <a:cs typeface="+mj-cs"/>
              </a:rPr>
              <a:t>Parameter</a:t>
            </a:r>
            <a:r>
              <a:rPr kumimoji="0" lang="de-DE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7889FB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de-DE" sz="2000" b="1" i="0" u="none" strike="noStrike" kern="0" cap="none" spc="0" normalizeH="0" baseline="0" noProof="0" dirty="0" smtClean="0">
              <a:ln>
                <a:noFill/>
              </a:ln>
              <a:solidFill>
                <a:srgbClr val="7889FB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8674" name="Picture 2" descr="Картинки по запросу all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33800" y="2057400"/>
            <a:ext cx="4762500" cy="3657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016791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762000" y="1524000"/>
            <a:ext cx="7696200" cy="4800600"/>
          </a:xfrm>
        </p:spPr>
        <p:txBody>
          <a:bodyPr/>
          <a:lstStyle/>
          <a:p>
            <a:pPr>
              <a:buNone/>
            </a:pPr>
            <a:r>
              <a:rPr lang="de-DE" dirty="0" smtClean="0"/>
              <a:t>Er hat mir alles gesagt.</a:t>
            </a:r>
          </a:p>
          <a:p>
            <a:pPr>
              <a:buNone/>
            </a:pPr>
            <a:r>
              <a:rPr lang="de-DE" dirty="0" smtClean="0"/>
              <a:t>Er hat mir etwas gesagt.</a:t>
            </a:r>
          </a:p>
          <a:p>
            <a:pPr>
              <a:buNone/>
            </a:pPr>
            <a:r>
              <a:rPr lang="de-DE" dirty="0" smtClean="0"/>
              <a:t>Er hat mir nichts gesagt.</a:t>
            </a:r>
          </a:p>
          <a:p>
            <a:pPr>
              <a:buNone/>
            </a:pPr>
            <a:r>
              <a:rPr lang="de-DE" dirty="0" smtClean="0"/>
              <a:t>Jemand ist gekommen.</a:t>
            </a:r>
          </a:p>
          <a:p>
            <a:pPr>
              <a:buNone/>
            </a:pPr>
            <a:r>
              <a:rPr lang="de-DE" dirty="0" smtClean="0"/>
              <a:t>Niemand ist gekommen.</a:t>
            </a:r>
          </a:p>
          <a:p>
            <a:pPr>
              <a:buNone/>
            </a:pPr>
            <a:r>
              <a:rPr lang="de-DE" dirty="0" smtClean="0"/>
              <a:t>Alle sind gekommen.</a:t>
            </a:r>
          </a:p>
          <a:p>
            <a:pPr>
              <a:buNone/>
            </a:pPr>
            <a:r>
              <a:rPr lang="de-DE" dirty="0" smtClean="0"/>
              <a:t>Er ist nie gekommen, aber sie ist manchmal gekommen.</a:t>
            </a:r>
            <a:endParaRPr lang="de-DE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de-DE" dirty="0" smtClean="0"/>
          </a:p>
          <a:p>
            <a:pPr>
              <a:buNone/>
            </a:pPr>
            <a:endParaRPr lang="de-DE" dirty="0" smtClean="0"/>
          </a:p>
        </p:txBody>
      </p:sp>
      <p:sp>
        <p:nvSpPr>
          <p:cNvPr id="6" name="Заголовок 4"/>
          <p:cNvSpPr txBox="1">
            <a:spLocks/>
          </p:cNvSpPr>
          <p:nvPr/>
        </p:nvSpPr>
        <p:spPr>
          <a:xfrm>
            <a:off x="1614488" y="671513"/>
            <a:ext cx="8453437" cy="360363"/>
          </a:xfrm>
          <a:prstGeom prst="rect">
            <a:avLst/>
          </a:prstGeom>
        </p:spPr>
        <p:txBody>
          <a:bodyPr/>
          <a:lstStyle/>
          <a:p>
            <a:pPr marL="2057400" marR="0" lvl="0" indent="-228600" defTabSz="4572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lang="de-DE" sz="2000" b="1" kern="0" noProof="0" dirty="0" smtClean="0">
                <a:solidFill>
                  <a:srgbClr val="7889FB"/>
                </a:solidFill>
                <a:latin typeface="+mj-lt"/>
                <a:ea typeface="+mj-ea"/>
                <a:cs typeface="+mj-cs"/>
              </a:rPr>
              <a:t>Parameter</a:t>
            </a:r>
            <a:r>
              <a:rPr kumimoji="0" lang="de-DE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7889FB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de-DE" sz="2000" b="1" i="0" u="none" strike="noStrike" kern="0" cap="none" spc="0" normalizeH="0" baseline="0" noProof="0" dirty="0" smtClean="0">
              <a:ln>
                <a:noFill/>
              </a:ln>
              <a:solidFill>
                <a:srgbClr val="7889FB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9698" name="Picture 2" descr="Картинки по запросу nicht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09800" y="3733800"/>
            <a:ext cx="4724400" cy="248031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016791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762000" y="1524000"/>
            <a:ext cx="7696200" cy="4800600"/>
          </a:xfrm>
        </p:spPr>
        <p:txBody>
          <a:bodyPr/>
          <a:lstStyle/>
          <a:p>
            <a:pPr>
              <a:buNone/>
            </a:pPr>
            <a:r>
              <a:rPr lang="de-DE" dirty="0" smtClean="0"/>
              <a:t>In (</a:t>
            </a:r>
            <a:r>
              <a:rPr lang="de-DE" dirty="0" smtClean="0"/>
              <a:t>W</a:t>
            </a:r>
            <a:r>
              <a:rPr lang="de-DE" dirty="0" smtClean="0"/>
              <a:t>o</a:t>
            </a:r>
            <a:r>
              <a:rPr lang="ru-RU" dirty="0" smtClean="0"/>
              <a:t>?</a:t>
            </a:r>
            <a:r>
              <a:rPr lang="de-DE" dirty="0" smtClean="0"/>
              <a:t>)</a:t>
            </a:r>
          </a:p>
          <a:p>
            <a:pPr>
              <a:buNone/>
            </a:pPr>
            <a:r>
              <a:rPr lang="de-DE" dirty="0" smtClean="0"/>
              <a:t>Nach(Wohin</a:t>
            </a:r>
            <a:r>
              <a:rPr lang="ru-RU" dirty="0" smtClean="0"/>
              <a:t>?)</a:t>
            </a:r>
          </a:p>
          <a:p>
            <a:pPr>
              <a:buNone/>
            </a:pPr>
            <a:r>
              <a:rPr lang="de-DE" dirty="0" smtClean="0"/>
              <a:t>A</a:t>
            </a:r>
            <a:r>
              <a:rPr lang="de-DE" dirty="0" smtClean="0"/>
              <a:t>us(Woher</a:t>
            </a:r>
            <a:r>
              <a:rPr lang="ru-RU" dirty="0" smtClean="0"/>
              <a:t>?</a:t>
            </a:r>
            <a:r>
              <a:rPr lang="de-DE" dirty="0" smtClean="0"/>
              <a:t>)</a:t>
            </a:r>
          </a:p>
          <a:p>
            <a:pPr>
              <a:buNone/>
            </a:pPr>
            <a:endParaRPr lang="de-DE" dirty="0" smtClean="0"/>
          </a:p>
          <a:p>
            <a:pPr>
              <a:buNone/>
            </a:pPr>
            <a:r>
              <a:rPr lang="de-DE" dirty="0" smtClean="0"/>
              <a:t>Ich bin in Moskau.</a:t>
            </a:r>
          </a:p>
          <a:p>
            <a:pPr>
              <a:buNone/>
            </a:pPr>
            <a:r>
              <a:rPr lang="de-DE" dirty="0" smtClean="0"/>
              <a:t>Er ist nach </a:t>
            </a:r>
            <a:r>
              <a:rPr lang="de-DE" dirty="0" smtClean="0"/>
              <a:t>B</a:t>
            </a:r>
            <a:r>
              <a:rPr lang="de-DE" dirty="0" smtClean="0"/>
              <a:t>erlin gegangen.</a:t>
            </a:r>
          </a:p>
          <a:p>
            <a:pPr>
              <a:buNone/>
            </a:pPr>
            <a:r>
              <a:rPr lang="de-DE" dirty="0" smtClean="0"/>
              <a:t>Ich </a:t>
            </a:r>
            <a:r>
              <a:rPr lang="de-DE" dirty="0" smtClean="0"/>
              <a:t>bin aus Moskau gekommen.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de-DE" dirty="0" smtClean="0"/>
          </a:p>
          <a:p>
            <a:pPr>
              <a:buNone/>
            </a:pPr>
            <a:endParaRPr lang="de-DE" dirty="0" smtClean="0"/>
          </a:p>
        </p:txBody>
      </p:sp>
      <p:sp>
        <p:nvSpPr>
          <p:cNvPr id="6" name="Заголовок 4"/>
          <p:cNvSpPr txBox="1">
            <a:spLocks/>
          </p:cNvSpPr>
          <p:nvPr/>
        </p:nvSpPr>
        <p:spPr>
          <a:xfrm>
            <a:off x="1614488" y="671513"/>
            <a:ext cx="8453437" cy="360363"/>
          </a:xfrm>
          <a:prstGeom prst="rect">
            <a:avLst/>
          </a:prstGeom>
        </p:spPr>
        <p:txBody>
          <a:bodyPr/>
          <a:lstStyle/>
          <a:p>
            <a:pPr marL="2057400" marR="0" lvl="0" indent="-228600" defTabSz="4572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lang="de-DE" sz="2000" b="1" kern="0" noProof="0" dirty="0" smtClean="0">
                <a:solidFill>
                  <a:srgbClr val="7889FB"/>
                </a:solidFill>
                <a:latin typeface="+mj-lt"/>
                <a:ea typeface="+mj-ea"/>
                <a:cs typeface="+mj-cs"/>
              </a:rPr>
              <a:t>Präpositionen</a:t>
            </a:r>
            <a:r>
              <a:rPr kumimoji="0" lang="de-DE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7889FB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de-DE" sz="2000" b="1" i="0" u="none" strike="noStrike" kern="0" cap="none" spc="0" normalizeH="0" baseline="0" noProof="0" dirty="0" smtClean="0">
              <a:ln>
                <a:noFill/>
              </a:ln>
              <a:solidFill>
                <a:srgbClr val="7889FB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0722" name="Picture 2" descr="Картинки по запросу Präpositione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7400" y="3733800"/>
            <a:ext cx="4876800" cy="256032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016791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806</TotalTime>
  <Words>365</Words>
  <Application>Microsoft Office PowerPoint</Application>
  <PresentationFormat>Экран (4:3)</PresentationFormat>
  <Paragraphs>121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3_Default Design</vt:lpstr>
      <vt:lpstr>Deutsch  (der Grundkurs)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Пользователь</cp:lastModifiedBy>
  <cp:revision>131</cp:revision>
  <dcterms:created xsi:type="dcterms:W3CDTF">2006-08-16T00:00:00Z</dcterms:created>
  <dcterms:modified xsi:type="dcterms:W3CDTF">2017-07-08T17:54:30Z</dcterms:modified>
</cp:coreProperties>
</file>