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9" r:id="rId3"/>
    <p:sldId id="267" r:id="rId4"/>
    <p:sldId id="260" r:id="rId5"/>
    <p:sldId id="261" r:id="rId6"/>
    <p:sldId id="263" r:id="rId7"/>
    <p:sldId id="262" r:id="rId8"/>
    <p:sldId id="270" r:id="rId9"/>
    <p:sldId id="271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154" autoAdjust="0"/>
  </p:normalViewPr>
  <p:slideViewPr>
    <p:cSldViewPr>
      <p:cViewPr varScale="1">
        <p:scale>
          <a:sx n="56" d="100"/>
          <a:sy n="56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0DEF0-5F48-4AA3-ADF8-777A8AA9E350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1F627-9C2F-4E36-92E5-546388A79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C1F627-9C2F-4E36-92E5-546388A79F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Font size changes as it is the common example</a:t>
            </a:r>
            <a:r>
              <a:rPr lang="en-US" baseline="0" dirty="0" smtClean="0"/>
              <a:t> of flu- changed as the conversation must look neat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Sore</a:t>
            </a:r>
            <a:r>
              <a:rPr lang="en-US" sz="1200" b="0" i="0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painful or aching or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suffering pain.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Itchy</a:t>
            </a:r>
            <a:r>
              <a:rPr lang="en-US" sz="1200" b="0" i="0" kern="12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 uncomfortable sensation or condition that causes a desire to scratch the skin.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C1F627-9C2F-4E36-92E5-546388A79FD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607300" y="6526213"/>
            <a:ext cx="1427163" cy="152400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FFFFFF"/>
                </a:solidFill>
              </a:rPr>
              <a:t>© 2011 wheresjenny.com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oogle.co.in/url?source=imglanding&amp;ct=img&amp;q=http://cmrmedrecruiting.files.wordpress.com/2011/06/physician-picture11.jpg&amp;sa=X&amp;ei=DV2FT7neMoTsrAfBp9DABg&amp;ved=0CAoQ8wc4nAE&amp;usg=AFQjCNHEf9snmhJ7UzM-0ScaR2sZkzkfK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104184"/>
            <a:ext cx="4495800" cy="279931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85800" y="4572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Role play --- Doctor And Patient</a:t>
            </a:r>
            <a:endParaRPr lang="en-GB" sz="3600" dirty="0"/>
          </a:p>
        </p:txBody>
      </p:sp>
      <p:pic>
        <p:nvPicPr>
          <p:cNvPr id="4" name="Picture 4" descr="http://www.google.co.in/url?source=imglanding&amp;ct=img&amp;q=http://www.drfranklipman.com/images/2011/03/doctor-patient.jpg&amp;sa=X&amp;ei=81-FT8_NIo6nrAfd7rzKBg&amp;ved=0CAoQ8wc4Eg&amp;usg=AFQjCNHW9pBB9AhWNi9-9qjlkk43oFHwc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962400"/>
            <a:ext cx="3979333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-124063"/>
            <a:ext cx="8763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dirty="0" smtClean="0"/>
          </a:p>
          <a:p>
            <a:endParaRPr lang="en-US" sz="2200" dirty="0" smtClean="0"/>
          </a:p>
          <a:p>
            <a:pPr marL="514350" indent="-514350">
              <a:buClr>
                <a:schemeClr val="accent2"/>
              </a:buClr>
              <a:buFont typeface="+mj-lt"/>
              <a:buAutoNum type="romanUcPeriod" startAt="5"/>
            </a:pPr>
            <a:r>
              <a:rPr lang="en-US" sz="2200" dirty="0" smtClean="0">
                <a:solidFill>
                  <a:schemeClr val="accent2"/>
                </a:solidFill>
              </a:rPr>
              <a:t> </a:t>
            </a:r>
          </a:p>
          <a:p>
            <a:pPr marL="514350" indent="-169863">
              <a:buClr>
                <a:schemeClr val="accent2"/>
              </a:buClr>
            </a:pPr>
            <a:r>
              <a:rPr lang="en-US" sz="2200" dirty="0" smtClean="0">
                <a:solidFill>
                  <a:schemeClr val="accent2"/>
                </a:solidFill>
              </a:rPr>
              <a:t>A conversation between a patient's attendant/relative and the doctor at the Hospital:</a:t>
            </a:r>
          </a:p>
          <a:p>
            <a:pPr marL="514350" indent="-169863"/>
            <a:endParaRPr lang="en-US" sz="2200" dirty="0" smtClean="0"/>
          </a:p>
          <a:p>
            <a:pPr marL="514350" indent="-169863"/>
            <a:r>
              <a:rPr lang="en-US" sz="2200" dirty="0" err="1" smtClean="0"/>
              <a:t>Arokya</a:t>
            </a:r>
            <a:r>
              <a:rPr lang="en-US" sz="2200" dirty="0" smtClean="0"/>
              <a:t> : Doctor, what is wrong with my mother?</a:t>
            </a:r>
          </a:p>
          <a:p>
            <a:pPr marL="514350" indent="-169863"/>
            <a:r>
              <a:rPr lang="en-US" sz="2200" dirty="0" smtClean="0"/>
              <a:t>Doctor : She has typhoid. I want you to </a:t>
            </a:r>
            <a:r>
              <a:rPr lang="en-US" sz="2200" i="1" u="sng" dirty="0" smtClean="0"/>
              <a:t>monitor</a:t>
            </a:r>
            <a:r>
              <a:rPr lang="en-US" sz="2200" dirty="0" smtClean="0"/>
              <a:t> her temperature.</a:t>
            </a:r>
          </a:p>
          <a:p>
            <a:pPr marL="514350" indent="-169863"/>
            <a:r>
              <a:rPr lang="en-US" sz="2200" dirty="0" err="1" smtClean="0"/>
              <a:t>Arokya</a:t>
            </a:r>
            <a:r>
              <a:rPr lang="en-US" sz="2200" dirty="0" smtClean="0"/>
              <a:t> : How often should I check her temperature?</a:t>
            </a:r>
          </a:p>
          <a:p>
            <a:pPr marL="514350" indent="-169863"/>
            <a:r>
              <a:rPr lang="en-US" sz="2200" dirty="0" smtClean="0"/>
              <a:t>Doctor : Once every four hours.</a:t>
            </a:r>
          </a:p>
          <a:p>
            <a:pPr marL="514350" indent="-169863"/>
            <a:r>
              <a:rPr lang="en-US" sz="2200" dirty="0" err="1" smtClean="0"/>
              <a:t>Arokya</a:t>
            </a:r>
            <a:r>
              <a:rPr lang="en-US" sz="2200" dirty="0" smtClean="0"/>
              <a:t> : What diet should I give her?</a:t>
            </a:r>
          </a:p>
          <a:p>
            <a:pPr marL="514350" indent="-169863"/>
            <a:r>
              <a:rPr lang="en-US" sz="2200" dirty="0" smtClean="0"/>
              <a:t>Doctor : Only liquid diet.</a:t>
            </a:r>
          </a:p>
          <a:p>
            <a:pPr marL="514350" indent="-169863"/>
            <a:r>
              <a:rPr lang="en-US" sz="2200" dirty="0" err="1" smtClean="0"/>
              <a:t>Arokya</a:t>
            </a:r>
            <a:r>
              <a:rPr lang="en-US" sz="2200" dirty="0" smtClean="0"/>
              <a:t> : When should I bring her for the </a:t>
            </a:r>
            <a:r>
              <a:rPr lang="en-US" sz="2200" i="1" u="sng" dirty="0" smtClean="0"/>
              <a:t>review</a:t>
            </a:r>
            <a:r>
              <a:rPr lang="en-US" sz="2200" dirty="0" smtClean="0"/>
              <a:t>?</a:t>
            </a:r>
          </a:p>
          <a:p>
            <a:pPr marL="514350" indent="-169863"/>
            <a:r>
              <a:rPr lang="en-US" sz="2200" dirty="0" smtClean="0"/>
              <a:t>Doctor : After three days.</a:t>
            </a:r>
          </a:p>
          <a:p>
            <a:pPr marL="514350" indent="-169863"/>
            <a:r>
              <a:rPr lang="en-US" sz="2200" dirty="0" smtClean="0"/>
              <a:t>			</a:t>
            </a:r>
            <a:r>
              <a:rPr lang="en-US" sz="2200" dirty="0" smtClean="0">
                <a:solidFill>
                  <a:schemeClr val="accent2"/>
                </a:solidFill>
              </a:rPr>
              <a:t>....................</a:t>
            </a:r>
          </a:p>
          <a:p>
            <a:pPr marL="514350" indent="-169863"/>
            <a:endParaRPr lang="en-US" sz="2200" dirty="0" smtClean="0"/>
          </a:p>
          <a:p>
            <a:pPr marL="514350" indent="-169863"/>
            <a:r>
              <a:rPr lang="en-US" sz="2200" i="1" dirty="0" smtClean="0">
                <a:solidFill>
                  <a:schemeClr val="accent2"/>
                </a:solidFill>
              </a:rPr>
              <a:t>Vocabulary</a:t>
            </a:r>
          </a:p>
          <a:p>
            <a:pPr marL="514350" indent="-169863"/>
            <a:r>
              <a:rPr lang="en-US" sz="2200" b="1" dirty="0" smtClean="0">
                <a:solidFill>
                  <a:schemeClr val="accent2"/>
                </a:solidFill>
              </a:rPr>
              <a:t>Monitor : </a:t>
            </a:r>
            <a:r>
              <a:rPr lang="en-US" sz="2200" dirty="0" smtClean="0"/>
              <a:t>watch carefully for a period of time</a:t>
            </a:r>
          </a:p>
          <a:p>
            <a:pPr marL="514350" indent="-169863"/>
            <a:r>
              <a:rPr lang="en-US" sz="2200" b="1" dirty="0" smtClean="0">
                <a:solidFill>
                  <a:schemeClr val="accent2"/>
                </a:solidFill>
              </a:rPr>
              <a:t>Review : </a:t>
            </a:r>
            <a:r>
              <a:rPr lang="en-US" sz="2200" dirty="0" smtClean="0"/>
              <a:t>(here) check again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915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chemeClr val="accent2"/>
              </a:buClr>
              <a:buFont typeface="+mj-lt"/>
              <a:buAutoNum type="romanUcPeriod" startAt="6"/>
            </a:pPr>
            <a:r>
              <a:rPr lang="en-US" sz="2400" dirty="0" smtClean="0">
                <a:solidFill>
                  <a:schemeClr val="accent2"/>
                </a:solidFill>
              </a:rPr>
              <a:t> </a:t>
            </a:r>
          </a:p>
          <a:p>
            <a:pPr marL="514350" indent="-4763">
              <a:buClr>
                <a:schemeClr val="accent2"/>
              </a:buClr>
            </a:pPr>
            <a:r>
              <a:rPr lang="en-US" sz="2400" dirty="0" smtClean="0">
                <a:solidFill>
                  <a:schemeClr val="accent2"/>
                </a:solidFill>
              </a:rPr>
              <a:t>A conversation between an anxious patient and a doctor, before an operation: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Patient : Is the surgery a major one?</a:t>
            </a:r>
            <a:br>
              <a:rPr lang="en-US" sz="2400" dirty="0" smtClean="0"/>
            </a:br>
            <a:r>
              <a:rPr lang="en-US" sz="2400" dirty="0" smtClean="0"/>
              <a:t>Doctor : Yes, it is.</a:t>
            </a:r>
            <a:br>
              <a:rPr lang="en-US" sz="2400" dirty="0" smtClean="0"/>
            </a:br>
            <a:r>
              <a:rPr lang="en-US" sz="2400" dirty="0" smtClean="0"/>
              <a:t>Patient : How long will it take?</a:t>
            </a:r>
            <a:br>
              <a:rPr lang="en-US" sz="2400" dirty="0" smtClean="0"/>
            </a:br>
            <a:r>
              <a:rPr lang="en-US" sz="2400" dirty="0" smtClean="0"/>
              <a:t>Doctor : 1 1/2 ? hours.</a:t>
            </a:r>
            <a:br>
              <a:rPr lang="en-US" sz="2400" dirty="0" smtClean="0"/>
            </a:br>
            <a:r>
              <a:rPr lang="en-US" sz="2400" dirty="0" smtClean="0"/>
              <a:t>Patient : Will I be given a </a:t>
            </a:r>
            <a:r>
              <a:rPr lang="en-US" sz="2400" i="1" u="sng" dirty="0" smtClean="0"/>
              <a:t>local</a:t>
            </a:r>
            <a:r>
              <a:rPr lang="en-US" sz="2400" dirty="0" smtClean="0"/>
              <a:t> or </a:t>
            </a:r>
            <a:r>
              <a:rPr lang="en-US" sz="2400" i="1" u="sng" dirty="0" smtClean="0"/>
              <a:t>general </a:t>
            </a:r>
            <a:r>
              <a:rPr lang="en-US" sz="2400" i="1" u="sng" dirty="0" err="1" smtClean="0"/>
              <a:t>anaesthetic</a:t>
            </a:r>
            <a:r>
              <a:rPr lang="en-US" sz="2400" i="1" u="sng" dirty="0" smtClean="0"/>
              <a:t> </a:t>
            </a:r>
            <a:r>
              <a:rPr lang="en-US" sz="2400" dirty="0" smtClean="0"/>
              <a:t>?</a:t>
            </a:r>
            <a:br>
              <a:rPr lang="en-US" sz="2400" dirty="0" smtClean="0"/>
            </a:br>
            <a:r>
              <a:rPr lang="en-US" sz="2400" dirty="0" smtClean="0"/>
              <a:t>Doctor : General.</a:t>
            </a:r>
            <a:br>
              <a:rPr lang="en-US" sz="2400" dirty="0" smtClean="0"/>
            </a:br>
            <a:r>
              <a:rPr lang="en-US" sz="2400" dirty="0" smtClean="0"/>
              <a:t>Patient : Will there be any after-effects?</a:t>
            </a:r>
            <a:br>
              <a:rPr lang="en-US" sz="2400" dirty="0" smtClean="0"/>
            </a:br>
            <a:r>
              <a:rPr lang="en-US" sz="2400" dirty="0" smtClean="0"/>
              <a:t>Doctor : Except for weakness and a little nausea,</a:t>
            </a:r>
            <a:br>
              <a:rPr lang="en-US" sz="2400" dirty="0" smtClean="0"/>
            </a:br>
            <a:r>
              <a:rPr lang="en-US" sz="2400" dirty="0" smtClean="0"/>
              <a:t>you'll be fine.</a:t>
            </a:r>
            <a:br>
              <a:rPr lang="en-US" sz="2400" dirty="0" smtClean="0"/>
            </a:br>
            <a:r>
              <a:rPr lang="en-US" sz="2400" dirty="0" smtClean="0"/>
              <a:t>Patient : Will it be painful afterwards ?</a:t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610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Doctor : Yes. But don't worry, you' ll be given pain-killers.</a:t>
            </a:r>
            <a:br>
              <a:rPr lang="en-US" sz="2400" dirty="0" smtClean="0"/>
            </a:br>
            <a:r>
              <a:rPr lang="en-US" sz="2400" dirty="0" smtClean="0"/>
              <a:t>Patient : What will be the cost of the surgery?</a:t>
            </a:r>
            <a:br>
              <a:rPr lang="en-US" sz="2400" dirty="0" smtClean="0"/>
            </a:br>
            <a:r>
              <a:rPr lang="en-US" sz="2400" dirty="0" smtClean="0"/>
              <a:t>Doctor : Rs.75,000/- including </a:t>
            </a:r>
            <a:r>
              <a:rPr lang="en-US" sz="2400" i="1" u="sng" dirty="0" smtClean="0"/>
              <a:t>post-operative</a:t>
            </a:r>
            <a:r>
              <a:rPr lang="en-US" sz="2400" dirty="0" smtClean="0"/>
              <a:t> care.</a:t>
            </a:r>
          </a:p>
          <a:p>
            <a:r>
              <a:rPr lang="en-US" sz="2400" dirty="0" smtClean="0"/>
              <a:t>			</a:t>
            </a:r>
            <a:r>
              <a:rPr lang="en-US" sz="2400" dirty="0" smtClean="0">
                <a:solidFill>
                  <a:schemeClr val="accent2"/>
                </a:solidFill>
              </a:rPr>
              <a:t> ....................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/>
                </a:solidFill>
              </a:rPr>
              <a:t/>
            </a:r>
            <a:br>
              <a:rPr lang="en-US" sz="2400" dirty="0" smtClean="0">
                <a:solidFill>
                  <a:schemeClr val="accent2"/>
                </a:solidFill>
              </a:rPr>
            </a:br>
            <a:r>
              <a:rPr lang="en-US" sz="2400" i="1" dirty="0" smtClean="0">
                <a:solidFill>
                  <a:schemeClr val="accent2"/>
                </a:solidFill>
              </a:rPr>
              <a:t>Vocabulary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>
                <a:solidFill>
                  <a:schemeClr val="accent2"/>
                </a:solidFill>
              </a:rPr>
              <a:t/>
            </a:r>
            <a:br>
              <a:rPr lang="en-US" sz="2400" b="1" dirty="0" smtClean="0">
                <a:solidFill>
                  <a:schemeClr val="accent2"/>
                </a:solidFill>
              </a:rPr>
            </a:br>
            <a:r>
              <a:rPr lang="en-US" sz="2400" b="1" dirty="0" smtClean="0">
                <a:solidFill>
                  <a:schemeClr val="accent2"/>
                </a:solidFill>
              </a:rPr>
              <a:t>Local </a:t>
            </a:r>
            <a:r>
              <a:rPr lang="en-US" sz="2400" b="1" dirty="0" err="1" smtClean="0">
                <a:solidFill>
                  <a:schemeClr val="accent2"/>
                </a:solidFill>
              </a:rPr>
              <a:t>anaesthetic</a:t>
            </a:r>
            <a:r>
              <a:rPr lang="en-US" sz="2400" b="1" dirty="0" smtClean="0">
                <a:solidFill>
                  <a:schemeClr val="accent2"/>
                </a:solidFill>
              </a:rPr>
              <a:t> : </a:t>
            </a:r>
            <a:r>
              <a:rPr lang="en-US" sz="2400" dirty="0" smtClean="0"/>
              <a:t>a drug that causes loss of feeling in one part of the body</a:t>
            </a:r>
            <a:br>
              <a:rPr lang="en-US" sz="2400" dirty="0" smtClean="0"/>
            </a:br>
            <a:r>
              <a:rPr lang="en-US" sz="2400" b="1" dirty="0" smtClean="0">
                <a:solidFill>
                  <a:schemeClr val="accent2"/>
                </a:solidFill>
              </a:rPr>
              <a:t>General </a:t>
            </a:r>
            <a:r>
              <a:rPr lang="en-US" sz="2400" b="1" dirty="0" err="1" smtClean="0">
                <a:solidFill>
                  <a:schemeClr val="accent2"/>
                </a:solidFill>
              </a:rPr>
              <a:t>anaesthetic</a:t>
            </a:r>
            <a:r>
              <a:rPr lang="en-US" sz="2400" b="1" dirty="0" smtClean="0">
                <a:solidFill>
                  <a:schemeClr val="accent2"/>
                </a:solidFill>
              </a:rPr>
              <a:t> : </a:t>
            </a:r>
            <a:r>
              <a:rPr lang="en-US" sz="2400" dirty="0" smtClean="0"/>
              <a:t>a drug that causes unconsciousness</a:t>
            </a:r>
            <a:br>
              <a:rPr lang="en-US" sz="2400" dirty="0" smtClean="0"/>
            </a:br>
            <a:r>
              <a:rPr lang="en-US" sz="2400" b="1" dirty="0" smtClean="0">
                <a:solidFill>
                  <a:schemeClr val="accent2"/>
                </a:solidFill>
              </a:rPr>
              <a:t>after-effects : </a:t>
            </a:r>
            <a:r>
              <a:rPr lang="en-US" sz="2400" dirty="0" smtClean="0"/>
              <a:t>effects that follow the primary action of something</a:t>
            </a:r>
            <a:br>
              <a:rPr lang="en-US" sz="2400" dirty="0" smtClean="0"/>
            </a:br>
            <a:r>
              <a:rPr lang="en-US" sz="2400" b="1" dirty="0" smtClean="0">
                <a:solidFill>
                  <a:schemeClr val="accent2"/>
                </a:solidFill>
              </a:rPr>
              <a:t>Post-operative : </a:t>
            </a:r>
            <a:r>
              <a:rPr lang="en-US" sz="2400" dirty="0" smtClean="0"/>
              <a:t>relating to the period after surgery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374571"/>
            <a:ext cx="88392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 Doctor- Patient interactions</a:t>
            </a:r>
          </a:p>
          <a:p>
            <a:endParaRPr lang="en-US" sz="2200" dirty="0" smtClean="0"/>
          </a:p>
          <a:p>
            <a:pPr marL="514350" indent="-514350"/>
            <a:r>
              <a:rPr lang="en-US" sz="2200" i="1" dirty="0" smtClean="0">
                <a:solidFill>
                  <a:schemeClr val="accent2"/>
                </a:solidFill>
              </a:rPr>
              <a:t>Heard at the doctor's waiting room:-</a:t>
            </a:r>
          </a:p>
          <a:p>
            <a:pPr marL="514350" indent="-514350">
              <a:buAutoNum type="romanUcPeriod"/>
            </a:pPr>
            <a:endParaRPr lang="en-US" sz="2200" dirty="0" smtClean="0"/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chemeClr val="accent2"/>
                </a:solidFill>
              </a:rPr>
              <a:t>A : </a:t>
            </a:r>
            <a:r>
              <a:rPr lang="en-US" sz="2200" dirty="0" smtClean="0"/>
              <a:t>I Wonder when the doctor will arrive? I have a </a:t>
            </a:r>
            <a:r>
              <a:rPr lang="en-US" sz="2200" i="1" u="sng" dirty="0" smtClean="0"/>
              <a:t>splitting</a:t>
            </a:r>
            <a:r>
              <a:rPr lang="en-US" sz="2200" dirty="0" smtClean="0"/>
              <a:t> headache. It's getting worse.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chemeClr val="accent2"/>
                </a:solidFill>
              </a:rPr>
              <a:t>B : </a:t>
            </a:r>
            <a:r>
              <a:rPr lang="en-US" sz="2200" dirty="0" smtClean="0"/>
              <a:t>I have </a:t>
            </a:r>
            <a:r>
              <a:rPr lang="en-US" sz="2200" i="1" u="sng" dirty="0" smtClean="0"/>
              <a:t>nausea</a:t>
            </a:r>
            <a:r>
              <a:rPr lang="en-US" sz="2200" dirty="0" smtClean="0"/>
              <a:t> and giddiness. Hope I don't </a:t>
            </a:r>
            <a:r>
              <a:rPr lang="en-US" sz="2200" i="1" u="sng" dirty="0" smtClean="0"/>
              <a:t>throw up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chemeClr val="accent2"/>
                </a:solidFill>
              </a:rPr>
              <a:t>C : </a:t>
            </a:r>
            <a:r>
              <a:rPr lang="en-US" sz="2200" dirty="0" smtClean="0"/>
              <a:t>The room is getting </a:t>
            </a:r>
            <a:r>
              <a:rPr lang="en-US" sz="2200" i="1" u="sng" dirty="0" smtClean="0"/>
              <a:t>congested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chemeClr val="accent2"/>
                </a:solidFill>
              </a:rPr>
              <a:t>D : </a:t>
            </a:r>
            <a:r>
              <a:rPr lang="en-US" sz="2200" dirty="0" smtClean="0"/>
              <a:t>And I came here for </a:t>
            </a:r>
            <a:r>
              <a:rPr lang="en-US" sz="2200" i="1" u="sng" dirty="0" smtClean="0"/>
              <a:t>congestion</a:t>
            </a:r>
            <a:r>
              <a:rPr lang="en-US" sz="2200" dirty="0" smtClean="0"/>
              <a:t> in my chest because of </a:t>
            </a:r>
            <a:r>
              <a:rPr lang="en-US" sz="2200" i="1" u="sng" dirty="0" smtClean="0"/>
              <a:t>phlegm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chemeClr val="accent2"/>
                </a:solidFill>
              </a:rPr>
              <a:t>E : </a:t>
            </a:r>
            <a:r>
              <a:rPr lang="en-US" sz="2200" dirty="0" smtClean="0"/>
              <a:t>Why hasn't the doctor come? We've been waiting for a long time.</a:t>
            </a:r>
          </a:p>
          <a:p>
            <a:endParaRPr lang="en-US" sz="2200" dirty="0" smtClean="0"/>
          </a:p>
        </p:txBody>
      </p:sp>
      <p:pic>
        <p:nvPicPr>
          <p:cNvPr id="13314" name="Picture 2" descr="http://www.sciencephoto.com/image/299007/large/M9250029-Adults_and_children_sit_in_doctor_s_waiting_room-SPL.jpg"/>
          <p:cNvPicPr>
            <a:picLocks noChangeAspect="1" noChangeArrowheads="1"/>
          </p:cNvPicPr>
          <p:nvPr/>
        </p:nvPicPr>
        <p:blipFill>
          <a:blip r:embed="rId2"/>
          <a:srcRect t="17604" b="8068"/>
          <a:stretch>
            <a:fillRect/>
          </a:stretch>
        </p:blipFill>
        <p:spPr bwMode="auto">
          <a:xfrm>
            <a:off x="5791200" y="381000"/>
            <a:ext cx="305552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8001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F : </a:t>
            </a:r>
            <a:r>
              <a:rPr lang="en-US" sz="2400" dirty="0" smtClean="0"/>
              <a:t>My joints are painful. I wish I could stretch them.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2"/>
                </a:solidFill>
              </a:rPr>
              <a:t>G : </a:t>
            </a:r>
            <a:r>
              <a:rPr lang="en-US" sz="2400" dirty="0" smtClean="0"/>
              <a:t>I'm suffering from </a:t>
            </a:r>
            <a:r>
              <a:rPr lang="en-US" sz="2400" i="1" u="sng" dirty="0" smtClean="0"/>
              <a:t>constipation</a:t>
            </a:r>
            <a:r>
              <a:rPr lang="en-US" sz="2400" dirty="0" smtClean="0"/>
              <a:t>. My tummy is </a:t>
            </a:r>
            <a:r>
              <a:rPr lang="en-US" sz="2400" i="1" u="sng" dirty="0" smtClean="0"/>
              <a:t>distended</a:t>
            </a:r>
            <a:r>
              <a:rPr lang="en-US" sz="2400" dirty="0" smtClean="0"/>
              <a:t> and aching badly,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2"/>
                </a:solidFill>
              </a:rPr>
              <a:t>H : </a:t>
            </a:r>
            <a:r>
              <a:rPr lang="en-US" sz="2400" dirty="0" smtClean="0"/>
              <a:t>(a seventeen-year-old girl) I'm going to a birthday party day after tomorrow. I came to get rid of my </a:t>
            </a:r>
            <a:r>
              <a:rPr lang="en-US" sz="2400" i="1" u="sng" dirty="0" smtClean="0"/>
              <a:t>pimples</a:t>
            </a:r>
            <a:r>
              <a:rPr lang="en-US" sz="2400" dirty="0" smtClean="0"/>
              <a:t>. When will the doctor arrive?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2"/>
                </a:solidFill>
              </a:rPr>
              <a:t> I : </a:t>
            </a:r>
            <a:r>
              <a:rPr lang="en-US" sz="2400" dirty="0" smtClean="0"/>
              <a:t>Don't lose your patience, my dear.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2"/>
                </a:solidFill>
              </a:rPr>
              <a:t>J : </a:t>
            </a:r>
            <a:r>
              <a:rPr lang="en-US" sz="2400" dirty="0" smtClean="0"/>
              <a:t>In fact, it is the doctor who is going to lose his patients, if he comes so late.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838200"/>
            <a:ext cx="8305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solidFill>
                  <a:schemeClr val="accent2"/>
                </a:solidFill>
              </a:rPr>
              <a:t>Vocabulary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2"/>
                </a:solidFill>
              </a:rPr>
              <a:t>Splitting : </a:t>
            </a:r>
            <a:r>
              <a:rPr lang="en-US" sz="2400" dirty="0" smtClean="0"/>
              <a:t>severe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Nausea : </a:t>
            </a:r>
            <a:r>
              <a:rPr lang="en-US" sz="2400" dirty="0" smtClean="0"/>
              <a:t>a vomiting sensation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Throw up : </a:t>
            </a:r>
            <a:r>
              <a:rPr lang="en-US" sz="2400" dirty="0" smtClean="0"/>
              <a:t>vomit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Giddiness : </a:t>
            </a:r>
            <a:r>
              <a:rPr lang="en-US" sz="2400" dirty="0" smtClean="0"/>
              <a:t>dizziness; a feeling of spinning around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Congested : </a:t>
            </a:r>
            <a:r>
              <a:rPr lang="en-US" sz="2400" dirty="0" smtClean="0"/>
              <a:t>crowded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Congestion : </a:t>
            </a:r>
            <a:r>
              <a:rPr lang="en-US" sz="2400" dirty="0" smtClean="0"/>
              <a:t>(here) a blockage because of infection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Phlegm : </a:t>
            </a:r>
            <a:r>
              <a:rPr lang="en-US" sz="2400" dirty="0" smtClean="0"/>
              <a:t>the mucous (thick liquid) produced in the nose,</a:t>
            </a:r>
          </a:p>
          <a:p>
            <a:r>
              <a:rPr lang="en-US" sz="2400" dirty="0" smtClean="0"/>
              <a:t>lungs, etc., when one has a cold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Constipation : </a:t>
            </a:r>
            <a:r>
              <a:rPr lang="en-US" sz="2400" dirty="0" smtClean="0"/>
              <a:t>a condition when one has difficulty emptying the bowels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Distended : </a:t>
            </a:r>
            <a:r>
              <a:rPr lang="en-US" sz="2400" dirty="0" smtClean="0"/>
              <a:t>swollen and large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Pimples : </a:t>
            </a:r>
            <a:r>
              <a:rPr lang="en-US" sz="2400" dirty="0" smtClean="0"/>
              <a:t>small eruptions on the skin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19926"/>
            <a:ext cx="86106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n-US" sz="2300" dirty="0" smtClean="0">
              <a:solidFill>
                <a:schemeClr val="accent2"/>
              </a:solidFill>
            </a:endParaRPr>
          </a:p>
          <a:p>
            <a:pPr marL="514350" indent="-514350"/>
            <a:r>
              <a:rPr lang="en-US" sz="2200" i="1" dirty="0" smtClean="0">
                <a:solidFill>
                  <a:schemeClr val="accent2"/>
                </a:solidFill>
              </a:rPr>
              <a:t>Example Conversations :</a:t>
            </a:r>
          </a:p>
          <a:p>
            <a:endParaRPr lang="en-US" sz="2300" dirty="0" smtClean="0">
              <a:solidFill>
                <a:schemeClr val="accent2"/>
              </a:solidFill>
            </a:endParaRPr>
          </a:p>
          <a:p>
            <a:pPr marL="514350" indent="-514350">
              <a:buClr>
                <a:schemeClr val="accent2"/>
              </a:buClr>
              <a:buFont typeface="+mj-lt"/>
              <a:buAutoNum type="romanUcPeriod"/>
            </a:pPr>
            <a:r>
              <a:rPr lang="en-US" sz="2300" dirty="0" smtClean="0"/>
              <a:t> </a:t>
            </a:r>
          </a:p>
          <a:p>
            <a:pPr marL="514350" indent="-169863">
              <a:buClr>
                <a:schemeClr val="accent2"/>
              </a:buClr>
            </a:pPr>
            <a:r>
              <a:rPr lang="en-US" sz="2300" dirty="0" smtClean="0"/>
              <a:t>Patient : Doctor, I'm not able to see clearly.</a:t>
            </a:r>
          </a:p>
          <a:p>
            <a:pPr marL="514350" indent="-169863"/>
            <a:r>
              <a:rPr lang="en-US" sz="2300" dirty="0" smtClean="0"/>
              <a:t>Doctor : I see.</a:t>
            </a:r>
          </a:p>
          <a:p>
            <a:pPr marL="514350" indent="-169863"/>
            <a:r>
              <a:rPr lang="en-US" sz="2300" dirty="0" smtClean="0"/>
              <a:t>Patient : My vision is </a:t>
            </a:r>
            <a:r>
              <a:rPr lang="en-US" sz="2300" i="1" u="sng" dirty="0" smtClean="0"/>
              <a:t>blurred</a:t>
            </a:r>
            <a:r>
              <a:rPr lang="en-US" sz="2300" dirty="0" smtClean="0"/>
              <a:t>.</a:t>
            </a:r>
          </a:p>
          <a:p>
            <a:pPr marL="514350" indent="-169863"/>
            <a:r>
              <a:rPr lang="en-US" sz="2300" dirty="0" smtClean="0"/>
              <a:t>Doctor : I see.</a:t>
            </a:r>
          </a:p>
          <a:p>
            <a:pPr marL="514350" indent="-169863"/>
            <a:r>
              <a:rPr lang="en-US" sz="2300" dirty="0" smtClean="0"/>
              <a:t>Patient : When I read, the letters are </a:t>
            </a:r>
            <a:r>
              <a:rPr lang="en-US" sz="2300" i="1" u="sng" dirty="0" smtClean="0"/>
              <a:t>hazy</a:t>
            </a:r>
            <a:r>
              <a:rPr lang="en-US" sz="2300" dirty="0" smtClean="0"/>
              <a:t>,</a:t>
            </a:r>
          </a:p>
          <a:p>
            <a:pPr marL="514350" indent="-169863"/>
            <a:r>
              <a:rPr lang="en-US" sz="2300" dirty="0" smtClean="0"/>
              <a:t>Doctor : I see.</a:t>
            </a:r>
          </a:p>
          <a:p>
            <a:pPr marL="514350" indent="-169863"/>
            <a:r>
              <a:rPr lang="en-US" sz="2300" dirty="0" smtClean="0"/>
              <a:t>Patient : Even when there is a bright light, it looks dim</a:t>
            </a:r>
          </a:p>
          <a:p>
            <a:pPr marL="514350" indent="-169863"/>
            <a:r>
              <a:rPr lang="en-US" sz="2300" dirty="0" smtClean="0"/>
              <a:t>Doctor : I see.</a:t>
            </a:r>
          </a:p>
          <a:p>
            <a:pPr marL="514350" indent="-169863"/>
            <a:r>
              <a:rPr lang="en-US" sz="2300" dirty="0" smtClean="0"/>
              <a:t>Patient : Sometimes, even from at a very short distance</a:t>
            </a:r>
          </a:p>
          <a:p>
            <a:pPr marL="514350" indent="-169863"/>
            <a:r>
              <a:rPr lang="en-US" sz="2300" dirty="0" smtClean="0"/>
              <a:t>I'm not able to see clearly what is in front of me.</a:t>
            </a:r>
          </a:p>
          <a:p>
            <a:pPr marL="514350" indent="-169863"/>
            <a:r>
              <a:rPr lang="en-US" sz="2300" dirty="0" smtClean="0"/>
              <a:t>Doctor : I see.</a:t>
            </a:r>
          </a:p>
          <a:p>
            <a:pPr marL="514350" indent="-169863"/>
            <a:r>
              <a:rPr lang="en-US" sz="2300" dirty="0" smtClean="0"/>
              <a:t>Patient : I know that you can see. But the fact is that I cannot see.</a:t>
            </a:r>
          </a:p>
          <a:p>
            <a:pPr marL="514350" indent="-169863"/>
            <a:r>
              <a:rPr lang="en-US" sz="2300" dirty="0" smtClean="0"/>
              <a:t>Doctor : I see.                </a:t>
            </a:r>
            <a:r>
              <a:rPr lang="en-US" sz="2300" dirty="0" smtClean="0">
                <a:solidFill>
                  <a:schemeClr val="accent2"/>
                </a:solidFill>
              </a:rPr>
              <a:t> …....................</a:t>
            </a:r>
          </a:p>
          <a:p>
            <a:r>
              <a:rPr lang="en-US" sz="2300" dirty="0" smtClean="0"/>
              <a:t>			</a:t>
            </a:r>
          </a:p>
        </p:txBody>
      </p:sp>
      <p:pic>
        <p:nvPicPr>
          <p:cNvPr id="10244" name="Picture 4" descr="http://www.orangecountylasik.org/wp-content/uploads/2010/04/Blurr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609600"/>
            <a:ext cx="1905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8534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Clr>
                <a:schemeClr val="accent2"/>
              </a:buClr>
              <a:buFont typeface="+mj-lt"/>
              <a:buAutoNum type="romanUcPeriod" startAt="2"/>
            </a:pPr>
            <a:r>
              <a:rPr lang="en-US" sz="2400" dirty="0" smtClean="0"/>
              <a:t> </a:t>
            </a:r>
          </a:p>
          <a:p>
            <a:pPr marL="514350" indent="-169863">
              <a:buClr>
                <a:schemeClr val="accent2"/>
              </a:buClr>
            </a:pPr>
            <a:r>
              <a:rPr lang="en-US" sz="2400" dirty="0" smtClean="0"/>
              <a:t>Patient : Doctor, I've hurt my toe, </a:t>
            </a:r>
            <a:r>
              <a:rPr lang="en-US" sz="2400" i="1" u="sng" dirty="0" smtClean="0"/>
              <a:t>bruised</a:t>
            </a:r>
            <a:r>
              <a:rPr lang="en-US" sz="2400" dirty="0" smtClean="0"/>
              <a:t> my knee,</a:t>
            </a:r>
          </a:p>
          <a:p>
            <a:pPr marL="514350" indent="-169863"/>
            <a:r>
              <a:rPr lang="en-US" sz="2400" dirty="0" smtClean="0"/>
              <a:t>scraped the elbow, cut the chin,</a:t>
            </a:r>
          </a:p>
          <a:p>
            <a:pPr marL="514350" indent="-169863"/>
            <a:endParaRPr lang="en-US" sz="2400" dirty="0" smtClean="0"/>
          </a:p>
          <a:p>
            <a:pPr marL="514350" indent="-169863"/>
            <a:r>
              <a:rPr lang="en-US" sz="2400" dirty="0" smtClean="0"/>
              <a:t>Doctor : Wait, wait! Now, how did all this happen?</a:t>
            </a:r>
          </a:p>
          <a:p>
            <a:pPr marL="514350" indent="-169863"/>
            <a:endParaRPr lang="en-US" sz="2400" dirty="0" smtClean="0"/>
          </a:p>
          <a:p>
            <a:pPr marL="514350" indent="-169863"/>
            <a:r>
              <a:rPr lang="en-US" sz="2400" dirty="0" smtClean="0"/>
              <a:t>Patient : You see, I was in a hurry. I got off a moving bus,</a:t>
            </a:r>
          </a:p>
          <a:p>
            <a:pPr marL="514350" indent="-169863"/>
            <a:r>
              <a:rPr lang="en-US" sz="2400" dirty="0" smtClean="0"/>
              <a:t>at the signal.</a:t>
            </a:r>
          </a:p>
          <a:p>
            <a:pPr marL="514350" indent="-169863"/>
            <a:endParaRPr lang="en-US" sz="2400" dirty="0" smtClean="0"/>
          </a:p>
          <a:p>
            <a:pPr marL="514350" indent="-169863"/>
            <a:r>
              <a:rPr lang="en-US" sz="2400" dirty="0" smtClean="0"/>
              <a:t>Doctor : You should have been patient.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accent2"/>
                </a:solidFill>
              </a:rPr>
              <a:t>			....................</a:t>
            </a:r>
          </a:p>
          <a:p>
            <a:endParaRPr lang="en-US" sz="2400" dirty="0" smtClean="0"/>
          </a:p>
        </p:txBody>
      </p:sp>
      <p:pic>
        <p:nvPicPr>
          <p:cNvPr id="9218" name="Picture 2" descr="http://cdn7.fotosearch.com/bthumb/FSD/FSD455/x156468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3886200"/>
            <a:ext cx="1619250" cy="1619251"/>
          </a:xfrm>
          <a:prstGeom prst="rect">
            <a:avLst/>
          </a:prstGeom>
          <a:noFill/>
        </p:spPr>
      </p:pic>
      <p:pic>
        <p:nvPicPr>
          <p:cNvPr id="9220" name="Picture 4" descr="http://us.cdn3.123rf.com/168nwm/fedorkondratenko/fedorkondratenko1006/fedorkondratenko100600002/7116005-scraped-knees-of-a-little-girl-standing-on-white-surfa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648200"/>
            <a:ext cx="1076325" cy="1600200"/>
          </a:xfrm>
          <a:prstGeom prst="rect">
            <a:avLst/>
          </a:prstGeom>
          <a:noFill/>
        </p:spPr>
      </p:pic>
      <p:pic>
        <p:nvPicPr>
          <p:cNvPr id="9222" name="Picture 6" descr="http://static.flickr.com/1226/576655861_86ff7051f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4572000"/>
            <a:ext cx="1362075" cy="1816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56937"/>
            <a:ext cx="86106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chemeClr val="accent2"/>
              </a:buClr>
              <a:buFont typeface="+mj-lt"/>
              <a:buAutoNum type="romanUcPeriod" startAt="3"/>
            </a:pPr>
            <a:endParaRPr lang="en-US" sz="2200" dirty="0" smtClean="0"/>
          </a:p>
          <a:p>
            <a:pPr marL="514350" indent="-514350">
              <a:buClr>
                <a:schemeClr val="accent2"/>
              </a:buClr>
              <a:buFont typeface="+mj-lt"/>
              <a:buAutoNum type="romanUcPeriod" startAt="3"/>
            </a:pPr>
            <a:r>
              <a:rPr lang="en-US" sz="2200" dirty="0" smtClean="0"/>
              <a:t> </a:t>
            </a:r>
          </a:p>
          <a:p>
            <a:pPr marL="514350" indent="-169863">
              <a:buClr>
                <a:schemeClr val="accent2"/>
              </a:buClr>
            </a:pPr>
            <a:r>
              <a:rPr lang="en-US" sz="2200" dirty="0" smtClean="0"/>
              <a:t>Patient : Doctor, I have a bad toothache.</a:t>
            </a:r>
          </a:p>
          <a:p>
            <a:pPr marL="514350" indent="-169863"/>
            <a:r>
              <a:rPr lang="en-US" sz="2200" dirty="0" smtClean="0"/>
              <a:t>Dentist : Open your mouth. </a:t>
            </a:r>
            <a:r>
              <a:rPr lang="en-US" sz="2200" dirty="0" err="1" smtClean="0"/>
              <a:t>Mmmm</a:t>
            </a:r>
            <a:r>
              <a:rPr lang="en-US" sz="2200" dirty="0" smtClean="0"/>
              <a:t> that's a cavity.</a:t>
            </a:r>
          </a:p>
          <a:p>
            <a:pPr marL="514350" indent="-169863"/>
            <a:r>
              <a:rPr lang="en-US" sz="2200" dirty="0" smtClean="0"/>
              <a:t>You'll need a filling. Do you eat a lot of sweets?</a:t>
            </a:r>
          </a:p>
          <a:p>
            <a:pPr marL="514350" indent="-169863"/>
            <a:r>
              <a:rPr lang="en-US" sz="2200" dirty="0" smtClean="0"/>
              <a:t>Patient : Yes, I do. When can I have the </a:t>
            </a:r>
            <a:r>
              <a:rPr lang="en-US" sz="2200" i="1" u="sng" dirty="0" smtClean="0"/>
              <a:t>filling</a:t>
            </a:r>
            <a:r>
              <a:rPr lang="en-US" sz="2200" dirty="0" smtClean="0"/>
              <a:t>? Tomorrow?</a:t>
            </a:r>
          </a:p>
          <a:p>
            <a:pPr marL="514350" indent="-169863"/>
            <a:r>
              <a:rPr lang="en-US" sz="2200" dirty="0" smtClean="0"/>
              <a:t>Dentist : You can have it right now.</a:t>
            </a:r>
          </a:p>
          <a:p>
            <a:pPr marL="514350" indent="-169863"/>
            <a:r>
              <a:rPr lang="en-US" sz="2200" dirty="0" smtClean="0"/>
              <a:t>Patient : That's sweet of you.</a:t>
            </a:r>
          </a:p>
          <a:p>
            <a:pPr marL="514350" indent="-169863"/>
            <a:r>
              <a:rPr lang="en-US" sz="2200" dirty="0" smtClean="0"/>
              <a:t>			</a:t>
            </a:r>
            <a:r>
              <a:rPr lang="en-US" sz="2200" dirty="0" smtClean="0">
                <a:solidFill>
                  <a:schemeClr val="accent2"/>
                </a:solidFill>
              </a:rPr>
              <a:t>....................</a:t>
            </a:r>
          </a:p>
          <a:p>
            <a:pPr marL="514350" indent="-169863"/>
            <a:endParaRPr lang="en-US" sz="2200" dirty="0" smtClean="0"/>
          </a:p>
          <a:p>
            <a:pPr marL="514350" indent="-169863"/>
            <a:endParaRPr lang="en-US" sz="2200" dirty="0" smtClean="0"/>
          </a:p>
          <a:p>
            <a:pPr marL="514350" indent="-169863"/>
            <a:r>
              <a:rPr lang="en-US" sz="2200" i="1" dirty="0" smtClean="0">
                <a:solidFill>
                  <a:schemeClr val="accent2"/>
                </a:solidFill>
              </a:rPr>
              <a:t>Vocabulary</a:t>
            </a:r>
          </a:p>
          <a:p>
            <a:pPr marL="514350" indent="-169863"/>
            <a:endParaRPr lang="en-US" sz="2200" dirty="0" smtClean="0"/>
          </a:p>
          <a:p>
            <a:pPr marL="514350" indent="-169863"/>
            <a:r>
              <a:rPr lang="en-US" sz="2200" b="1" dirty="0" smtClean="0">
                <a:solidFill>
                  <a:schemeClr val="accent2"/>
                </a:solidFill>
              </a:rPr>
              <a:t>Bruised : </a:t>
            </a:r>
            <a:r>
              <a:rPr lang="en-US" sz="2200" dirty="0" smtClean="0"/>
              <a:t>injured</a:t>
            </a:r>
          </a:p>
          <a:p>
            <a:pPr marL="514350" indent="-169863"/>
            <a:r>
              <a:rPr lang="en-US" sz="2200" b="1" dirty="0" smtClean="0">
                <a:solidFill>
                  <a:schemeClr val="accent2"/>
                </a:solidFill>
              </a:rPr>
              <a:t>Scraped : </a:t>
            </a:r>
            <a:r>
              <a:rPr lang="en-US" sz="2200" dirty="0" smtClean="0"/>
              <a:t>injured the skin by rough contact</a:t>
            </a:r>
          </a:p>
          <a:p>
            <a:pPr marL="514350" indent="-169863"/>
            <a:r>
              <a:rPr lang="en-US" sz="2200" b="1" dirty="0" smtClean="0">
                <a:solidFill>
                  <a:schemeClr val="accent2"/>
                </a:solidFill>
              </a:rPr>
              <a:t>Blurred / Hazy : </a:t>
            </a:r>
            <a:r>
              <a:rPr lang="en-US" sz="2200" dirty="0" smtClean="0"/>
              <a:t>unclear</a:t>
            </a:r>
          </a:p>
          <a:p>
            <a:pPr marL="514350" indent="-169863"/>
            <a:r>
              <a:rPr lang="en-US" sz="2200" b="1" dirty="0" smtClean="0">
                <a:solidFill>
                  <a:schemeClr val="accent2"/>
                </a:solidFill>
              </a:rPr>
              <a:t>Filling : </a:t>
            </a:r>
            <a:r>
              <a:rPr lang="en-US" sz="2200" dirty="0" smtClean="0"/>
              <a:t>material used to fill something (here) substance used to fill the holes in the teeth</a:t>
            </a:r>
          </a:p>
          <a:p>
            <a:endParaRPr lang="en-US" sz="2200" dirty="0"/>
          </a:p>
        </p:txBody>
      </p:sp>
      <p:pic>
        <p:nvPicPr>
          <p:cNvPr id="8194" name="Picture 2" descr="http://www.dbastaffing.com/wp-content/uploads/2012/05/Dentis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2286000"/>
            <a:ext cx="2469038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pPr marL="514350" indent="-514350">
              <a:buClr>
                <a:schemeClr val="accent2"/>
              </a:buClr>
              <a:buFont typeface="+mj-lt"/>
              <a:buAutoNum type="romanUcPeriod" startAt="4"/>
            </a:pPr>
            <a:r>
              <a:rPr lang="en-US" sz="2000" dirty="0" smtClean="0"/>
              <a:t> </a:t>
            </a:r>
          </a:p>
          <a:p>
            <a:pPr marL="344488">
              <a:buClr>
                <a:schemeClr val="accent2"/>
              </a:buClr>
            </a:pPr>
            <a:r>
              <a:rPr lang="en-US" sz="2000" dirty="0" smtClean="0"/>
              <a:t>Dr. Jones: Good morning. Come and sit down. What can I do for you? </a:t>
            </a:r>
          </a:p>
          <a:p>
            <a:pPr marL="344488"/>
            <a:endParaRPr lang="en-US" sz="2000" dirty="0" smtClean="0"/>
          </a:p>
          <a:p>
            <a:pPr marL="344488"/>
            <a:r>
              <a:rPr lang="en-US" sz="2000" dirty="0" smtClean="0"/>
              <a:t>Mr. Jack: Good morning. I don’t feel so well. I would like something to makes     me better. </a:t>
            </a:r>
          </a:p>
          <a:p>
            <a:pPr marL="344488"/>
            <a:r>
              <a:rPr lang="en-US" sz="2000" dirty="0" smtClean="0"/>
              <a:t>   </a:t>
            </a:r>
          </a:p>
          <a:p>
            <a:pPr marL="344488"/>
            <a:r>
              <a:rPr lang="en-US" sz="2000" dirty="0" smtClean="0"/>
              <a:t>Dr. Jones: How do you feel? </a:t>
            </a:r>
          </a:p>
          <a:p>
            <a:pPr marL="344488"/>
            <a:endParaRPr lang="en-US" sz="2000" dirty="0" smtClean="0"/>
          </a:p>
          <a:p>
            <a:pPr marL="344488"/>
            <a:r>
              <a:rPr lang="en-US" sz="2000" dirty="0" smtClean="0"/>
              <a:t>Mr. Jack: I feel hot and tired. I don’t sleep well at night. My head aches.</a:t>
            </a:r>
          </a:p>
          <a:p>
            <a:pPr marL="344488"/>
            <a:endParaRPr lang="en-US" sz="2000" dirty="0" smtClean="0"/>
          </a:p>
          <a:p>
            <a:pPr marL="344488"/>
            <a:r>
              <a:rPr lang="en-US" sz="2000" dirty="0" smtClean="0"/>
              <a:t>Dr. Jones: When did all this start? </a:t>
            </a:r>
          </a:p>
          <a:p>
            <a:pPr marL="344488"/>
            <a:endParaRPr lang="en-US" sz="2000" dirty="0" smtClean="0"/>
          </a:p>
          <a:p>
            <a:pPr marL="344488"/>
            <a:r>
              <a:rPr lang="en-US" sz="2000" dirty="0" smtClean="0"/>
              <a:t>Mr. Jack: Three days ago. I thought I had a cold but it has got worse. </a:t>
            </a:r>
          </a:p>
          <a:p>
            <a:pPr marL="344488"/>
            <a:endParaRPr lang="en-US" sz="2000" dirty="0" smtClean="0"/>
          </a:p>
          <a:p>
            <a:pPr marL="344488"/>
            <a:r>
              <a:rPr lang="en-US" sz="2000" dirty="0" smtClean="0"/>
              <a:t>Dr. Jones: Do you have backache? </a:t>
            </a:r>
          </a:p>
          <a:p>
            <a:pPr marL="344488"/>
            <a:endParaRPr lang="en-US" sz="2000" dirty="0" smtClean="0"/>
          </a:p>
          <a:p>
            <a:pPr marL="344488"/>
            <a:r>
              <a:rPr lang="en-US" sz="2000" dirty="0" smtClean="0"/>
              <a:t>Mr. Jack: No. But my eyes are sore. </a:t>
            </a:r>
          </a:p>
          <a:p>
            <a:pPr marL="344488"/>
            <a:endParaRPr lang="en-US" sz="2000" dirty="0" smtClean="0"/>
          </a:p>
          <a:p>
            <a:pPr marL="344488"/>
            <a:r>
              <a:rPr lang="en-US" sz="2000" dirty="0" smtClean="0"/>
              <a:t>Dr. Jones: Are your eyes itchy? 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45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Mr. Jack: Yes, they itch a lot. I also have a running nose and a cough. </a:t>
            </a:r>
          </a:p>
          <a:p>
            <a:endParaRPr lang="en-US" sz="2000" dirty="0" smtClean="0"/>
          </a:p>
          <a:p>
            <a:r>
              <a:rPr lang="en-US" sz="2000" dirty="0" smtClean="0"/>
              <a:t>Dr. Jones: Oh, dear, it sounds like the flu. </a:t>
            </a:r>
          </a:p>
          <a:p>
            <a:endParaRPr lang="en-US" sz="2000" dirty="0" smtClean="0"/>
          </a:p>
          <a:p>
            <a:r>
              <a:rPr lang="en-US" sz="2000" dirty="0" smtClean="0"/>
              <a:t>Mr. Jack: Is there anything you can give me? </a:t>
            </a:r>
          </a:p>
          <a:p>
            <a:endParaRPr lang="en-US" sz="2000" dirty="0" smtClean="0"/>
          </a:p>
          <a:p>
            <a:r>
              <a:rPr lang="en-US" sz="2000" dirty="0" smtClean="0"/>
              <a:t>Dr. Jones: No, I’m afraid not. Just drink plenty of fluids. Take aspirin when needed  but not more than 8 in a day. Rest as much as you can. </a:t>
            </a:r>
          </a:p>
          <a:p>
            <a:endParaRPr lang="en-US" sz="2000" dirty="0" smtClean="0"/>
          </a:p>
          <a:p>
            <a:r>
              <a:rPr lang="en-US" sz="2000" dirty="0" smtClean="0"/>
              <a:t>Mr. Jack: I’ll do that. What can I do to sleep at night? </a:t>
            </a:r>
          </a:p>
          <a:p>
            <a:endParaRPr lang="en-US" sz="2000" dirty="0" smtClean="0"/>
          </a:p>
          <a:p>
            <a:r>
              <a:rPr lang="en-US" sz="2000" dirty="0" smtClean="0"/>
              <a:t>Dr. Jones: Take aspirin, your fever is high, so cool yourself with a lukewarm bath. If  it doesn’t get any better, come back. </a:t>
            </a:r>
          </a:p>
          <a:p>
            <a:endParaRPr lang="en-US" sz="2000" dirty="0" smtClean="0"/>
          </a:p>
          <a:p>
            <a:r>
              <a:rPr lang="en-US" sz="2000" dirty="0" smtClean="0"/>
              <a:t>Mr. Jack: Thank you, doctor.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</TotalTime>
  <Words>952</Words>
  <Application>Microsoft Office PowerPoint</Application>
  <PresentationFormat>On-screen Show (4:3)</PresentationFormat>
  <Paragraphs>144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a</cp:lastModifiedBy>
  <cp:revision>142</cp:revision>
  <dcterms:created xsi:type="dcterms:W3CDTF">2012-06-26T13:52:49Z</dcterms:created>
  <dcterms:modified xsi:type="dcterms:W3CDTF">2012-07-17T07:07:39Z</dcterms:modified>
</cp:coreProperties>
</file>