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3"/>
  </p:notesMasterIdLst>
  <p:sldIdLst>
    <p:sldId id="283" r:id="rId2"/>
    <p:sldId id="257" r:id="rId3"/>
    <p:sldId id="284" r:id="rId4"/>
    <p:sldId id="258" r:id="rId5"/>
    <p:sldId id="285" r:id="rId6"/>
    <p:sldId id="259" r:id="rId7"/>
    <p:sldId id="286" r:id="rId8"/>
    <p:sldId id="260" r:id="rId9"/>
    <p:sldId id="287" r:id="rId10"/>
    <p:sldId id="261" r:id="rId11"/>
    <p:sldId id="288" r:id="rId12"/>
    <p:sldId id="262" r:id="rId13"/>
    <p:sldId id="289" r:id="rId14"/>
    <p:sldId id="263" r:id="rId15"/>
    <p:sldId id="290" r:id="rId16"/>
    <p:sldId id="264" r:id="rId17"/>
    <p:sldId id="291" r:id="rId18"/>
    <p:sldId id="265" r:id="rId19"/>
    <p:sldId id="292" r:id="rId20"/>
    <p:sldId id="266" r:id="rId21"/>
    <p:sldId id="293" r:id="rId22"/>
    <p:sldId id="267" r:id="rId23"/>
    <p:sldId id="294" r:id="rId24"/>
    <p:sldId id="268" r:id="rId25"/>
    <p:sldId id="295" r:id="rId26"/>
    <p:sldId id="269" r:id="rId27"/>
    <p:sldId id="296" r:id="rId28"/>
    <p:sldId id="270" r:id="rId29"/>
    <p:sldId id="297" r:id="rId30"/>
    <p:sldId id="271" r:id="rId31"/>
    <p:sldId id="298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3E6B89-186E-49A3-9A7F-B5009A08C75E}" type="datetimeFigureOut">
              <a:rPr lang="en-GB" smtClean="0"/>
              <a:pPr/>
              <a:t>20/04/2015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65EE2E-7DCF-42EC-A2A1-B25D45D6397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75009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1- nor</a:t>
            </a:r>
          </a:p>
          <a:p>
            <a:r>
              <a:rPr lang="en-US" dirty="0" smtClean="0"/>
              <a:t>2- </a:t>
            </a:r>
            <a:r>
              <a:rPr lang="en-GB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injurious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65EE2E-7DCF-42EC-A2A1-B25D45D63978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1-sale</a:t>
            </a:r>
          </a:p>
          <a:p>
            <a:r>
              <a:rPr lang="en-US" smtClean="0"/>
              <a:t>2-made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65EE2E-7DCF-42EC-A2A1-B25D45D63978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65EE2E-7DCF-42EC-A2A1-B25D45D63978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10288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22A9D-AEC7-4A0F-A1E8-E5311C759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CA583-03BF-4E4C-BF0D-DC8BC9141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9725" y="787400"/>
            <a:ext cx="2117725" cy="53006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787400"/>
            <a:ext cx="6202362" cy="530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025D-FE57-4746-AFA6-1F7FC0B7B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2ED6-C062-4589-A0BD-E8BDE6204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51823-F296-4860-A1CF-F015F2577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62D92-E9AD-44BF-B144-9408591AC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C370E-C802-4A32-8F59-9BFEE12D2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D8AF6-5321-4EB0-85BF-0D9BF8859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0C4C9-1EBD-4BB7-B530-4898196D7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AE53-FF69-49D1-AA5A-B17B2475E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5909-6C5B-467D-83C4-8E96DD6AA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387475"/>
            <a:ext cx="8108950" cy="4700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the outline text format</a:t>
            </a:r>
          </a:p>
          <a:p>
            <a:pPr lvl="1"/>
            <a:r>
              <a:rPr lang="en-GB" dirty="0" smtClean="0"/>
              <a:t>Second Outline Level</a:t>
            </a:r>
          </a:p>
          <a:p>
            <a:pPr lvl="2"/>
            <a:r>
              <a:rPr lang="en-GB" dirty="0" smtClean="0"/>
              <a:t>Third Outline Level</a:t>
            </a:r>
          </a:p>
          <a:p>
            <a:pPr lvl="3"/>
            <a:r>
              <a:rPr lang="en-GB" dirty="0" smtClean="0"/>
              <a:t>Fourth Outline Level</a:t>
            </a:r>
          </a:p>
          <a:p>
            <a:pPr lvl="4"/>
            <a:r>
              <a:rPr lang="en-GB" dirty="0" smtClean="0"/>
              <a:t>Fifth Outline Level</a:t>
            </a:r>
          </a:p>
          <a:p>
            <a:pPr lvl="4"/>
            <a:r>
              <a:rPr lang="en-GB" dirty="0" smtClean="0"/>
              <a:t>Sixth Outline Level</a:t>
            </a:r>
          </a:p>
          <a:p>
            <a:pPr lvl="4"/>
            <a:r>
              <a:rPr lang="en-GB" dirty="0" smtClean="0"/>
              <a:t>Seventh Outline Level</a:t>
            </a:r>
          </a:p>
          <a:p>
            <a:pPr lvl="4"/>
            <a:r>
              <a:rPr lang="en-GB" dirty="0" smtClean="0"/>
              <a:t>Eighth Outline Level</a:t>
            </a:r>
          </a:p>
          <a:p>
            <a:pPr lvl="4"/>
            <a:r>
              <a:rPr lang="en-GB" dirty="0" smtClean="0"/>
              <a:t>Ninth Outline Level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90600" y="27701"/>
            <a:ext cx="882912" cy="365999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800" b="1" dirty="0" smtClean="0">
                <a:solidFill>
                  <a:srgbClr val="FFFFFF"/>
                </a:solidFill>
              </a:rPr>
              <a:t>TOEIC</a:t>
            </a:r>
            <a:endParaRPr lang="en-US" sz="1800" b="1" dirty="0">
              <a:solidFill>
                <a:srgbClr val="FFFFFF"/>
              </a:solidFill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7084186" y="6579101"/>
            <a:ext cx="1702389" cy="169277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100" dirty="0">
                <a:solidFill>
                  <a:srgbClr val="FFFFFF"/>
                </a:solidFill>
              </a:rPr>
              <a:t>© </a:t>
            </a:r>
            <a:r>
              <a:rPr lang="en-US" sz="1100" dirty="0" smtClean="0">
                <a:solidFill>
                  <a:srgbClr val="FFFFFF"/>
                </a:solidFill>
              </a:rPr>
              <a:t>2015 albert-learning.com</a:t>
            </a:r>
            <a:endParaRPr lang="en-US" sz="1100" dirty="0">
              <a:solidFill>
                <a:srgbClr val="FFFFFF"/>
              </a:solidFill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598488" y="6526213"/>
            <a:ext cx="150812" cy="15081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ts val="625"/>
              </a:spcBef>
              <a:buSzPct val="100000"/>
              <a:defRPr sz="1000" b="1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8F6EB86-9D46-48BA-96E4-F8F79B28F2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990600" y="147638"/>
            <a:ext cx="1588" cy="23495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9338" y="-347831"/>
            <a:ext cx="1152000" cy="1152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+mj-lt"/>
          <a:ea typeface="+mj-ea"/>
          <a:cs typeface="+mj-cs"/>
        </a:defRPr>
      </a:lvl1pPr>
      <a:lvl2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2pPr>
      <a:lvl3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3pPr>
      <a:lvl4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4pPr>
      <a:lvl5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5pPr>
      <a:lvl6pPr marL="25146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6pPr>
      <a:lvl7pPr marL="29718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7pPr>
      <a:lvl8pPr marL="34290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8pPr>
      <a:lvl9pPr marL="38862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9pPr>
    </p:titleStyle>
    <p:bodyStyle>
      <a:lvl1pPr marL="161925" indent="-161925" algn="l" defTabSz="457200" rtl="0" eaLnBrk="0" fontAlgn="base" hangingPunct="0">
        <a:spcBef>
          <a:spcPts val="400"/>
        </a:spcBef>
        <a:spcAft>
          <a:spcPct val="0"/>
        </a:spcAft>
        <a:buClr>
          <a:srgbClr val="7889FB"/>
        </a:buClr>
        <a:buSzPct val="110000"/>
        <a:buFont typeface="Wingdings" charset="2"/>
        <a:buChar char="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50482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400">
          <a:solidFill>
            <a:srgbClr val="000000"/>
          </a:solidFill>
          <a:latin typeface="+mn-lt"/>
          <a:cs typeface="+mn-cs"/>
        </a:defRPr>
      </a:lvl2pPr>
      <a:lvl3pPr marL="85407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•"/>
        <a:defRPr sz="1400">
          <a:solidFill>
            <a:srgbClr val="000000"/>
          </a:solidFill>
          <a:latin typeface="+mn-lt"/>
          <a:cs typeface="+mn-cs"/>
        </a:defRPr>
      </a:lvl3pPr>
      <a:lvl4pPr marL="1200150" indent="-173038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&gt;"/>
        <a:defRPr sz="1200">
          <a:solidFill>
            <a:srgbClr val="000000"/>
          </a:solidFill>
          <a:latin typeface="+mn-lt"/>
          <a:cs typeface="+mn-cs"/>
        </a:defRPr>
      </a:lvl4pPr>
      <a:lvl5pPr marL="1533525" indent="-161925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5pPr>
      <a:lvl6pPr marL="19907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6pPr>
      <a:lvl7pPr marL="24479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7pPr>
      <a:lvl8pPr marL="29051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8pPr>
      <a:lvl9pPr marL="33623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3778250" indent="-1949450" algn="l"/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81000"/>
            <a:ext cx="9144000" cy="60960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sz="4800" dirty="0" smtClean="0">
                <a:solidFill>
                  <a:schemeClr val="accent6">
                    <a:lumMod val="75000"/>
                  </a:schemeClr>
                </a:solidFill>
              </a:rPr>
              <a:t>TOEIC 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sz="4800" dirty="0" smtClean="0">
                <a:solidFill>
                  <a:srgbClr val="FF33CC"/>
                </a:solidFill>
              </a:rPr>
              <a:t/>
            </a:r>
            <a:br>
              <a:rPr lang="en-US" sz="4800" dirty="0" smtClean="0">
                <a:solidFill>
                  <a:srgbClr val="FF33CC"/>
                </a:solidFill>
              </a:rPr>
            </a:br>
            <a:r>
              <a:rPr lang="en-US" sz="4800" dirty="0" smtClean="0">
                <a:solidFill>
                  <a:srgbClr val="FF33CC"/>
                </a:solidFill>
              </a:rPr>
              <a:t>ERROR RECOGNITION</a:t>
            </a:r>
          </a:p>
          <a:p>
            <a:endParaRPr lang="en-US" dirty="0" smtClean="0"/>
          </a:p>
          <a:p>
            <a:r>
              <a:rPr lang="en-US" sz="4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en-US" sz="4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en-US" sz="4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EXERCISE 1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spcBef>
                <a:spcPct val="0"/>
              </a:spcBef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9. The black cherry tree, 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from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which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 fine cabinets and furniture 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is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 made, is found 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all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across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 North America, from Nova Scotia 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to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 Texas.</a:t>
            </a:r>
          </a:p>
          <a:p>
            <a:pPr lvl="0">
              <a:spcBef>
                <a:spcPct val="0"/>
              </a:spcBef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A. from which    </a:t>
            </a:r>
          </a:p>
          <a:p>
            <a:pPr lvl="0">
              <a:spcBef>
                <a:spcPct val="0"/>
              </a:spcBef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B. is    </a:t>
            </a:r>
          </a:p>
          <a:p>
            <a:pPr lvl="0">
              <a:spcBef>
                <a:spcPct val="0"/>
              </a:spcBef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C. all across    </a:t>
            </a:r>
          </a:p>
          <a:p>
            <a:pPr lvl="0">
              <a:spcBef>
                <a:spcPct val="0"/>
              </a:spcBef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D. to  </a:t>
            </a:r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dirty="0" smtClean="0"/>
          </a:p>
          <a:p>
            <a:pPr lvl="0">
              <a:spcBef>
                <a:spcPct val="0"/>
              </a:spcBef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10. A sealer 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should be applied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 wood surfaces before they are varnished; 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otherwise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uneven absorption of the varnish 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may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occur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lvl="0">
              <a:spcBef>
                <a:spcPct val="0"/>
              </a:spcBef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A. should be applied    </a:t>
            </a:r>
          </a:p>
          <a:p>
            <a:pPr lvl="0">
              <a:spcBef>
                <a:spcPct val="0"/>
              </a:spcBef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B. at    </a:t>
            </a:r>
          </a:p>
          <a:p>
            <a:pPr lvl="0">
              <a:spcBef>
                <a:spcPct val="0"/>
              </a:spcBef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C. otherwise    </a:t>
            </a:r>
          </a:p>
          <a:p>
            <a:pPr lvl="0">
              <a:spcBef>
                <a:spcPct val="0"/>
              </a:spcBef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D. may occur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 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spcBef>
                <a:spcPct val="0"/>
              </a:spcBef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9. The black cherry tree, 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from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which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 fine cabinets and furniture 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is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 made, is found 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all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across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 North America, from Nova Scotia 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to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 Texas.</a:t>
            </a:r>
          </a:p>
          <a:p>
            <a:pPr lvl="0">
              <a:spcBef>
                <a:spcPct val="0"/>
              </a:spcBef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A. from which    </a:t>
            </a:r>
          </a:p>
          <a:p>
            <a:pPr lvl="0">
              <a:spcBef>
                <a:spcPct val="0"/>
              </a:spcBef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is    </a:t>
            </a:r>
          </a:p>
          <a:p>
            <a:pPr lvl="0">
              <a:spcBef>
                <a:spcPct val="0"/>
              </a:spcBef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C. all across    </a:t>
            </a:r>
          </a:p>
          <a:p>
            <a:pPr lvl="0">
              <a:spcBef>
                <a:spcPct val="0"/>
              </a:spcBef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D. to  </a:t>
            </a:r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dirty="0" smtClean="0"/>
          </a:p>
          <a:p>
            <a:pPr lvl="0">
              <a:spcBef>
                <a:spcPct val="0"/>
              </a:spcBef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10. A sealer 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should be applied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 wood surfaces before they are varnished; 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otherwise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uneven absorption of the varnish 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may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occur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lvl="0">
              <a:spcBef>
                <a:spcPct val="0"/>
              </a:spcBef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A. should be applied    </a:t>
            </a:r>
          </a:p>
          <a:p>
            <a:pPr lvl="0">
              <a:spcBef>
                <a:spcPct val="0"/>
              </a:spcBef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at    </a:t>
            </a:r>
          </a:p>
          <a:p>
            <a:pPr lvl="0">
              <a:spcBef>
                <a:spcPct val="0"/>
              </a:spcBef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C. otherwise    </a:t>
            </a:r>
          </a:p>
          <a:p>
            <a:pPr lvl="0">
              <a:spcBef>
                <a:spcPct val="0"/>
              </a:spcBef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D. may occur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 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11. Neither oil drilling 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or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 gas 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exploration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 can 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be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prevented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 from 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steadily changing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 the face of the arctic.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A. or  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B. exploration  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C. be prevented  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D. steadily changing  </a:t>
            </a:r>
            <a:br>
              <a:rPr lang="en-US" dirty="0" smtClean="0">
                <a:latin typeface="Arial" pitchFamily="34" charset="0"/>
                <a:cs typeface="Arial" pitchFamily="34" charset="0"/>
              </a:rPr>
            </a:b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12. Raindrops 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falling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 on the ocean 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reduce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 the number of breaking waves, thereby 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calming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roughness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 water.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A. falling  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B. reduce  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C. calming  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D. roughness 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11. Neither oil drilling 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or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 gas 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exploration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 can 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be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prevented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 from 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steadily changing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 the face of the arctic.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A. or  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B. exploration  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C. be prevented  </a:t>
            </a:r>
          </a:p>
          <a:p>
            <a:pPr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steadily changing  </a:t>
            </a:r>
            <a:br>
              <a:rPr lang="en-US" dirty="0" smtClean="0">
                <a:latin typeface="Arial" pitchFamily="34" charset="0"/>
                <a:cs typeface="Arial" pitchFamily="34" charset="0"/>
              </a:rPr>
            </a:b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12. Raindrops 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falling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 on the ocean 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reduce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 the number of breaking waves, thereby 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calming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roughness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 water.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A. falling  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B. reduce  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C. calming  </a:t>
            </a:r>
          </a:p>
          <a:p>
            <a:pPr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roughness 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13.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My boyfriend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always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takes me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to see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horror films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but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I don’t like very much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A. My boyfriend 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B. takes me 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C. horror films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D. I don’t like very much</a:t>
            </a:r>
          </a:p>
          <a:p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14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We went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to Guatemala last year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so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we were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tired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of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the usual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beach holiday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 . We went 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B. so 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C . tired of 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D . beach holiday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13.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My boyfriend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always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takes me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to see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horror films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but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I don’t like very much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A. My boyfriend 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B. takes me 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C. horror films</a:t>
            </a:r>
          </a:p>
          <a:p>
            <a:pPr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I don’t like very much</a:t>
            </a:r>
          </a:p>
          <a:p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14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We went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to Guatemala last year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so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we were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tired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of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the usual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beach holiday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 . We went </a:t>
            </a:r>
          </a:p>
          <a:p>
            <a:pPr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so 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C . tired of 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D . beach holiday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15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I’ve gone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to Marbella. I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remember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it well. A busy town with a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nice modern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promenade and picturesque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‘piazza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’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A. I’ve gone 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B. Remember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C. nice modern 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D. ‘piazza’</a:t>
            </a:r>
            <a:r>
              <a:rPr lang="en-US" dirty="0" smtClean="0"/>
              <a:t>.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16.The codfish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lays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million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of eggs each year,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only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 small percentage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of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which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actually hatch.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A. </a:t>
            </a:r>
            <a:r>
              <a:rPr lang="en-US" dirty="0" smtClean="0"/>
              <a:t>lays   </a:t>
            </a:r>
          </a:p>
          <a:p>
            <a:pPr marL="342900" indent="-342900">
              <a:buNone/>
            </a:pPr>
            <a:r>
              <a:rPr lang="en-US" dirty="0" smtClean="0"/>
              <a:t>B. million   </a:t>
            </a:r>
          </a:p>
          <a:p>
            <a:pPr>
              <a:buNone/>
            </a:pPr>
            <a:r>
              <a:rPr lang="en-US" dirty="0" smtClean="0"/>
              <a:t>C. only   </a:t>
            </a:r>
          </a:p>
          <a:p>
            <a:pPr>
              <a:buNone/>
            </a:pPr>
            <a:r>
              <a:rPr lang="en-US" dirty="0" smtClean="0"/>
              <a:t>D. of which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15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I’ve gone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to Marbella. I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remember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it well. A busy town with a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nice modern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promenade and picturesque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‘piazza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’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I’ve gone 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B. Remember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C. nice modern 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D. ‘piazza’</a:t>
            </a:r>
            <a:r>
              <a:rPr lang="en-US" dirty="0" smtClean="0"/>
              <a:t>.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16.The codfish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lays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million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of eggs each year,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only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 small percentage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of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which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actually hatch.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A. </a:t>
            </a:r>
            <a:r>
              <a:rPr lang="en-US" dirty="0" smtClean="0"/>
              <a:t>lays   </a:t>
            </a:r>
          </a:p>
          <a:p>
            <a:pPr marL="342900" indent="-342900">
              <a:buNone/>
            </a:pPr>
            <a:r>
              <a:rPr lang="en-US" b="1" dirty="0" smtClean="0"/>
              <a:t>B</a:t>
            </a:r>
            <a:r>
              <a:rPr lang="en-US" dirty="0" smtClean="0"/>
              <a:t>. million   </a:t>
            </a:r>
          </a:p>
          <a:p>
            <a:pPr>
              <a:buNone/>
            </a:pPr>
            <a:r>
              <a:rPr lang="en-US" dirty="0" smtClean="0"/>
              <a:t>C. only   </a:t>
            </a:r>
          </a:p>
          <a:p>
            <a:pPr>
              <a:buNone/>
            </a:pPr>
            <a:r>
              <a:rPr lang="en-US" dirty="0" smtClean="0"/>
              <a:t>D. of which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17. Booker T. Washington, head of the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first industrial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school for African Americans,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was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as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popular with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Southerners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than he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was with Northerners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A. first industrial   </a:t>
            </a:r>
          </a:p>
          <a:p>
            <a:pPr>
              <a:buNone/>
            </a:pPr>
            <a:r>
              <a:rPr lang="en-US" dirty="0" smtClean="0"/>
              <a:t>B. was   </a:t>
            </a:r>
          </a:p>
          <a:p>
            <a:pPr>
              <a:buNone/>
            </a:pPr>
            <a:r>
              <a:rPr lang="en-US" dirty="0" smtClean="0"/>
              <a:t>C. popular with   </a:t>
            </a:r>
          </a:p>
          <a:p>
            <a:pPr>
              <a:buNone/>
            </a:pPr>
            <a:r>
              <a:rPr lang="en-US" dirty="0" smtClean="0"/>
              <a:t>D. than he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18. Peacocks are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among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most exotic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birds in nature;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its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long tail feathers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fan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out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to reveal a profusion of vivid colors.</a:t>
            </a:r>
          </a:p>
          <a:p>
            <a:pPr>
              <a:buNone/>
            </a:pPr>
            <a:r>
              <a:rPr lang="en-US" dirty="0" smtClean="0"/>
              <a:t>A. among   </a:t>
            </a:r>
          </a:p>
          <a:p>
            <a:pPr>
              <a:buNone/>
            </a:pPr>
            <a:r>
              <a:rPr lang="en-US" dirty="0" smtClean="0"/>
              <a:t>B. most exotic   </a:t>
            </a:r>
          </a:p>
          <a:p>
            <a:pPr>
              <a:buNone/>
            </a:pPr>
            <a:r>
              <a:rPr lang="en-US" dirty="0" smtClean="0"/>
              <a:t>C. its   </a:t>
            </a:r>
          </a:p>
          <a:p>
            <a:pPr>
              <a:buNone/>
            </a:pPr>
            <a:r>
              <a:rPr lang="en-US" dirty="0" smtClean="0"/>
              <a:t>D. fan out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17. Booker T. Washington, head of the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first industrial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school for African Americans,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was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as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popular with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Southerners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than he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was with Northerners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A. first industrial   </a:t>
            </a:r>
          </a:p>
          <a:p>
            <a:pPr>
              <a:buNone/>
            </a:pPr>
            <a:r>
              <a:rPr lang="en-US" dirty="0" smtClean="0"/>
              <a:t>B. was   </a:t>
            </a:r>
          </a:p>
          <a:p>
            <a:pPr>
              <a:buNone/>
            </a:pPr>
            <a:r>
              <a:rPr lang="en-US" dirty="0" smtClean="0"/>
              <a:t>C. popular with   </a:t>
            </a:r>
          </a:p>
          <a:p>
            <a:pPr>
              <a:buNone/>
            </a:pPr>
            <a:r>
              <a:rPr lang="en-US" b="1" dirty="0" smtClean="0"/>
              <a:t>D</a:t>
            </a:r>
            <a:r>
              <a:rPr lang="en-US" dirty="0" smtClean="0"/>
              <a:t>. than he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18. Peacocks are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among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most exotic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birds in nature;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its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long tail feathers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fan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out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to reveal a profusion of vivid colors.</a:t>
            </a:r>
          </a:p>
          <a:p>
            <a:pPr>
              <a:buNone/>
            </a:pPr>
            <a:r>
              <a:rPr lang="en-US" dirty="0" smtClean="0"/>
              <a:t>A. among   </a:t>
            </a:r>
          </a:p>
          <a:p>
            <a:pPr>
              <a:buNone/>
            </a:pPr>
            <a:r>
              <a:rPr lang="en-US" dirty="0" smtClean="0"/>
              <a:t>B. most exotic   </a:t>
            </a:r>
          </a:p>
          <a:p>
            <a:pPr>
              <a:buNone/>
            </a:pPr>
            <a:r>
              <a:rPr lang="en-US" b="1" dirty="0" smtClean="0"/>
              <a:t>C</a:t>
            </a:r>
            <a:r>
              <a:rPr lang="en-US" dirty="0" smtClean="0"/>
              <a:t>. its   </a:t>
            </a:r>
          </a:p>
          <a:p>
            <a:pPr>
              <a:buNone/>
            </a:pPr>
            <a:r>
              <a:rPr lang="en-US" dirty="0" smtClean="0"/>
              <a:t>D. fan out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  <a:tabLst>
                <a:tab pos="165100" algn="l"/>
              </a:tabLst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1. Oil-base house paint is neither easy to work with 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or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 quick to clean up,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but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 it is often 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preferred to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 latex paint 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because of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 its high sheen and durability.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A. or 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B. but  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C. preferred to 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D. because of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  </a:t>
            </a:r>
            <a:br>
              <a:rPr lang="en-US" b="1" dirty="0" smtClean="0">
                <a:latin typeface="Arial" pitchFamily="34" charset="0"/>
                <a:cs typeface="Arial" pitchFamily="34" charset="0"/>
              </a:rPr>
            </a:b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2. The field cricket is 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quite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injury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 to crops and 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vegetation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 and does most of its 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harmful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 work at night.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A. quite  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B. injury  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C. vegetation  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D. harmful  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  <a:tabLst>
                <a:tab pos="0" algn="l"/>
              </a:tabLst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19. Contemporary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poetllen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Ginsberg prides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him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on his ability to create poetry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which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invites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complete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emotional and physical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participation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by its audience.</a:t>
            </a:r>
          </a:p>
          <a:p>
            <a:pPr>
              <a:buNone/>
              <a:tabLst>
                <a:tab pos="0" algn="l"/>
              </a:tabLst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A. him   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B. which   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C. complete   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D. participation  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20. The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amount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of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red meat needed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to provision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sufficient protein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for maintaining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good health is estimated at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less than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four ounces per day.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A. amount of   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B. to provision   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C. for maintaining   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D. less than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  <a:tabLst>
                <a:tab pos="0" algn="l"/>
              </a:tabLst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19. Contemporary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poetllen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Ginsberg prides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him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on his ability to create poetry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which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invites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complete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emotional and physical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participation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by its audience.</a:t>
            </a:r>
          </a:p>
          <a:p>
            <a:pPr>
              <a:buNone/>
              <a:tabLst>
                <a:tab pos="0" algn="l"/>
              </a:tabLst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A. him   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B. which   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C. complete   </a:t>
            </a:r>
          </a:p>
          <a:p>
            <a:pPr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participation  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20. The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amount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of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red meat needed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to provision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sufficient protein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for maintaining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good health is estimated at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less than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four ounces per day.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A. amount of   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B. to provision   </a:t>
            </a:r>
          </a:p>
          <a:p>
            <a:pPr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for maintaining   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D. less than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21.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Due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to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her untimely death, the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talented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writer Sylvia Plath was never to know how well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would her work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be received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by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he American public.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A. Due to   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B. talented   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C. would her work be   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D. by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22. The chimpanzee possesses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hand tool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the sticky termite stick,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with which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it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digs termites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out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of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logs and stumps.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A. hand tool   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B. with which   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C. it   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D. out of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21.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Due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to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her untimely death, the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talented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writer Sylvia Plath was never to know how well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would her work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be received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by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he American public.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A. Due to   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B. talented   </a:t>
            </a:r>
          </a:p>
          <a:p>
            <a:pPr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would her work be   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D. by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22. The chimpanzee possesses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hand tool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the sticky termite stick,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with which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it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digs termites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out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of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logs and stumps.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A. hand tool   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B. with which   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C. it   </a:t>
            </a:r>
          </a:p>
          <a:p>
            <a:pPr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out of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23. The United States government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use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price supports and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cost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subsidies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to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raise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farm prices and profits.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A. use   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B. cost   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C. subsidies   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D. raise   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24.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According to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many economists, international specialization in the production of some goods,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such as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cars and computers,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increase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world efficiency and output,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making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all nations richer.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A. According to   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B. such as   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C. increase   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D. making  </a:t>
            </a:r>
          </a:p>
          <a:p>
            <a:endParaRPr lang="en-GB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23. The United States government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use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price supports and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cost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subsidies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to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raise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farm prices and profits.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A. use   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B. cost   </a:t>
            </a:r>
          </a:p>
          <a:p>
            <a:pPr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subsidies   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D. raise   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24.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According to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many economists, international specialization in the production of some goods,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such as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cars and computers,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increase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world efficiency and output,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making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all nations richer.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A. According to   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B. such as   </a:t>
            </a:r>
          </a:p>
          <a:p>
            <a:pPr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increase   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D. making  </a:t>
            </a:r>
          </a:p>
          <a:p>
            <a:endParaRPr lang="en-GB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25. Wages and salaries </a:t>
            </a:r>
            <a:r>
              <a:rPr lang="en-US" b="1" u="sng" dirty="0" smtClean="0"/>
              <a:t>account</a:t>
            </a:r>
            <a:r>
              <a:rPr lang="en-US" u="sng" dirty="0" smtClean="0"/>
              <a:t> </a:t>
            </a:r>
            <a:r>
              <a:rPr lang="en-US" b="1" u="sng" dirty="0" smtClean="0"/>
              <a:t>for</a:t>
            </a:r>
            <a:r>
              <a:rPr lang="en-US" dirty="0" smtClean="0"/>
              <a:t> nearly three fourths of the total </a:t>
            </a:r>
            <a:r>
              <a:rPr lang="en-US" b="1" u="sng" dirty="0" smtClean="0"/>
              <a:t>nationally</a:t>
            </a:r>
            <a:r>
              <a:rPr lang="en-US" dirty="0" smtClean="0"/>
              <a:t> income </a:t>
            </a:r>
            <a:r>
              <a:rPr lang="en-US" b="1" u="sng" dirty="0" smtClean="0"/>
              <a:t>generated</a:t>
            </a:r>
            <a:r>
              <a:rPr lang="en-US" dirty="0" smtClean="0"/>
              <a:t> in the United States </a:t>
            </a:r>
            <a:r>
              <a:rPr lang="en-US" b="1" u="sng" dirty="0" smtClean="0"/>
              <a:t>annually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A. account for   </a:t>
            </a:r>
          </a:p>
          <a:p>
            <a:pPr>
              <a:buNone/>
            </a:pPr>
            <a:r>
              <a:rPr lang="en-US" dirty="0" smtClean="0"/>
              <a:t>B. nationally   </a:t>
            </a:r>
          </a:p>
          <a:p>
            <a:pPr>
              <a:buNone/>
            </a:pPr>
            <a:r>
              <a:rPr lang="en-US" dirty="0" smtClean="0"/>
              <a:t>C. generated   </a:t>
            </a:r>
          </a:p>
          <a:p>
            <a:pPr>
              <a:buNone/>
            </a:pPr>
            <a:r>
              <a:rPr lang="en-US" dirty="0" smtClean="0"/>
              <a:t>D. annually</a:t>
            </a:r>
          </a:p>
          <a:p>
            <a:pPr>
              <a:buNone/>
            </a:pPr>
            <a:r>
              <a:rPr lang="en-US" dirty="0" smtClean="0"/>
              <a:t>   </a:t>
            </a:r>
          </a:p>
          <a:p>
            <a:pPr>
              <a:buNone/>
            </a:pPr>
            <a:r>
              <a:rPr lang="en-US" dirty="0" smtClean="0"/>
              <a:t>26. </a:t>
            </a:r>
            <a:r>
              <a:rPr lang="en-US" b="1" u="sng" dirty="0" smtClean="0"/>
              <a:t>Farther</a:t>
            </a:r>
            <a:r>
              <a:rPr lang="en-US" dirty="0" smtClean="0"/>
              <a:t> evidence is needed </a:t>
            </a:r>
            <a:r>
              <a:rPr lang="en-US" b="1" u="sng" dirty="0" smtClean="0"/>
              <a:t>to</a:t>
            </a:r>
            <a:r>
              <a:rPr lang="en-US" u="sng" dirty="0" smtClean="0"/>
              <a:t> </a:t>
            </a:r>
            <a:r>
              <a:rPr lang="en-US" b="1" u="sng" dirty="0" smtClean="0"/>
              <a:t>support</a:t>
            </a:r>
            <a:r>
              <a:rPr lang="en-US" dirty="0" smtClean="0"/>
              <a:t> recent research which </a:t>
            </a:r>
            <a:r>
              <a:rPr lang="en-US" b="1" u="sng" dirty="0" smtClean="0"/>
              <a:t>suggests</a:t>
            </a:r>
            <a:r>
              <a:rPr lang="en-US" dirty="0" smtClean="0"/>
              <a:t> that certain chemicals found in broccoli </a:t>
            </a:r>
            <a:r>
              <a:rPr lang="en-US" b="1" u="sng" dirty="0" smtClean="0"/>
              <a:t>may</a:t>
            </a:r>
            <a:r>
              <a:rPr lang="en-US" u="sng" dirty="0" smtClean="0"/>
              <a:t> </a:t>
            </a:r>
            <a:r>
              <a:rPr lang="en-US" b="1" u="sng" dirty="0" smtClean="0"/>
              <a:t>act</a:t>
            </a:r>
            <a:r>
              <a:rPr lang="en-US" dirty="0" smtClean="0"/>
              <a:t> as cancer preventatives.</a:t>
            </a:r>
          </a:p>
          <a:p>
            <a:pPr>
              <a:buNone/>
            </a:pPr>
            <a:r>
              <a:rPr lang="en-US" dirty="0" smtClean="0"/>
              <a:t>A. Farther   </a:t>
            </a:r>
          </a:p>
          <a:p>
            <a:pPr>
              <a:buNone/>
            </a:pPr>
            <a:r>
              <a:rPr lang="en-US" dirty="0" smtClean="0"/>
              <a:t>B. to support   </a:t>
            </a:r>
          </a:p>
          <a:p>
            <a:pPr>
              <a:buNone/>
            </a:pPr>
            <a:r>
              <a:rPr lang="en-US" dirty="0" smtClean="0"/>
              <a:t>C. suggests   </a:t>
            </a:r>
          </a:p>
          <a:p>
            <a:pPr>
              <a:buNone/>
            </a:pPr>
            <a:r>
              <a:rPr lang="en-US" dirty="0" smtClean="0"/>
              <a:t>D. may act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25. Wages and salaries </a:t>
            </a:r>
            <a:r>
              <a:rPr lang="en-US" b="1" u="sng" dirty="0" smtClean="0"/>
              <a:t>account</a:t>
            </a:r>
            <a:r>
              <a:rPr lang="en-US" u="sng" dirty="0" smtClean="0"/>
              <a:t> </a:t>
            </a:r>
            <a:r>
              <a:rPr lang="en-US" b="1" u="sng" dirty="0" smtClean="0"/>
              <a:t>for</a:t>
            </a:r>
            <a:r>
              <a:rPr lang="en-US" dirty="0" smtClean="0"/>
              <a:t> nearly three fourths of the total </a:t>
            </a:r>
            <a:r>
              <a:rPr lang="en-US" b="1" u="sng" dirty="0" smtClean="0"/>
              <a:t>nationally</a:t>
            </a:r>
            <a:r>
              <a:rPr lang="en-US" dirty="0" smtClean="0"/>
              <a:t> income </a:t>
            </a:r>
            <a:r>
              <a:rPr lang="en-US" b="1" u="sng" dirty="0" smtClean="0"/>
              <a:t>generated</a:t>
            </a:r>
            <a:r>
              <a:rPr lang="en-US" dirty="0" smtClean="0"/>
              <a:t> in the United States </a:t>
            </a:r>
            <a:r>
              <a:rPr lang="en-US" b="1" u="sng" dirty="0" smtClean="0"/>
              <a:t>annually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A. account for   </a:t>
            </a:r>
          </a:p>
          <a:p>
            <a:pPr>
              <a:buNone/>
            </a:pPr>
            <a:r>
              <a:rPr lang="en-US" b="1" dirty="0" smtClean="0"/>
              <a:t>B</a:t>
            </a:r>
            <a:r>
              <a:rPr lang="en-US" dirty="0" smtClean="0"/>
              <a:t>. nationally   </a:t>
            </a:r>
          </a:p>
          <a:p>
            <a:pPr>
              <a:buNone/>
            </a:pPr>
            <a:r>
              <a:rPr lang="en-US" dirty="0" smtClean="0"/>
              <a:t>C. generated   </a:t>
            </a:r>
          </a:p>
          <a:p>
            <a:pPr>
              <a:buNone/>
            </a:pPr>
            <a:r>
              <a:rPr lang="en-US" dirty="0" smtClean="0"/>
              <a:t>D. annually</a:t>
            </a:r>
          </a:p>
          <a:p>
            <a:pPr>
              <a:buNone/>
            </a:pPr>
            <a:r>
              <a:rPr lang="en-US" dirty="0" smtClean="0"/>
              <a:t>   </a:t>
            </a:r>
          </a:p>
          <a:p>
            <a:pPr>
              <a:buNone/>
            </a:pPr>
            <a:r>
              <a:rPr lang="en-US" dirty="0" smtClean="0"/>
              <a:t>26. </a:t>
            </a:r>
            <a:r>
              <a:rPr lang="en-US" b="1" u="sng" dirty="0" smtClean="0"/>
              <a:t>Farther</a:t>
            </a:r>
            <a:r>
              <a:rPr lang="en-US" dirty="0" smtClean="0"/>
              <a:t> evidence is needed </a:t>
            </a:r>
            <a:r>
              <a:rPr lang="en-US" b="1" u="sng" dirty="0" smtClean="0"/>
              <a:t>to</a:t>
            </a:r>
            <a:r>
              <a:rPr lang="en-US" u="sng" dirty="0" smtClean="0"/>
              <a:t> </a:t>
            </a:r>
            <a:r>
              <a:rPr lang="en-US" b="1" u="sng" dirty="0" smtClean="0"/>
              <a:t>support</a:t>
            </a:r>
            <a:r>
              <a:rPr lang="en-US" dirty="0" smtClean="0"/>
              <a:t> recent research which </a:t>
            </a:r>
            <a:r>
              <a:rPr lang="en-US" b="1" u="sng" dirty="0" smtClean="0"/>
              <a:t>suggests</a:t>
            </a:r>
            <a:r>
              <a:rPr lang="en-US" dirty="0" smtClean="0"/>
              <a:t> that certain chemicals found in broccoli </a:t>
            </a:r>
            <a:r>
              <a:rPr lang="en-US" b="1" u="sng" dirty="0" smtClean="0"/>
              <a:t>may</a:t>
            </a:r>
            <a:r>
              <a:rPr lang="en-US" u="sng" dirty="0" smtClean="0"/>
              <a:t> </a:t>
            </a:r>
            <a:r>
              <a:rPr lang="en-US" b="1" u="sng" dirty="0" smtClean="0"/>
              <a:t>act</a:t>
            </a:r>
            <a:r>
              <a:rPr lang="en-US" dirty="0" smtClean="0"/>
              <a:t> as cancer preventatives.</a:t>
            </a:r>
          </a:p>
          <a:p>
            <a:pPr>
              <a:buNone/>
            </a:pPr>
            <a:r>
              <a:rPr lang="en-US" b="1" dirty="0" smtClean="0"/>
              <a:t>A</a:t>
            </a:r>
            <a:r>
              <a:rPr lang="en-US" dirty="0" smtClean="0"/>
              <a:t>. Farther   </a:t>
            </a:r>
          </a:p>
          <a:p>
            <a:pPr>
              <a:buNone/>
            </a:pPr>
            <a:r>
              <a:rPr lang="en-US" dirty="0" smtClean="0"/>
              <a:t>B. to support   </a:t>
            </a:r>
          </a:p>
          <a:p>
            <a:pPr>
              <a:buNone/>
            </a:pPr>
            <a:r>
              <a:rPr lang="en-US" dirty="0" smtClean="0"/>
              <a:t>C. suggests   </a:t>
            </a:r>
          </a:p>
          <a:p>
            <a:pPr>
              <a:buNone/>
            </a:pPr>
            <a:r>
              <a:rPr lang="en-US" dirty="0" smtClean="0"/>
              <a:t>D. may act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27.The basic factors </a:t>
            </a:r>
            <a:r>
              <a:rPr lang="en-US" b="1" u="sng" dirty="0" smtClean="0"/>
              <a:t>that</a:t>
            </a:r>
            <a:r>
              <a:rPr lang="en-US" dirty="0" smtClean="0"/>
              <a:t> enhance health and </a:t>
            </a:r>
            <a:r>
              <a:rPr lang="en-US" b="1" u="sng" dirty="0" smtClean="0"/>
              <a:t>longevity</a:t>
            </a:r>
            <a:r>
              <a:rPr lang="en-US" dirty="0" smtClean="0"/>
              <a:t> include vigorous exercise, </a:t>
            </a:r>
            <a:r>
              <a:rPr lang="en-US" b="1" u="sng" dirty="0" smtClean="0"/>
              <a:t>hereditary</a:t>
            </a:r>
            <a:r>
              <a:rPr lang="en-US" dirty="0" smtClean="0"/>
              <a:t>, and</a:t>
            </a:r>
            <a:r>
              <a:rPr lang="en-US" u="sng" dirty="0" smtClean="0"/>
              <a:t> </a:t>
            </a:r>
            <a:r>
              <a:rPr lang="en-US" b="1" u="sng" dirty="0" smtClean="0"/>
              <a:t>diet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A. that   </a:t>
            </a:r>
          </a:p>
          <a:p>
            <a:pPr>
              <a:buNone/>
            </a:pPr>
            <a:r>
              <a:rPr lang="en-US" dirty="0" smtClean="0"/>
              <a:t>B. longevity   </a:t>
            </a:r>
          </a:p>
          <a:p>
            <a:pPr>
              <a:buNone/>
            </a:pPr>
            <a:r>
              <a:rPr lang="en-US" dirty="0" smtClean="0"/>
              <a:t>C. hereditary   </a:t>
            </a:r>
          </a:p>
          <a:p>
            <a:pPr>
              <a:buNone/>
            </a:pPr>
            <a:r>
              <a:rPr lang="en-US" dirty="0" smtClean="0"/>
              <a:t>D. diet</a:t>
            </a:r>
          </a:p>
          <a:p>
            <a:pPr>
              <a:buNone/>
            </a:pPr>
            <a:r>
              <a:rPr lang="en-US" dirty="0" smtClean="0"/>
              <a:t> </a:t>
            </a:r>
            <a:endParaRPr lang="en-GB" dirty="0" smtClean="0"/>
          </a:p>
          <a:p>
            <a:pPr>
              <a:buNone/>
            </a:pPr>
            <a:r>
              <a:rPr lang="en-US" dirty="0" smtClean="0"/>
              <a:t>28. Human infants are </a:t>
            </a:r>
            <a:r>
              <a:rPr lang="en-US" b="1" u="sng" dirty="0" smtClean="0"/>
              <a:t>no</a:t>
            </a:r>
            <a:r>
              <a:rPr lang="en-US" b="1" dirty="0" smtClean="0"/>
              <a:t>t</a:t>
            </a:r>
            <a:r>
              <a:rPr lang="en-US" dirty="0" smtClean="0"/>
              <a:t> usually </a:t>
            </a:r>
            <a:r>
              <a:rPr lang="en-US" b="1" u="sng" dirty="0" smtClean="0"/>
              <a:t>able</a:t>
            </a:r>
            <a:r>
              <a:rPr lang="en-US" dirty="0" smtClean="0"/>
              <a:t> to walk by </a:t>
            </a:r>
            <a:r>
              <a:rPr lang="en-US" b="1" u="sng" dirty="0" smtClean="0"/>
              <a:t>selves</a:t>
            </a:r>
            <a:r>
              <a:rPr lang="en-US" dirty="0" smtClean="0"/>
              <a:t> until they reach eleven or twelve </a:t>
            </a:r>
            <a:r>
              <a:rPr lang="en-US" b="1" u="sng" dirty="0" smtClean="0"/>
              <a:t>months</a:t>
            </a:r>
            <a:r>
              <a:rPr lang="en-US" dirty="0" smtClean="0"/>
              <a:t> of age.</a:t>
            </a:r>
          </a:p>
          <a:p>
            <a:pPr>
              <a:buNone/>
            </a:pPr>
            <a:r>
              <a:rPr lang="en-US" dirty="0" smtClean="0"/>
              <a:t>A. not   </a:t>
            </a:r>
          </a:p>
          <a:p>
            <a:pPr>
              <a:buNone/>
            </a:pPr>
            <a:r>
              <a:rPr lang="en-US" dirty="0" smtClean="0"/>
              <a:t>B. able   </a:t>
            </a:r>
          </a:p>
          <a:p>
            <a:pPr>
              <a:buNone/>
            </a:pPr>
            <a:r>
              <a:rPr lang="en-US" dirty="0" smtClean="0"/>
              <a:t>C. selves   </a:t>
            </a:r>
          </a:p>
          <a:p>
            <a:pPr>
              <a:buNone/>
            </a:pPr>
            <a:r>
              <a:rPr lang="en-US" dirty="0" smtClean="0"/>
              <a:t>D. months  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27.The basic factors </a:t>
            </a:r>
            <a:r>
              <a:rPr lang="en-US" b="1" u="sng" dirty="0" smtClean="0"/>
              <a:t>that</a:t>
            </a:r>
            <a:r>
              <a:rPr lang="en-US" dirty="0" smtClean="0"/>
              <a:t> enhance health and </a:t>
            </a:r>
            <a:r>
              <a:rPr lang="en-US" b="1" u="sng" dirty="0" smtClean="0"/>
              <a:t>longevity</a:t>
            </a:r>
            <a:r>
              <a:rPr lang="en-US" dirty="0" smtClean="0"/>
              <a:t> include vigorous exercise, </a:t>
            </a:r>
            <a:r>
              <a:rPr lang="en-US" b="1" u="sng" dirty="0" smtClean="0"/>
              <a:t>hereditary</a:t>
            </a:r>
            <a:r>
              <a:rPr lang="en-US" dirty="0" smtClean="0"/>
              <a:t>, and</a:t>
            </a:r>
            <a:r>
              <a:rPr lang="en-US" u="sng" dirty="0" smtClean="0"/>
              <a:t> </a:t>
            </a:r>
            <a:r>
              <a:rPr lang="en-US" b="1" u="sng" dirty="0" smtClean="0"/>
              <a:t>diet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A. that   </a:t>
            </a:r>
          </a:p>
          <a:p>
            <a:pPr>
              <a:buNone/>
            </a:pPr>
            <a:r>
              <a:rPr lang="en-US" dirty="0" smtClean="0"/>
              <a:t>B. longevity   </a:t>
            </a:r>
          </a:p>
          <a:p>
            <a:pPr>
              <a:buNone/>
            </a:pPr>
            <a:r>
              <a:rPr lang="en-US" b="1" dirty="0" smtClean="0"/>
              <a:t>C</a:t>
            </a:r>
            <a:r>
              <a:rPr lang="en-US" dirty="0" smtClean="0"/>
              <a:t>. hereditary   </a:t>
            </a:r>
          </a:p>
          <a:p>
            <a:pPr>
              <a:buNone/>
            </a:pPr>
            <a:r>
              <a:rPr lang="en-US" dirty="0" smtClean="0"/>
              <a:t>D. diet</a:t>
            </a:r>
          </a:p>
          <a:p>
            <a:pPr>
              <a:buNone/>
            </a:pPr>
            <a:r>
              <a:rPr lang="en-US" dirty="0" smtClean="0"/>
              <a:t> </a:t>
            </a:r>
            <a:endParaRPr lang="en-GB" dirty="0" smtClean="0"/>
          </a:p>
          <a:p>
            <a:pPr>
              <a:buNone/>
            </a:pPr>
            <a:r>
              <a:rPr lang="en-US" dirty="0" smtClean="0"/>
              <a:t>28. Human infants are </a:t>
            </a:r>
            <a:r>
              <a:rPr lang="en-US" b="1" u="sng" dirty="0" smtClean="0"/>
              <a:t>no</a:t>
            </a:r>
            <a:r>
              <a:rPr lang="en-US" b="1" dirty="0" smtClean="0"/>
              <a:t>t</a:t>
            </a:r>
            <a:r>
              <a:rPr lang="en-US" dirty="0" smtClean="0"/>
              <a:t> usually </a:t>
            </a:r>
            <a:r>
              <a:rPr lang="en-US" b="1" u="sng" dirty="0" smtClean="0"/>
              <a:t>able</a:t>
            </a:r>
            <a:r>
              <a:rPr lang="en-US" dirty="0" smtClean="0"/>
              <a:t> to walk by </a:t>
            </a:r>
            <a:r>
              <a:rPr lang="en-US" b="1" u="sng" dirty="0" smtClean="0"/>
              <a:t>selves</a:t>
            </a:r>
            <a:r>
              <a:rPr lang="en-US" dirty="0" smtClean="0"/>
              <a:t> until they reach eleven or twelve </a:t>
            </a:r>
            <a:r>
              <a:rPr lang="en-US" b="1" u="sng" dirty="0" smtClean="0"/>
              <a:t>months</a:t>
            </a:r>
            <a:r>
              <a:rPr lang="en-US" dirty="0" smtClean="0"/>
              <a:t> of age.</a:t>
            </a:r>
          </a:p>
          <a:p>
            <a:pPr>
              <a:buNone/>
            </a:pPr>
            <a:r>
              <a:rPr lang="en-US" dirty="0" smtClean="0"/>
              <a:t>A. not   </a:t>
            </a:r>
          </a:p>
          <a:p>
            <a:pPr>
              <a:buNone/>
            </a:pPr>
            <a:r>
              <a:rPr lang="en-US" dirty="0" smtClean="0"/>
              <a:t>B. able   </a:t>
            </a:r>
          </a:p>
          <a:p>
            <a:pPr>
              <a:buNone/>
            </a:pPr>
            <a:r>
              <a:rPr lang="en-US" b="1" dirty="0" smtClean="0"/>
              <a:t>C</a:t>
            </a:r>
            <a:r>
              <a:rPr lang="en-US" dirty="0" smtClean="0"/>
              <a:t>. selves   </a:t>
            </a:r>
          </a:p>
          <a:p>
            <a:pPr>
              <a:buNone/>
            </a:pPr>
            <a:r>
              <a:rPr lang="en-US" dirty="0" smtClean="0"/>
              <a:t>D. months  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  <a:tabLst>
                <a:tab pos="165100" algn="l"/>
              </a:tabLst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1. Oil-base house paint is neither easy to work with 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or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 quick to clean up,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but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 it is often 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preferred to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 latex paint 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because of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 its high sheen and durability.</a:t>
            </a:r>
          </a:p>
          <a:p>
            <a:pPr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or 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B. but  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C. preferred to 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D. because of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  </a:t>
            </a:r>
            <a:br>
              <a:rPr lang="en-US" b="1" dirty="0" smtClean="0">
                <a:latin typeface="Arial" pitchFamily="34" charset="0"/>
                <a:cs typeface="Arial" pitchFamily="34" charset="0"/>
              </a:rPr>
            </a:b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2. The field cricket is 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quite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injury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 to crops and 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vegetation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 and does most of its 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harmful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 work at night.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A. quite  </a:t>
            </a:r>
          </a:p>
          <a:p>
            <a:pPr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injury  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C. vegetation  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D. harmful  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29. Substances </a:t>
            </a:r>
            <a:r>
              <a:rPr lang="en-US" b="1" u="sng" dirty="0" smtClean="0"/>
              <a:t>such as</a:t>
            </a:r>
            <a:r>
              <a:rPr lang="en-US" b="1" dirty="0" smtClean="0"/>
              <a:t> </a:t>
            </a:r>
            <a:r>
              <a:rPr lang="en-US" dirty="0" smtClean="0"/>
              <a:t>DT become </a:t>
            </a:r>
            <a:r>
              <a:rPr lang="en-US" b="1" u="sng" dirty="0" smtClean="0"/>
              <a:t>more concentrated</a:t>
            </a:r>
            <a:r>
              <a:rPr lang="en-US" b="1" dirty="0" smtClean="0"/>
              <a:t> </a:t>
            </a:r>
            <a:r>
              <a:rPr lang="en-US" dirty="0" smtClean="0"/>
              <a:t>in each</a:t>
            </a:r>
            <a:r>
              <a:rPr lang="en-US" b="1" dirty="0" smtClean="0"/>
              <a:t> </a:t>
            </a:r>
            <a:r>
              <a:rPr lang="en-US" b="1" u="sng" dirty="0" smtClean="0"/>
              <a:t>successively</a:t>
            </a:r>
            <a:r>
              <a:rPr lang="en-US" b="1" dirty="0" smtClean="0"/>
              <a:t> </a:t>
            </a:r>
            <a:r>
              <a:rPr lang="en-US" dirty="0" smtClean="0"/>
              <a:t>level in </a:t>
            </a:r>
            <a:r>
              <a:rPr lang="en-US" b="1" u="sng" dirty="0" smtClean="0"/>
              <a:t>an</a:t>
            </a:r>
            <a:r>
              <a:rPr lang="en-US" dirty="0" smtClean="0"/>
              <a:t> ecological pyramid.</a:t>
            </a:r>
          </a:p>
          <a:p>
            <a:pPr>
              <a:buNone/>
            </a:pPr>
            <a:r>
              <a:rPr lang="en-US" dirty="0" smtClean="0"/>
              <a:t>A. such as   </a:t>
            </a:r>
          </a:p>
          <a:p>
            <a:pPr>
              <a:buNone/>
            </a:pPr>
            <a:r>
              <a:rPr lang="en-US" dirty="0" smtClean="0"/>
              <a:t>B. more concentrated   </a:t>
            </a:r>
          </a:p>
          <a:p>
            <a:pPr>
              <a:buNone/>
            </a:pPr>
            <a:r>
              <a:rPr lang="en-US" dirty="0" smtClean="0"/>
              <a:t>C. successively   </a:t>
            </a:r>
          </a:p>
          <a:p>
            <a:pPr>
              <a:buNone/>
            </a:pPr>
            <a:r>
              <a:rPr lang="en-US" dirty="0" smtClean="0"/>
              <a:t>D. an  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30. The nests of </a:t>
            </a:r>
            <a:r>
              <a:rPr lang="en-US" b="1" u="sng" dirty="0" smtClean="0"/>
              <a:t>most</a:t>
            </a:r>
            <a:r>
              <a:rPr lang="en-US" dirty="0" smtClean="0"/>
              <a:t> bird </a:t>
            </a:r>
            <a:r>
              <a:rPr lang="en-US" b="1" u="sng" dirty="0" smtClean="0"/>
              <a:t>species</a:t>
            </a:r>
            <a:r>
              <a:rPr lang="en-US" dirty="0" smtClean="0"/>
              <a:t> are </a:t>
            </a:r>
            <a:r>
              <a:rPr lang="en-US" b="1" u="sng" dirty="0" smtClean="0"/>
              <a:t>strategic</a:t>
            </a:r>
            <a:r>
              <a:rPr lang="en-US" dirty="0" smtClean="0"/>
              <a:t> placed to camouflage them </a:t>
            </a:r>
            <a:r>
              <a:rPr lang="en-US" b="1" u="sng" dirty="0" smtClean="0"/>
              <a:t>against</a:t>
            </a:r>
            <a:r>
              <a:rPr lang="en-US" u="sng" dirty="0" smtClean="0"/>
              <a:t> </a:t>
            </a:r>
            <a:r>
              <a:rPr lang="en-US" b="1" u="sng" dirty="0" smtClean="0"/>
              <a:t>predators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A. most   </a:t>
            </a:r>
          </a:p>
          <a:p>
            <a:pPr>
              <a:buNone/>
            </a:pPr>
            <a:r>
              <a:rPr lang="en-US" dirty="0" smtClean="0"/>
              <a:t>B. species   </a:t>
            </a:r>
          </a:p>
          <a:p>
            <a:pPr>
              <a:buNone/>
            </a:pPr>
            <a:r>
              <a:rPr lang="en-US" dirty="0" smtClean="0"/>
              <a:t>C. strategic   </a:t>
            </a:r>
          </a:p>
          <a:p>
            <a:pPr>
              <a:buNone/>
            </a:pPr>
            <a:r>
              <a:rPr lang="en-US" dirty="0" smtClean="0"/>
              <a:t>D. against predators 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29. Substances </a:t>
            </a:r>
            <a:r>
              <a:rPr lang="en-US" b="1" u="sng" dirty="0" smtClean="0"/>
              <a:t>such as</a:t>
            </a:r>
            <a:r>
              <a:rPr lang="en-US" b="1" dirty="0" smtClean="0"/>
              <a:t> </a:t>
            </a:r>
            <a:r>
              <a:rPr lang="en-US" dirty="0" smtClean="0"/>
              <a:t>DT become </a:t>
            </a:r>
            <a:r>
              <a:rPr lang="en-US" b="1" u="sng" dirty="0" smtClean="0"/>
              <a:t>more concentrated</a:t>
            </a:r>
            <a:r>
              <a:rPr lang="en-US" b="1" dirty="0" smtClean="0"/>
              <a:t> </a:t>
            </a:r>
            <a:r>
              <a:rPr lang="en-US" dirty="0" smtClean="0"/>
              <a:t>in each</a:t>
            </a:r>
            <a:r>
              <a:rPr lang="en-US" b="1" dirty="0" smtClean="0"/>
              <a:t> </a:t>
            </a:r>
            <a:r>
              <a:rPr lang="en-US" b="1" u="sng" dirty="0" smtClean="0"/>
              <a:t>successively</a:t>
            </a:r>
            <a:r>
              <a:rPr lang="en-US" b="1" dirty="0" smtClean="0"/>
              <a:t> </a:t>
            </a:r>
            <a:r>
              <a:rPr lang="en-US" dirty="0" smtClean="0"/>
              <a:t>level in </a:t>
            </a:r>
            <a:r>
              <a:rPr lang="en-US" b="1" u="sng" dirty="0" smtClean="0"/>
              <a:t>an</a:t>
            </a:r>
            <a:r>
              <a:rPr lang="en-US" dirty="0" smtClean="0"/>
              <a:t> ecological pyramid.</a:t>
            </a:r>
          </a:p>
          <a:p>
            <a:pPr>
              <a:buNone/>
            </a:pPr>
            <a:r>
              <a:rPr lang="en-US" b="1" dirty="0" smtClean="0"/>
              <a:t>A</a:t>
            </a:r>
            <a:r>
              <a:rPr lang="en-US" dirty="0" smtClean="0"/>
              <a:t>. such as   </a:t>
            </a:r>
          </a:p>
          <a:p>
            <a:pPr>
              <a:buNone/>
            </a:pPr>
            <a:r>
              <a:rPr lang="en-US" dirty="0" smtClean="0"/>
              <a:t>B. more concentrated   </a:t>
            </a:r>
          </a:p>
          <a:p>
            <a:pPr>
              <a:buNone/>
            </a:pPr>
            <a:r>
              <a:rPr lang="en-US" dirty="0" smtClean="0"/>
              <a:t>C. successively   </a:t>
            </a:r>
          </a:p>
          <a:p>
            <a:pPr>
              <a:buNone/>
            </a:pPr>
            <a:r>
              <a:rPr lang="en-US" dirty="0" smtClean="0"/>
              <a:t>D. an  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30. The nests of </a:t>
            </a:r>
            <a:r>
              <a:rPr lang="en-US" b="1" u="sng" dirty="0" smtClean="0"/>
              <a:t>most</a:t>
            </a:r>
            <a:r>
              <a:rPr lang="en-US" dirty="0" smtClean="0"/>
              <a:t> bird </a:t>
            </a:r>
            <a:r>
              <a:rPr lang="en-US" b="1" u="sng" dirty="0" smtClean="0"/>
              <a:t>species</a:t>
            </a:r>
            <a:r>
              <a:rPr lang="en-US" dirty="0" smtClean="0"/>
              <a:t> are </a:t>
            </a:r>
            <a:r>
              <a:rPr lang="en-US" b="1" u="sng" dirty="0" smtClean="0"/>
              <a:t>strategic</a:t>
            </a:r>
            <a:r>
              <a:rPr lang="en-US" dirty="0" smtClean="0"/>
              <a:t> placed to camouflage them </a:t>
            </a:r>
            <a:r>
              <a:rPr lang="en-US" b="1" u="sng" dirty="0" smtClean="0"/>
              <a:t>against</a:t>
            </a:r>
            <a:r>
              <a:rPr lang="en-US" u="sng" dirty="0" smtClean="0"/>
              <a:t> </a:t>
            </a:r>
            <a:r>
              <a:rPr lang="en-US" b="1" u="sng" dirty="0" smtClean="0"/>
              <a:t>predators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A. most   </a:t>
            </a:r>
          </a:p>
          <a:p>
            <a:pPr>
              <a:buNone/>
            </a:pPr>
            <a:r>
              <a:rPr lang="en-US" dirty="0" smtClean="0"/>
              <a:t>B. species   </a:t>
            </a:r>
          </a:p>
          <a:p>
            <a:pPr>
              <a:buNone/>
            </a:pPr>
            <a:r>
              <a:rPr lang="en-US" b="1" dirty="0" smtClean="0"/>
              <a:t>C</a:t>
            </a:r>
            <a:r>
              <a:rPr lang="en-US" dirty="0" smtClean="0"/>
              <a:t>. strategic   </a:t>
            </a:r>
          </a:p>
          <a:p>
            <a:pPr>
              <a:buNone/>
            </a:pPr>
            <a:r>
              <a:rPr lang="en-US" dirty="0" smtClean="0"/>
              <a:t>D. against predators 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3. Many New England farmers 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supplement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 their incomes with the 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sold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 of maple syrup 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tapped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 from 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sugar maples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 growing on their farmland.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A. supplement  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B. sold  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C. tapped  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D. sugar maples</a:t>
            </a:r>
          </a:p>
          <a:p>
            <a:pPr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i="1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In the 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latter half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 of the nineteenth century, physical technique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making it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 possible 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to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determine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 the chemical constitution 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of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stars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A. latter half  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B. making it  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C. to determine  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D. of stars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3. Many New England farmers 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supplement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 their incomes with the 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sold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 of maple syrup 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tapped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 from 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sugar maples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 growing on their farmland.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A. supplement  </a:t>
            </a:r>
          </a:p>
          <a:p>
            <a:pPr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sold  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C. tapped  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D. sugar maples</a:t>
            </a:r>
          </a:p>
          <a:p>
            <a:pPr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i="1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In the 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latter half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 of the nineteenth century, physical technique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making it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 possible 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to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determine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 the chemical constitution 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of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stars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A. latter half  </a:t>
            </a:r>
          </a:p>
          <a:p>
            <a:pPr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making it  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C. to determine  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D. of stars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5. Many of the mammals 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that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 dwell in the desert are active only at 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night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as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 the intense heat of a desert day can be fatal to 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warm-blooded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animals.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A. that  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B. a night  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C. as  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D. warm-blooded 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6. </a:t>
            </a:r>
            <a:r>
              <a:rPr lang="en-IN" b="1" u="sng" dirty="0"/>
              <a:t>Because</a:t>
            </a:r>
            <a:r>
              <a:rPr lang="en-IN" dirty="0"/>
              <a:t> blood from different individuals may </a:t>
            </a:r>
            <a:r>
              <a:rPr lang="en-IN" b="1" u="sng" dirty="0"/>
              <a:t>different</a:t>
            </a:r>
            <a:r>
              <a:rPr lang="en-IN" dirty="0"/>
              <a:t> in the type of antigen on the surface of the red cells and the type of antibody in the plasma, a dangerous reaction </a:t>
            </a:r>
            <a:r>
              <a:rPr lang="en-IN" b="1" u="sng" dirty="0"/>
              <a:t>can</a:t>
            </a:r>
            <a:r>
              <a:rPr lang="en-IN" dirty="0"/>
              <a:t> </a:t>
            </a:r>
            <a:r>
              <a:rPr lang="en-IN" b="1" u="sng" dirty="0"/>
              <a:t>occur</a:t>
            </a:r>
            <a:r>
              <a:rPr lang="en-IN" dirty="0"/>
              <a:t> between the donor </a:t>
            </a:r>
            <a:r>
              <a:rPr lang="en-IN" b="1" u="sng" dirty="0"/>
              <a:t>and</a:t>
            </a:r>
            <a:r>
              <a:rPr lang="en-IN" u="sng" dirty="0"/>
              <a:t> </a:t>
            </a:r>
            <a:r>
              <a:rPr lang="en-IN" dirty="0"/>
              <a:t>recipient in a blood transfusion.</a:t>
            </a:r>
          </a:p>
          <a:p>
            <a:pPr>
              <a:buNone/>
            </a:pPr>
            <a:r>
              <a:rPr lang="en-IN" dirty="0"/>
              <a:t>    </a:t>
            </a:r>
            <a:r>
              <a:rPr lang="en-IN" dirty="0" err="1"/>
              <a:t>A.Because</a:t>
            </a:r>
            <a:r>
              <a:rPr lang="en-IN" dirty="0"/>
              <a:t>  </a:t>
            </a:r>
            <a:br>
              <a:rPr lang="en-IN" dirty="0"/>
            </a:br>
            <a:r>
              <a:rPr lang="en-IN" dirty="0"/>
              <a:t> B. different  </a:t>
            </a:r>
            <a:br>
              <a:rPr lang="en-IN" dirty="0"/>
            </a:br>
            <a:r>
              <a:rPr lang="en-IN" dirty="0"/>
              <a:t> C. can occur  </a:t>
            </a:r>
            <a:br>
              <a:rPr lang="en-IN" dirty="0"/>
            </a:br>
            <a:r>
              <a:rPr lang="en-IN" dirty="0"/>
              <a:t> D. and</a:t>
            </a:r>
            <a:endParaRPr lang="en-GB" dirty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5. Many of the mammals 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that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 dwell in the desert are active only at 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night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as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 the intense heat of a desert day can be fatal to 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warm-blooded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animals.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A. that  </a:t>
            </a:r>
          </a:p>
          <a:p>
            <a:pPr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a night  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C. as  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D. warm-blooded 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6. </a:t>
            </a:r>
            <a:r>
              <a:rPr lang="en-IN" b="1" u="sng" dirty="0"/>
              <a:t>Because</a:t>
            </a:r>
            <a:r>
              <a:rPr lang="en-IN" dirty="0"/>
              <a:t> blood from different individuals may </a:t>
            </a:r>
            <a:r>
              <a:rPr lang="en-IN" b="1" u="sng" dirty="0"/>
              <a:t>different</a:t>
            </a:r>
            <a:r>
              <a:rPr lang="en-IN" dirty="0"/>
              <a:t> in the type of antigen on the surface of the red cells and the type of antibody in the plasma, a dangerous reaction </a:t>
            </a:r>
            <a:r>
              <a:rPr lang="en-IN" b="1" u="sng" dirty="0"/>
              <a:t>can</a:t>
            </a:r>
            <a:r>
              <a:rPr lang="en-IN" dirty="0"/>
              <a:t> </a:t>
            </a:r>
            <a:r>
              <a:rPr lang="en-IN" b="1" u="sng" dirty="0"/>
              <a:t>occur</a:t>
            </a:r>
            <a:r>
              <a:rPr lang="en-IN" dirty="0"/>
              <a:t> between the donor </a:t>
            </a:r>
            <a:r>
              <a:rPr lang="en-IN" b="1" u="sng" dirty="0" smtClean="0"/>
              <a:t>and</a:t>
            </a:r>
            <a:r>
              <a:rPr lang="en-IN" u="sng" dirty="0" smtClean="0"/>
              <a:t> </a:t>
            </a:r>
            <a:r>
              <a:rPr lang="en-IN" dirty="0" smtClean="0"/>
              <a:t>recipient </a:t>
            </a:r>
            <a:r>
              <a:rPr lang="en-IN" dirty="0"/>
              <a:t>in a blood transfusion.</a:t>
            </a:r>
          </a:p>
          <a:p>
            <a:pPr>
              <a:buNone/>
            </a:pPr>
            <a:r>
              <a:rPr lang="en-IN" dirty="0"/>
              <a:t> </a:t>
            </a:r>
            <a:r>
              <a:rPr lang="en-IN" dirty="0" smtClean="0"/>
              <a:t>   </a:t>
            </a:r>
            <a:r>
              <a:rPr lang="en-IN" dirty="0" err="1" smtClean="0"/>
              <a:t>A.Because</a:t>
            </a:r>
            <a:r>
              <a:rPr lang="en-IN" dirty="0"/>
              <a:t>  </a:t>
            </a:r>
            <a:br>
              <a:rPr lang="en-IN" dirty="0"/>
            </a:br>
            <a:r>
              <a:rPr lang="en-IN" dirty="0"/>
              <a:t> </a:t>
            </a:r>
            <a:r>
              <a:rPr lang="en-IN" b="1" dirty="0"/>
              <a:t>B. different</a:t>
            </a:r>
            <a:r>
              <a:rPr lang="en-IN" dirty="0"/>
              <a:t>  </a:t>
            </a:r>
            <a:br>
              <a:rPr lang="en-IN" dirty="0"/>
            </a:br>
            <a:r>
              <a:rPr lang="en-IN" dirty="0"/>
              <a:t> C. can occur  </a:t>
            </a:r>
            <a:br>
              <a:rPr lang="en-IN" dirty="0"/>
            </a:br>
            <a:r>
              <a:rPr lang="en-IN" dirty="0"/>
              <a:t> D. and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spcBef>
                <a:spcPct val="0"/>
              </a:spcBef>
              <a:buNone/>
            </a:pPr>
            <a:r>
              <a:rPr lang="en-US" i="1" dirty="0" smtClean="0">
                <a:latin typeface="Arial" pitchFamily="34" charset="0"/>
                <a:cs typeface="Arial" pitchFamily="34" charset="0"/>
              </a:rPr>
              <a:t>7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Contemporary 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newspaper columnist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Russellaker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is noted for his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commentaries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humorous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written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 in the tradition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of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Benjamin Franklin.</a:t>
            </a:r>
          </a:p>
          <a:p>
            <a:pPr lvl="0">
              <a:spcBef>
                <a:spcPct val="0"/>
              </a:spcBef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A. newspaper columnist    </a:t>
            </a:r>
          </a:p>
          <a:p>
            <a:pPr lvl="0">
              <a:spcBef>
                <a:spcPct val="0"/>
              </a:spcBef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B. commentaries humorous    </a:t>
            </a:r>
          </a:p>
          <a:p>
            <a:pPr lvl="0">
              <a:spcBef>
                <a:spcPct val="0"/>
              </a:spcBef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C. written    </a:t>
            </a:r>
          </a:p>
          <a:p>
            <a:pPr lvl="0">
              <a:spcBef>
                <a:spcPct val="0"/>
              </a:spcBef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D. of    </a:t>
            </a:r>
            <a:br>
              <a:rPr lang="en-US" dirty="0" smtClean="0">
                <a:latin typeface="Arial" pitchFamily="34" charset="0"/>
                <a:cs typeface="Arial" pitchFamily="34" charset="0"/>
              </a:rPr>
            </a:br>
            <a:endParaRPr lang="en-US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0">
              <a:spcBef>
                <a:spcPct val="0"/>
              </a:spcBef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8. On the one hand, most Americans 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feel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 that space exploration is a legitimate 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and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important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 national undertaking; 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on the contrary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they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worry about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 the amount it costs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lvl="0">
              <a:spcBef>
                <a:spcPct val="0"/>
              </a:spcBef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A. feel    </a:t>
            </a:r>
          </a:p>
          <a:p>
            <a:pPr lvl="0">
              <a:spcBef>
                <a:spcPct val="0"/>
              </a:spcBef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B. and important    </a:t>
            </a:r>
          </a:p>
          <a:p>
            <a:pPr lvl="0">
              <a:spcBef>
                <a:spcPct val="0"/>
              </a:spcBef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C. on the contrary    </a:t>
            </a:r>
          </a:p>
          <a:p>
            <a:pPr lvl="0">
              <a:spcBef>
                <a:spcPct val="0"/>
              </a:spcBef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D. worry about 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spcBef>
                <a:spcPct val="0"/>
              </a:spcBef>
              <a:buNone/>
            </a:pPr>
            <a:r>
              <a:rPr lang="en-US" i="1" dirty="0" smtClean="0">
                <a:latin typeface="Arial" pitchFamily="34" charset="0"/>
                <a:cs typeface="Arial" pitchFamily="34" charset="0"/>
              </a:rPr>
              <a:t>7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Contemporary 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newspaper columnist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Russellaker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is noted for his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commentaries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humorous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written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 in the tradition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of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Benjamin Franklin.</a:t>
            </a:r>
          </a:p>
          <a:p>
            <a:pPr lvl="0">
              <a:spcBef>
                <a:spcPct val="0"/>
              </a:spcBef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A. newspaper columnist    </a:t>
            </a:r>
          </a:p>
          <a:p>
            <a:pPr lvl="0">
              <a:spcBef>
                <a:spcPct val="0"/>
              </a:spcBef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commentaries humorous    </a:t>
            </a:r>
          </a:p>
          <a:p>
            <a:pPr lvl="0">
              <a:spcBef>
                <a:spcPct val="0"/>
              </a:spcBef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C. written    </a:t>
            </a:r>
          </a:p>
          <a:p>
            <a:pPr lvl="0">
              <a:spcBef>
                <a:spcPct val="0"/>
              </a:spcBef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D. of    </a:t>
            </a:r>
            <a:br>
              <a:rPr lang="en-US" dirty="0" smtClean="0">
                <a:latin typeface="Arial" pitchFamily="34" charset="0"/>
                <a:cs typeface="Arial" pitchFamily="34" charset="0"/>
              </a:rPr>
            </a:br>
            <a:endParaRPr lang="en-US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0">
              <a:spcBef>
                <a:spcPct val="0"/>
              </a:spcBef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8. On the one hand, most Americans 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feel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 that space exploration is a legitimate 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and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important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 national undertaking; 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on the contrary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they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worry about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 the amount it costs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lvl="0">
              <a:spcBef>
                <a:spcPct val="0"/>
              </a:spcBef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A. feel    </a:t>
            </a:r>
          </a:p>
          <a:p>
            <a:pPr lvl="0">
              <a:spcBef>
                <a:spcPct val="0"/>
              </a:spcBef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B. and important    </a:t>
            </a:r>
          </a:p>
          <a:p>
            <a:pPr lvl="0">
              <a:spcBef>
                <a:spcPct val="0"/>
              </a:spcBef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on the contrary    </a:t>
            </a:r>
          </a:p>
          <a:p>
            <a:pPr lvl="0">
              <a:spcBef>
                <a:spcPct val="0"/>
              </a:spcBef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D. worry about 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</TotalTime>
  <Words>1415</Words>
  <Application>Microsoft Office PowerPoint</Application>
  <PresentationFormat>On-screen Show (4:3)</PresentationFormat>
  <Paragraphs>333</Paragraphs>
  <Slides>31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Training Room 1</dc:creator>
  <cp:lastModifiedBy>a</cp:lastModifiedBy>
  <cp:revision>12</cp:revision>
  <dcterms:created xsi:type="dcterms:W3CDTF">2006-08-16T00:00:00Z</dcterms:created>
  <dcterms:modified xsi:type="dcterms:W3CDTF">2015-04-20T05:54:01Z</dcterms:modified>
</cp:coreProperties>
</file>