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3"/>
  </p:notesMasterIdLst>
  <p:sldIdLst>
    <p:sldId id="256" r:id="rId2"/>
    <p:sldId id="261" r:id="rId3"/>
    <p:sldId id="262" r:id="rId4"/>
    <p:sldId id="260" r:id="rId5"/>
    <p:sldId id="259" r:id="rId6"/>
    <p:sldId id="258" r:id="rId7"/>
    <p:sldId id="257" r:id="rId8"/>
    <p:sldId id="270" r:id="rId9"/>
    <p:sldId id="269" r:id="rId10"/>
    <p:sldId id="268" r:id="rId11"/>
    <p:sldId id="267" r:id="rId12"/>
    <p:sldId id="266" r:id="rId13"/>
    <p:sldId id="265" r:id="rId14"/>
    <p:sldId id="264" r:id="rId15"/>
    <p:sldId id="263" r:id="rId16"/>
    <p:sldId id="280" r:id="rId17"/>
    <p:sldId id="279" r:id="rId18"/>
    <p:sldId id="278" r:id="rId19"/>
    <p:sldId id="277" r:id="rId20"/>
    <p:sldId id="276" r:id="rId21"/>
    <p:sldId id="275" r:id="rId22"/>
    <p:sldId id="274" r:id="rId23"/>
    <p:sldId id="273" r:id="rId24"/>
    <p:sldId id="272" r:id="rId25"/>
    <p:sldId id="271" r:id="rId26"/>
    <p:sldId id="290" r:id="rId27"/>
    <p:sldId id="289" r:id="rId28"/>
    <p:sldId id="288" r:id="rId29"/>
    <p:sldId id="287" r:id="rId30"/>
    <p:sldId id="286" r:id="rId31"/>
    <p:sldId id="285" r:id="rId32"/>
    <p:sldId id="284" r:id="rId33"/>
    <p:sldId id="283" r:id="rId34"/>
    <p:sldId id="282" r:id="rId35"/>
    <p:sldId id="281" r:id="rId36"/>
    <p:sldId id="296" r:id="rId37"/>
    <p:sldId id="295" r:id="rId38"/>
    <p:sldId id="294" r:id="rId39"/>
    <p:sldId id="293" r:id="rId40"/>
    <p:sldId id="292" r:id="rId41"/>
    <p:sldId id="291" r:id="rId4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1302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E6BA12D-BC07-4EB8-99EB-65045F321074}" type="datetimeFigureOut">
              <a:rPr lang="en-IN" smtClean="0"/>
              <a:pPr/>
              <a:t>26-03-2015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D77D72A-3748-4D03-BB1A-32307C45BF5E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5240706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77D72A-3748-4D03-BB1A-32307C45BF5E}" type="slidenum">
              <a:rPr lang="en-IN" smtClean="0"/>
              <a:pPr/>
              <a:t>14</a:t>
            </a:fld>
            <a:endParaRPr lang="en-IN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722A9D-AEC7-4A0F-A1E8-E5311C7592F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1C5909-6C5B-467D-83C4-8E96DD6AAC6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857232"/>
            <a:ext cx="8453437" cy="3603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8CA583-03BF-4E4C-BF0D-DC8BC9141EE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89725" y="787400"/>
            <a:ext cx="2117725" cy="5300663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4963" y="787400"/>
            <a:ext cx="6202362" cy="53006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63025D-FE57-4746-AFA6-1F7FC0B7B96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857232"/>
            <a:ext cx="8453437" cy="3603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5B2ED6-C062-4589-A0BD-E8BDE620425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151823-F296-4860-A1CF-F015F257733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857232"/>
            <a:ext cx="8453437" cy="3603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98500" y="1387475"/>
            <a:ext cx="3978275" cy="47005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29175" y="1387475"/>
            <a:ext cx="3978275" cy="47005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162D92-E9AD-44BF-B144-9408591ACC1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>
              <a:defRPr/>
            </a:pPr>
            <a:fld id="{98F6EB86-9D46-48BA-96E4-F8F79B28F23F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3C370E-C802-4A32-8F59-9BFEE12D261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857232"/>
            <a:ext cx="8453437" cy="3603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CD8AF6-5321-4EB0-85BF-0D9BF885909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70C4C9-1EBD-4BB7-B530-4898196D7C9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CAAE53-FF69-49D1-AA5A-B17B2475ED3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4763" y="0"/>
            <a:ext cx="9139237" cy="387350"/>
          </a:xfrm>
          <a:prstGeom prst="rect">
            <a:avLst/>
          </a:prstGeom>
          <a:noFill/>
          <a:ln w="21600">
            <a:noFill/>
            <a:round/>
            <a:headEnd/>
            <a:tailEnd/>
          </a:ln>
        </p:spPr>
      </p:pic>
      <p:sp>
        <p:nvSpPr>
          <p:cNvPr id="3075" name="Rectangle 3"/>
          <p:cNvSpPr>
            <a:spLocks noChangeArrowheads="1"/>
          </p:cNvSpPr>
          <p:nvPr/>
        </p:nvSpPr>
        <p:spPr bwMode="auto">
          <a:xfrm>
            <a:off x="4763" y="6473825"/>
            <a:ext cx="9139237" cy="384175"/>
          </a:xfrm>
          <a:prstGeom prst="rect">
            <a:avLst/>
          </a:prstGeom>
          <a:solidFill>
            <a:srgbClr val="6666FF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028" name="Rectangle 5"/>
          <p:cNvSpPr>
            <a:spLocks noGrp="1" noChangeArrowheads="1"/>
          </p:cNvSpPr>
          <p:nvPr>
            <p:ph type="body" idx="1"/>
          </p:nvPr>
        </p:nvSpPr>
        <p:spPr bwMode="auto">
          <a:xfrm>
            <a:off x="698500" y="1387475"/>
            <a:ext cx="8108950" cy="470058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dirty="0" smtClean="0"/>
              <a:t>Click to edit the outline text format</a:t>
            </a:r>
          </a:p>
          <a:p>
            <a:pPr lvl="1"/>
            <a:r>
              <a:rPr lang="en-GB" dirty="0" smtClean="0"/>
              <a:t>Second Outline Level</a:t>
            </a:r>
          </a:p>
          <a:p>
            <a:pPr lvl="2"/>
            <a:r>
              <a:rPr lang="en-GB" dirty="0" smtClean="0"/>
              <a:t>Third Outline Level</a:t>
            </a:r>
          </a:p>
          <a:p>
            <a:pPr lvl="3"/>
            <a:r>
              <a:rPr lang="en-GB" dirty="0" smtClean="0"/>
              <a:t>Fourth Outline Level</a:t>
            </a:r>
          </a:p>
          <a:p>
            <a:pPr lvl="4"/>
            <a:r>
              <a:rPr lang="en-GB" dirty="0" smtClean="0"/>
              <a:t>Fifth Outline Level</a:t>
            </a:r>
          </a:p>
          <a:p>
            <a:pPr lvl="4"/>
            <a:r>
              <a:rPr lang="en-GB" dirty="0" smtClean="0"/>
              <a:t>Sixth Outline Level</a:t>
            </a:r>
          </a:p>
          <a:p>
            <a:pPr lvl="4"/>
            <a:r>
              <a:rPr lang="en-GB" dirty="0" smtClean="0"/>
              <a:t>Seventh Outline Level</a:t>
            </a:r>
          </a:p>
          <a:p>
            <a:pPr lvl="4"/>
            <a:r>
              <a:rPr lang="en-GB" dirty="0" smtClean="0"/>
              <a:t>Eighth Outline Level</a:t>
            </a:r>
          </a:p>
          <a:p>
            <a:pPr lvl="4"/>
            <a:r>
              <a:rPr lang="en-GB" dirty="0" smtClean="0"/>
              <a:t>Ninth Outline Level</a:t>
            </a:r>
          </a:p>
        </p:txBody>
      </p:sp>
      <p:sp>
        <p:nvSpPr>
          <p:cNvPr id="3078" name="Text Box 6"/>
          <p:cNvSpPr txBox="1">
            <a:spLocks noChangeArrowheads="1"/>
          </p:cNvSpPr>
          <p:nvPr/>
        </p:nvSpPr>
        <p:spPr bwMode="auto">
          <a:xfrm>
            <a:off x="990600" y="77788"/>
            <a:ext cx="181822" cy="305662"/>
          </a:xfrm>
          <a:prstGeom prst="rect">
            <a:avLst/>
          </a:prstGeom>
          <a:noFill/>
          <a:ln w="21600">
            <a:noFill/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pPr defTabSz="457200">
              <a:lnSpc>
                <a:spcPct val="98000"/>
              </a:lnSpc>
              <a:spcBef>
                <a:spcPts val="350"/>
              </a:spcBef>
              <a:buSzPct val="10000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endParaRPr lang="en-US" sz="1400" b="1" dirty="0">
              <a:solidFill>
                <a:srgbClr val="FFFFFF"/>
              </a:solidFill>
            </a:endParaRPr>
          </a:p>
        </p:txBody>
      </p:sp>
      <p:sp>
        <p:nvSpPr>
          <p:cNvPr id="3079" name="Rectangle 7"/>
          <p:cNvSpPr>
            <a:spLocks noChangeArrowheads="1"/>
          </p:cNvSpPr>
          <p:nvPr/>
        </p:nvSpPr>
        <p:spPr bwMode="auto">
          <a:xfrm rot="10800000" flipV="1">
            <a:off x="5000627" y="6575527"/>
            <a:ext cx="3873497" cy="169277"/>
          </a:xfrm>
          <a:prstGeom prst="rect">
            <a:avLst/>
          </a:prstGeom>
          <a:noFill/>
          <a:ln w="21600">
            <a:noFill/>
            <a:round/>
            <a:headEnd/>
            <a:tailEnd/>
          </a:ln>
          <a:effectLst/>
        </p:spPr>
        <p:txBody>
          <a:bodyPr wrap="square" lIns="0" tIns="0" rIns="0" bIns="0">
            <a:spAutoFit/>
          </a:bodyPr>
          <a:lstStyle/>
          <a:p>
            <a:pPr algn="r" defTabSz="457200" eaLnBrk="0" hangingPunct="0">
              <a:buSzPct val="10000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r>
              <a:rPr lang="en-US" sz="1100" dirty="0" smtClean="0">
                <a:solidFill>
                  <a:srgbClr val="FFFFFF"/>
                </a:solidFill>
              </a:rPr>
              <a:t>© 2015 albert-learning.com</a:t>
            </a:r>
            <a:endParaRPr lang="en-US" sz="1100" dirty="0">
              <a:solidFill>
                <a:srgbClr val="FFFFFF"/>
              </a:solidFill>
            </a:endParaRPr>
          </a:p>
        </p:txBody>
      </p:sp>
      <p:sp>
        <p:nvSpPr>
          <p:cNvPr id="3080" name="Rectangle 8"/>
          <p:cNvSpPr>
            <a:spLocks noGrp="1" noChangeArrowheads="1"/>
          </p:cNvSpPr>
          <p:nvPr>
            <p:ph type="sldNum"/>
          </p:nvPr>
        </p:nvSpPr>
        <p:spPr bwMode="auto">
          <a:xfrm>
            <a:off x="598488" y="6526213"/>
            <a:ext cx="150812" cy="150812"/>
          </a:xfrm>
          <a:prstGeom prst="rect">
            <a:avLst/>
          </a:prstGeom>
          <a:noFill/>
          <a:ln w="21600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ts val="625"/>
              </a:spcBef>
              <a:buSzPct val="100000"/>
              <a:defRPr sz="1000" b="1" smtClean="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98F6EB86-9D46-48BA-96E4-F8F79B28F23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3081" name="Line 9"/>
          <p:cNvSpPr>
            <a:spLocks noChangeShapeType="1"/>
          </p:cNvSpPr>
          <p:nvPr/>
        </p:nvSpPr>
        <p:spPr bwMode="auto">
          <a:xfrm>
            <a:off x="990600" y="147638"/>
            <a:ext cx="1588" cy="234950"/>
          </a:xfrm>
          <a:prstGeom prst="line">
            <a:avLst/>
          </a:prstGeom>
          <a:noFill/>
          <a:ln w="9360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082" name="Line 10"/>
          <p:cNvSpPr>
            <a:spLocks noChangeShapeType="1"/>
          </p:cNvSpPr>
          <p:nvPr/>
        </p:nvSpPr>
        <p:spPr bwMode="auto">
          <a:xfrm>
            <a:off x="995363" y="6526213"/>
            <a:ext cx="1587" cy="165100"/>
          </a:xfrm>
          <a:prstGeom prst="line">
            <a:avLst/>
          </a:prstGeom>
          <a:noFill/>
          <a:ln w="9360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1" name="TextBox 10"/>
          <p:cNvSpPr txBox="1"/>
          <p:nvPr userDrawn="1"/>
        </p:nvSpPr>
        <p:spPr>
          <a:xfrm>
            <a:off x="1043608" y="0"/>
            <a:ext cx="51125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b="1" dirty="0" smtClean="0">
                <a:solidFill>
                  <a:schemeClr val="bg1"/>
                </a:solidFill>
              </a:rPr>
              <a:t>TOEIC- INCOMPLETE SENTENCES 10</a:t>
            </a:r>
            <a:endParaRPr lang="en-IN" b="1" dirty="0">
              <a:solidFill>
                <a:schemeClr val="bg1"/>
              </a:solidFill>
            </a:endParaRPr>
          </a:p>
        </p:txBody>
      </p:sp>
      <p:pic>
        <p:nvPicPr>
          <p:cNvPr id="2" name="Picture 2"/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1963" y="-387821"/>
            <a:ext cx="1152525" cy="1152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+mj-lt"/>
          <a:ea typeface="+mj-ea"/>
          <a:cs typeface="+mj-cs"/>
        </a:defRPr>
      </a:lvl1pPr>
      <a:lvl2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2pPr>
      <a:lvl3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3pPr>
      <a:lvl4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4pPr>
      <a:lvl5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5pPr>
      <a:lvl6pPr marL="25146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6pPr>
      <a:lvl7pPr marL="29718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7pPr>
      <a:lvl8pPr marL="34290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8pPr>
      <a:lvl9pPr marL="38862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9pPr>
    </p:titleStyle>
    <p:bodyStyle>
      <a:lvl1pPr marL="161925" indent="-161925" algn="l" defTabSz="457200" rtl="0" eaLnBrk="0" fontAlgn="base" hangingPunct="0">
        <a:spcBef>
          <a:spcPts val="400"/>
        </a:spcBef>
        <a:spcAft>
          <a:spcPct val="0"/>
        </a:spcAft>
        <a:buClr>
          <a:srgbClr val="7889FB"/>
        </a:buClr>
        <a:buSzPct val="110000"/>
        <a:buFont typeface="Wingdings" charset="2"/>
        <a:buChar char=""/>
        <a:defRPr sz="1600">
          <a:solidFill>
            <a:srgbClr val="000000"/>
          </a:solidFill>
          <a:latin typeface="+mn-lt"/>
          <a:ea typeface="+mn-ea"/>
          <a:cs typeface="+mn-cs"/>
        </a:defRPr>
      </a:lvl1pPr>
      <a:lvl2pPr marL="504825" indent="-163513" algn="l" defTabSz="457200" rtl="0" eaLnBrk="0" fontAlgn="base" hangingPunct="0">
        <a:spcBef>
          <a:spcPts val="35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400">
          <a:solidFill>
            <a:srgbClr val="000000"/>
          </a:solidFill>
          <a:latin typeface="+mn-lt"/>
          <a:cs typeface="+mn-cs"/>
        </a:defRPr>
      </a:lvl2pPr>
      <a:lvl3pPr marL="854075" indent="-163513" algn="l" defTabSz="457200" rtl="0" eaLnBrk="0" fontAlgn="base" hangingPunct="0">
        <a:spcBef>
          <a:spcPts val="350"/>
        </a:spcBef>
        <a:spcAft>
          <a:spcPct val="0"/>
        </a:spcAft>
        <a:buClr>
          <a:srgbClr val="7889FB"/>
        </a:buClr>
        <a:buSzPct val="100000"/>
        <a:buFont typeface="Arial" charset="0"/>
        <a:buChar char="•"/>
        <a:defRPr sz="1400">
          <a:solidFill>
            <a:srgbClr val="000000"/>
          </a:solidFill>
          <a:latin typeface="+mn-lt"/>
          <a:cs typeface="+mn-cs"/>
        </a:defRPr>
      </a:lvl3pPr>
      <a:lvl4pPr marL="1200150" indent="-173038" algn="l" defTabSz="457200" rtl="0" eaLnBrk="0" fontAlgn="base" hangingPunct="0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&gt;"/>
        <a:defRPr sz="1200">
          <a:solidFill>
            <a:srgbClr val="000000"/>
          </a:solidFill>
          <a:latin typeface="+mn-lt"/>
          <a:cs typeface="+mn-cs"/>
        </a:defRPr>
      </a:lvl4pPr>
      <a:lvl5pPr marL="1533525" indent="-161925" algn="l" defTabSz="457200" rtl="0" eaLnBrk="0" fontAlgn="base" hangingPunct="0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5pPr>
      <a:lvl6pPr marL="19907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6pPr>
      <a:lvl7pPr marL="24479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7pPr>
      <a:lvl8pPr marL="29051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8pPr>
      <a:lvl9pPr marL="33623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419872" y="980728"/>
            <a:ext cx="2055499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800" b="1" dirty="0" smtClean="0">
                <a:solidFill>
                  <a:schemeClr val="accent2"/>
                </a:solidFill>
              </a:rPr>
              <a:t>TOEIC</a:t>
            </a:r>
            <a:endParaRPr lang="en-IN" sz="4800" b="1" dirty="0">
              <a:solidFill>
                <a:schemeClr val="accent2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756571" y="2132856"/>
            <a:ext cx="7491154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400" b="1" dirty="0" smtClean="0">
                <a:solidFill>
                  <a:srgbClr val="FF00FF"/>
                </a:solidFill>
              </a:rPr>
              <a:t>INCOMPLETE SENTENCES</a:t>
            </a:r>
            <a:endParaRPr lang="en-IN" sz="4400" b="1" dirty="0">
              <a:solidFill>
                <a:srgbClr val="FF00FF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154232" y="3861048"/>
            <a:ext cx="2671693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800" b="1" dirty="0" smtClean="0">
                <a:solidFill>
                  <a:schemeClr val="accent5">
                    <a:lumMod val="75000"/>
                  </a:schemeClr>
                </a:solidFill>
              </a:rPr>
              <a:t>PART 10</a:t>
            </a:r>
            <a:endParaRPr lang="en-IN" sz="4800" b="1" dirty="0">
              <a:solidFill>
                <a:schemeClr val="accent5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79512" y="548680"/>
            <a:ext cx="878497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600" b="1" dirty="0" smtClean="0"/>
              <a:t>5. Before these items leave the factory to be forwarded to the retailer, each one is thoroughly ........</a:t>
            </a:r>
            <a:endParaRPr lang="en-IN" sz="36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251520" y="2636912"/>
            <a:ext cx="432048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A seen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B looked at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C appraised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D inspected</a:t>
            </a:r>
            <a:endParaRPr lang="en-IN" sz="36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79512" y="476672"/>
            <a:ext cx="871296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600" b="1" dirty="0" smtClean="0"/>
              <a:t>5. Before these items leave the factory to be forwarded to the retailer, each one is thoroughly ........</a:t>
            </a:r>
            <a:endParaRPr lang="en-IN" sz="3600" b="1" dirty="0"/>
          </a:p>
        </p:txBody>
      </p:sp>
      <p:sp>
        <p:nvSpPr>
          <p:cNvPr id="5" name="Rectangle 4"/>
          <p:cNvSpPr/>
          <p:nvPr/>
        </p:nvSpPr>
        <p:spPr>
          <a:xfrm>
            <a:off x="323528" y="2636912"/>
            <a:ext cx="4572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A seen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B looked at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C appraised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>
                <a:solidFill>
                  <a:srgbClr val="0033CC"/>
                </a:solidFill>
              </a:rPr>
              <a:t> D inspected</a:t>
            </a:r>
            <a:endParaRPr lang="en-IN" sz="3600" b="1" dirty="0">
              <a:solidFill>
                <a:srgbClr val="0033CC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51520" y="548680"/>
            <a:ext cx="864096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600" b="1" dirty="0" smtClean="0"/>
              <a:t>6. On her retirement she was given a substantial cheque in ....... of all the work she had done over the last 20 years.</a:t>
            </a:r>
            <a:endParaRPr lang="en-IN" sz="36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251520" y="3284984"/>
            <a:ext cx="475252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A respect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B thought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C appreciation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D belief </a:t>
            </a:r>
            <a:endParaRPr lang="en-IN" sz="36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23528" y="548680"/>
            <a:ext cx="856895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600" b="1" dirty="0" smtClean="0"/>
              <a:t>6. On her retirement she was given a substantial cheque in ....... of all the work she had done over the last 20 years.</a:t>
            </a:r>
            <a:endParaRPr lang="en-IN" sz="3600" b="1" dirty="0"/>
          </a:p>
        </p:txBody>
      </p:sp>
      <p:sp>
        <p:nvSpPr>
          <p:cNvPr id="5" name="Rectangle 4"/>
          <p:cNvSpPr/>
          <p:nvPr/>
        </p:nvSpPr>
        <p:spPr>
          <a:xfrm>
            <a:off x="539552" y="3140968"/>
            <a:ext cx="4572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A respect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B thought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>
                <a:solidFill>
                  <a:srgbClr val="0033CC"/>
                </a:solidFill>
              </a:rPr>
              <a:t> C appreciation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D belief </a:t>
            </a:r>
            <a:endParaRPr lang="en-IN" sz="36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51520" y="548680"/>
            <a:ext cx="864096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600" b="1" dirty="0" smtClean="0"/>
              <a:t>7. There's absolutely no chance I can ....... you on that matter.</a:t>
            </a:r>
            <a:endParaRPr lang="en-IN" sz="36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251520" y="2204864"/>
            <a:ext cx="374441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A meet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B hold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C take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D find </a:t>
            </a:r>
            <a:endParaRPr lang="en-IN" sz="36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51520" y="476672"/>
            <a:ext cx="871296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600" b="1" dirty="0" smtClean="0"/>
              <a:t>7. There's absolutely no chance I can ....... you on that matter</a:t>
            </a:r>
            <a:r>
              <a:rPr lang="en-IN" b="1" dirty="0" smtClean="0"/>
              <a:t>.</a:t>
            </a:r>
            <a:endParaRPr lang="en-IN" b="1" dirty="0"/>
          </a:p>
        </p:txBody>
      </p:sp>
      <p:sp>
        <p:nvSpPr>
          <p:cNvPr id="5" name="Rectangle 4"/>
          <p:cNvSpPr/>
          <p:nvPr/>
        </p:nvSpPr>
        <p:spPr>
          <a:xfrm>
            <a:off x="323528" y="2204864"/>
            <a:ext cx="4572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600" b="1" dirty="0" smtClean="0">
                <a:solidFill>
                  <a:srgbClr val="0033CC"/>
                </a:solidFill>
              </a:rPr>
              <a:t> A meet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B hold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C take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D find </a:t>
            </a:r>
            <a:endParaRPr lang="en-IN" sz="36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51520" y="548680"/>
            <a:ext cx="864096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600" b="1" dirty="0" smtClean="0"/>
              <a:t>8. One of the most successful tools in your company is that of good ....... because everybody knows what's going on.</a:t>
            </a:r>
            <a:endParaRPr lang="en-IN" sz="36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323528" y="3068960"/>
            <a:ext cx="489654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A communication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B concentration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C contemplation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D consideration</a:t>
            </a:r>
          </a:p>
          <a:p>
            <a:pPr>
              <a:buFont typeface="Arial" pitchFamily="34" charset="0"/>
              <a:buChar char="•"/>
            </a:pPr>
            <a:endParaRPr lang="en-IN" sz="36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51520" y="548680"/>
            <a:ext cx="871296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600" b="1" dirty="0" smtClean="0"/>
              <a:t>8. One of the most successful tools in your company is that of good ....... because everybody knows what's going on.</a:t>
            </a:r>
            <a:endParaRPr lang="en-IN" sz="3600" b="1" dirty="0"/>
          </a:p>
        </p:txBody>
      </p:sp>
      <p:sp>
        <p:nvSpPr>
          <p:cNvPr id="5" name="Rectangle 4"/>
          <p:cNvSpPr/>
          <p:nvPr/>
        </p:nvSpPr>
        <p:spPr>
          <a:xfrm>
            <a:off x="395536" y="3140968"/>
            <a:ext cx="4572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600" b="1" dirty="0" smtClean="0">
                <a:solidFill>
                  <a:srgbClr val="0033CC"/>
                </a:solidFill>
              </a:rPr>
              <a:t> A communication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B concentration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C contemplation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D consideration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79512" y="548680"/>
            <a:ext cx="878497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600" b="1" dirty="0" smtClean="0"/>
              <a:t>9. And one of his technical staff came out to see me with the intention of replacing the ....... part.</a:t>
            </a:r>
            <a:endParaRPr lang="en-IN" sz="36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251520" y="2708920"/>
            <a:ext cx="468052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A defective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B deficient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C defining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D defeating</a:t>
            </a:r>
          </a:p>
          <a:p>
            <a:endParaRPr lang="en-IN" sz="36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51520" y="548680"/>
            <a:ext cx="871296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600" b="1" dirty="0" smtClean="0"/>
              <a:t>9. And one of his technical staff came out to see me with the intention of replacing the ....... part.</a:t>
            </a:r>
            <a:endParaRPr lang="en-IN" sz="3600" b="1" dirty="0"/>
          </a:p>
        </p:txBody>
      </p:sp>
      <p:sp>
        <p:nvSpPr>
          <p:cNvPr id="5" name="Rectangle 4"/>
          <p:cNvSpPr/>
          <p:nvPr/>
        </p:nvSpPr>
        <p:spPr>
          <a:xfrm>
            <a:off x="467544" y="2852936"/>
            <a:ext cx="4572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600" b="1" dirty="0" smtClean="0">
                <a:solidFill>
                  <a:srgbClr val="0033CC"/>
                </a:solidFill>
              </a:rPr>
              <a:t> A defective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B deficient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C defining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D defeating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23528" y="476672"/>
            <a:ext cx="856895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200" b="1" dirty="0" smtClean="0"/>
              <a:t>1. </a:t>
            </a:r>
            <a:r>
              <a:rPr lang="en-IN" sz="3200" b="1" dirty="0"/>
              <a:t>Don't worry I'm sure it's only ....... and that </a:t>
            </a:r>
            <a:r>
              <a:rPr lang="en-IN" sz="3200" b="1" dirty="0" smtClean="0"/>
              <a:t>its all going to be fine </a:t>
            </a:r>
            <a:r>
              <a:rPr lang="en-IN" sz="3200" b="1" dirty="0"/>
              <a:t>soon </a:t>
            </a:r>
            <a:r>
              <a:rPr lang="en-IN" sz="3200" b="1" dirty="0" smtClean="0"/>
              <a:t> </a:t>
            </a:r>
            <a:r>
              <a:rPr lang="en-IN" sz="3200" b="1" dirty="0"/>
              <a:t>before the next </a:t>
            </a:r>
            <a:r>
              <a:rPr lang="en-IN" sz="3200" b="1" dirty="0" smtClean="0"/>
              <a:t>performance.</a:t>
            </a:r>
            <a:endParaRPr lang="en-IN" sz="32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395536" y="2420888"/>
            <a:ext cx="4536504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A temperate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/>
              <a:t> </a:t>
            </a:r>
            <a:r>
              <a:rPr lang="en-US" sz="3200" b="1" dirty="0" smtClean="0"/>
              <a:t>B temporary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/>
              <a:t> </a:t>
            </a:r>
            <a:r>
              <a:rPr lang="en-US" sz="3200" b="1" dirty="0" smtClean="0"/>
              <a:t>C contemporary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/>
              <a:t> </a:t>
            </a:r>
            <a:r>
              <a:rPr lang="en-US" sz="3200" b="1" dirty="0" smtClean="0"/>
              <a:t>D temporarily</a:t>
            </a:r>
            <a:endParaRPr lang="en-IN" sz="32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23528" y="620688"/>
            <a:ext cx="856895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600" b="1" dirty="0" smtClean="0"/>
              <a:t>10. ....... I should have checked first since when I reached the shop I was led to believe that the delivery was late.</a:t>
            </a:r>
            <a:endParaRPr lang="en-IN" sz="36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395536" y="3356992"/>
            <a:ext cx="410445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A Admittedly 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B Admitting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Confessing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D Allowing</a:t>
            </a:r>
            <a:endParaRPr lang="en-IN" sz="36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79512" y="548680"/>
            <a:ext cx="878497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600" b="1" dirty="0" smtClean="0"/>
              <a:t>10. ....... I should have checked first since when I reached the shop I was led to believe that the delivery was late.</a:t>
            </a:r>
            <a:endParaRPr lang="en-IN" sz="3600" b="1" dirty="0"/>
          </a:p>
        </p:txBody>
      </p:sp>
      <p:sp>
        <p:nvSpPr>
          <p:cNvPr id="5" name="Rectangle 4"/>
          <p:cNvSpPr/>
          <p:nvPr/>
        </p:nvSpPr>
        <p:spPr>
          <a:xfrm>
            <a:off x="323528" y="2708920"/>
            <a:ext cx="4572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600" b="1" dirty="0" smtClean="0">
                <a:solidFill>
                  <a:srgbClr val="0033CC"/>
                </a:solidFill>
              </a:rPr>
              <a:t> A Admittedly 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B Admitting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Confessing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D Allowing</a:t>
            </a:r>
            <a:endParaRPr lang="en-IN" sz="36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23528" y="548680"/>
            <a:ext cx="864096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600" b="1" dirty="0" smtClean="0"/>
              <a:t>11. We were in a small boat and were terrified that the steamer hadn't seen us as it was bearing ....... on us.</a:t>
            </a:r>
            <a:endParaRPr lang="en-IN" sz="36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395536" y="2636912"/>
            <a:ext cx="403244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A down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B across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C over 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D under</a:t>
            </a:r>
            <a:endParaRPr lang="en-IN" sz="36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79512" y="548680"/>
            <a:ext cx="878497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600" b="1" dirty="0" smtClean="0"/>
              <a:t>11. We were in a small boat and were terrified that the steamer hadn't seen us as it was bearing ....... on us.</a:t>
            </a:r>
            <a:endParaRPr lang="en-IN" sz="3600" b="1" dirty="0"/>
          </a:p>
        </p:txBody>
      </p:sp>
      <p:sp>
        <p:nvSpPr>
          <p:cNvPr id="5" name="Rectangle 4"/>
          <p:cNvSpPr/>
          <p:nvPr/>
        </p:nvSpPr>
        <p:spPr>
          <a:xfrm>
            <a:off x="323528" y="2708920"/>
            <a:ext cx="4572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600" b="1" dirty="0" smtClean="0">
                <a:solidFill>
                  <a:srgbClr val="0033CC"/>
                </a:solidFill>
              </a:rPr>
              <a:t> A down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B across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C over 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D under</a:t>
            </a:r>
            <a:endParaRPr lang="en-IN" sz="36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51520" y="548680"/>
            <a:ext cx="871296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600" b="1" dirty="0" smtClean="0"/>
              <a:t>12. We would like to ....... our customers that over the festive period we will be closing an hour earlier than usual.</a:t>
            </a:r>
            <a:endParaRPr lang="en-IN" sz="36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467544" y="3212976"/>
            <a:ext cx="388843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A remember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B retake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C repeat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D remind</a:t>
            </a:r>
            <a:endParaRPr lang="en-IN" sz="36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51520" y="548680"/>
            <a:ext cx="856895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600" b="1" dirty="0" smtClean="0"/>
              <a:t>12. We would like to ....... our customers that over the festive period we will be closing an hour earlier than usual.</a:t>
            </a:r>
            <a:endParaRPr lang="en-IN" sz="3600" b="1" dirty="0"/>
          </a:p>
        </p:txBody>
      </p:sp>
      <p:sp>
        <p:nvSpPr>
          <p:cNvPr id="5" name="Rectangle 4"/>
          <p:cNvSpPr/>
          <p:nvPr/>
        </p:nvSpPr>
        <p:spPr>
          <a:xfrm>
            <a:off x="323528" y="3140968"/>
            <a:ext cx="4572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A remember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B retake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C repeat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>
                <a:solidFill>
                  <a:srgbClr val="0033CC"/>
                </a:solidFill>
              </a:rPr>
              <a:t> D remind</a:t>
            </a:r>
            <a:endParaRPr lang="en-IN" sz="3600" b="1" dirty="0">
              <a:solidFill>
                <a:srgbClr val="0033CC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51520" y="548680"/>
            <a:ext cx="864096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600" b="1" dirty="0" smtClean="0"/>
              <a:t>13. There are now only ten minutes remaining for you to make your ....... and go to the cash counter for the payment.</a:t>
            </a:r>
            <a:endParaRPr lang="en-IN" sz="36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323528" y="3212976"/>
            <a:ext cx="446449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A purchases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B buying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C sales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D selling</a:t>
            </a:r>
            <a:endParaRPr lang="en-IN" sz="36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23528" y="548680"/>
            <a:ext cx="849694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600" b="1" dirty="0" smtClean="0"/>
              <a:t>13. There are now only ten minutes remaining for you to make your ....... and go to the cash counter for the payment.</a:t>
            </a:r>
            <a:endParaRPr lang="en-IN" sz="3600" b="1" dirty="0"/>
          </a:p>
        </p:txBody>
      </p:sp>
      <p:sp>
        <p:nvSpPr>
          <p:cNvPr id="5" name="Rectangle 4"/>
          <p:cNvSpPr/>
          <p:nvPr/>
        </p:nvSpPr>
        <p:spPr>
          <a:xfrm>
            <a:off x="467544" y="3212976"/>
            <a:ext cx="4572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600" b="1" dirty="0" smtClean="0">
                <a:solidFill>
                  <a:srgbClr val="0033CC"/>
                </a:solidFill>
              </a:rPr>
              <a:t> A purchases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B buying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C sales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D selling</a:t>
            </a:r>
            <a:endParaRPr lang="en-IN" sz="36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51520" y="548680"/>
            <a:ext cx="871296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600" b="1" dirty="0" smtClean="0"/>
              <a:t>14. There's really no point in discussing important topics right at the end of the meeting as if its no man’s ........</a:t>
            </a:r>
            <a:endParaRPr lang="en-IN" sz="36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323528" y="3356992"/>
            <a:ext cx="453650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A business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B work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C activity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D tasks</a:t>
            </a:r>
            <a:endParaRPr lang="en-IN" sz="36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23528" y="620688"/>
            <a:ext cx="864096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600" b="1" dirty="0" smtClean="0"/>
              <a:t>14. There's really no point in discussing important topics right at the end of the meeting as if its no man’s ........</a:t>
            </a:r>
            <a:endParaRPr lang="en-IN" sz="3600" b="1" dirty="0"/>
          </a:p>
        </p:txBody>
      </p:sp>
      <p:sp>
        <p:nvSpPr>
          <p:cNvPr id="5" name="Rectangle 4"/>
          <p:cNvSpPr/>
          <p:nvPr/>
        </p:nvSpPr>
        <p:spPr>
          <a:xfrm>
            <a:off x="467544" y="3212976"/>
            <a:ext cx="4572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600" b="1" dirty="0" smtClean="0">
                <a:solidFill>
                  <a:srgbClr val="0033CC"/>
                </a:solidFill>
              </a:rPr>
              <a:t> A business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B work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C activity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D tasks</a:t>
            </a:r>
            <a:endParaRPr lang="en-IN" sz="36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51520" y="548680"/>
            <a:ext cx="871296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200" b="1" dirty="0" smtClean="0"/>
              <a:t>1. Don't worry I'm sure it's only ....... and that its all going to be fine soon  before the next performance.</a:t>
            </a:r>
            <a:endParaRPr lang="en-IN" sz="3200" b="1" dirty="0"/>
          </a:p>
        </p:txBody>
      </p:sp>
      <p:sp>
        <p:nvSpPr>
          <p:cNvPr id="5" name="Rectangle 4"/>
          <p:cNvSpPr/>
          <p:nvPr/>
        </p:nvSpPr>
        <p:spPr>
          <a:xfrm>
            <a:off x="323528" y="2636912"/>
            <a:ext cx="4572000" cy="206210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A temperate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>
                <a:solidFill>
                  <a:srgbClr val="0033CC"/>
                </a:solidFill>
              </a:rPr>
              <a:t> B temporary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C contemporary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D temporarily</a:t>
            </a:r>
            <a:endParaRPr lang="en-IN" sz="32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23528" y="548680"/>
            <a:ext cx="856895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600" b="1" dirty="0" smtClean="0"/>
              <a:t>15. A large number of these animals have been shot over the years that they are now classed as ....... species.</a:t>
            </a:r>
            <a:endParaRPr lang="en-IN" sz="36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323528" y="2780928"/>
            <a:ext cx="367240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A dangerous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B endangered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C unwanted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D limited</a:t>
            </a:r>
            <a:endParaRPr lang="en-IN" sz="36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51520" y="548680"/>
            <a:ext cx="864096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600" b="1" dirty="0" smtClean="0"/>
              <a:t>15. A large number of these animals have been shot over the years that they are now classed as ....... species.</a:t>
            </a:r>
            <a:endParaRPr lang="en-IN" sz="3600" b="1" dirty="0"/>
          </a:p>
        </p:txBody>
      </p:sp>
      <p:sp>
        <p:nvSpPr>
          <p:cNvPr id="5" name="Rectangle 4"/>
          <p:cNvSpPr/>
          <p:nvPr/>
        </p:nvSpPr>
        <p:spPr>
          <a:xfrm>
            <a:off x="323528" y="2780928"/>
            <a:ext cx="4572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A dangerous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>
                <a:solidFill>
                  <a:srgbClr val="0033CC"/>
                </a:solidFill>
              </a:rPr>
              <a:t> B endangered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C unwanted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D limited</a:t>
            </a:r>
            <a:endParaRPr lang="en-IN" sz="36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51520" y="548680"/>
            <a:ext cx="871296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600" b="1" dirty="0" smtClean="0"/>
              <a:t>16. There was nothing in the contract that ....... As to who would be held responsible if the project fails.</a:t>
            </a:r>
            <a:endParaRPr lang="en-IN" sz="36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251520" y="2780928"/>
            <a:ext cx="396044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A pointed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B specified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C printed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D developed</a:t>
            </a:r>
            <a:endParaRPr lang="en-IN" sz="36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51520" y="548680"/>
            <a:ext cx="864096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600" b="1" dirty="0" smtClean="0"/>
              <a:t>16. There was nothing in the contract that ....... </a:t>
            </a:r>
            <a:r>
              <a:rPr lang="en-IN" sz="3600" b="1" smtClean="0"/>
              <a:t>as </a:t>
            </a:r>
            <a:r>
              <a:rPr lang="en-IN" sz="3600" b="1" dirty="0" smtClean="0"/>
              <a:t>to who would be held responsible if the project fails.</a:t>
            </a:r>
            <a:endParaRPr lang="en-IN" sz="3600" b="1" dirty="0"/>
          </a:p>
        </p:txBody>
      </p:sp>
      <p:sp>
        <p:nvSpPr>
          <p:cNvPr id="5" name="Rectangle 4"/>
          <p:cNvSpPr/>
          <p:nvPr/>
        </p:nvSpPr>
        <p:spPr>
          <a:xfrm>
            <a:off x="395536" y="2636912"/>
            <a:ext cx="4572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A pointed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>
                <a:solidFill>
                  <a:srgbClr val="0033CC"/>
                </a:solidFill>
              </a:rPr>
              <a:t> B specified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C printed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D developed</a:t>
            </a:r>
            <a:endParaRPr lang="en-IN" sz="36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51520" y="548680"/>
            <a:ext cx="871296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600" b="1" dirty="0" smtClean="0"/>
              <a:t>17. If it helps to put things right, please let me take ....... everything I said before.</a:t>
            </a:r>
            <a:endParaRPr lang="en-IN" sz="36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323528" y="2708920"/>
            <a:ext cx="367240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A again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B back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C in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D across</a:t>
            </a:r>
            <a:endParaRPr lang="en-IN" sz="3600" b="1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51520" y="548680"/>
            <a:ext cx="871296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600" b="1" dirty="0" smtClean="0"/>
              <a:t>17. If it helps to put things right, please let me take ....... everything I said before.</a:t>
            </a:r>
            <a:endParaRPr lang="en-IN" sz="3600" b="1" dirty="0"/>
          </a:p>
        </p:txBody>
      </p:sp>
      <p:sp>
        <p:nvSpPr>
          <p:cNvPr id="5" name="Rectangle 4"/>
          <p:cNvSpPr/>
          <p:nvPr/>
        </p:nvSpPr>
        <p:spPr>
          <a:xfrm>
            <a:off x="395536" y="2636912"/>
            <a:ext cx="4572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A again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>
                <a:solidFill>
                  <a:srgbClr val="0033CC"/>
                </a:solidFill>
              </a:rPr>
              <a:t> B back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C in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D across</a:t>
            </a:r>
            <a:endParaRPr lang="en-IN" sz="3600" b="1"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51520" y="620688"/>
            <a:ext cx="871296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600" b="1" dirty="0" smtClean="0"/>
              <a:t>18. I've really had enough of all your excuses, what I want now, is some .......</a:t>
            </a:r>
            <a:endParaRPr lang="en-IN" sz="36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251520" y="2348880"/>
            <a:ext cx="554461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A action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B acting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C acted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D active</a:t>
            </a:r>
            <a:endParaRPr lang="en-IN" sz="3600" b="1" dirty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51520" y="548680"/>
            <a:ext cx="864096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600" b="1" dirty="0" smtClean="0"/>
              <a:t>18. I've really had enough of all your excuses, what I want now, is some .......</a:t>
            </a:r>
            <a:endParaRPr lang="en-IN" sz="3600" b="1" dirty="0"/>
          </a:p>
        </p:txBody>
      </p:sp>
      <p:sp>
        <p:nvSpPr>
          <p:cNvPr id="5" name="Rectangle 4"/>
          <p:cNvSpPr/>
          <p:nvPr/>
        </p:nvSpPr>
        <p:spPr>
          <a:xfrm>
            <a:off x="323528" y="2492896"/>
            <a:ext cx="4572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600" b="1" dirty="0" smtClean="0">
                <a:solidFill>
                  <a:srgbClr val="0033CC"/>
                </a:solidFill>
              </a:rPr>
              <a:t> A action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B acting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C acted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D active</a:t>
            </a:r>
            <a:endParaRPr lang="en-IN" sz="3600" b="1" dirty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79512" y="548680"/>
            <a:ext cx="871296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600" b="1" dirty="0" smtClean="0"/>
              <a:t>19. My medical insurance ....... are only $7 per month.</a:t>
            </a:r>
            <a:endParaRPr lang="en-IN" sz="36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323528" y="2348880"/>
            <a:ext cx="504056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A receipts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B fees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C premiums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D paying</a:t>
            </a:r>
            <a:endParaRPr lang="en-IN" sz="3600" b="1" dirty="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51520" y="548680"/>
            <a:ext cx="871296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600" b="1" dirty="0" smtClean="0"/>
              <a:t>19. My medical insurance ....... are only $7 per month.</a:t>
            </a:r>
            <a:endParaRPr lang="en-IN" sz="3600" b="1" dirty="0"/>
          </a:p>
        </p:txBody>
      </p:sp>
      <p:sp>
        <p:nvSpPr>
          <p:cNvPr id="5" name="Rectangle 4"/>
          <p:cNvSpPr/>
          <p:nvPr/>
        </p:nvSpPr>
        <p:spPr>
          <a:xfrm>
            <a:off x="395536" y="2276872"/>
            <a:ext cx="4572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A receipts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B fees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>
                <a:solidFill>
                  <a:srgbClr val="0033CC"/>
                </a:solidFill>
              </a:rPr>
              <a:t> C premiums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D paying</a:t>
            </a:r>
            <a:endParaRPr lang="en-IN" sz="3600" b="1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23528" y="548680"/>
            <a:ext cx="864096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200" b="1" dirty="0"/>
              <a:t>2. Are you aware of the latest ....... in </a:t>
            </a:r>
            <a:r>
              <a:rPr lang="en-IN" sz="3200" b="1" dirty="0" smtClean="0"/>
              <a:t>the glamour industry?</a:t>
            </a:r>
            <a:endParaRPr lang="en-IN" sz="32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467544" y="2132856"/>
            <a:ext cx="6408712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A tendency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/>
              <a:t> </a:t>
            </a:r>
            <a:r>
              <a:rPr lang="en-US" sz="3200" b="1" dirty="0" smtClean="0"/>
              <a:t>B trend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/>
              <a:t> </a:t>
            </a:r>
            <a:r>
              <a:rPr lang="en-US" sz="3200" b="1" dirty="0" smtClean="0"/>
              <a:t>C custom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/>
              <a:t> </a:t>
            </a:r>
            <a:r>
              <a:rPr lang="en-US" sz="3200" b="1" dirty="0" smtClean="0"/>
              <a:t>D habits</a:t>
            </a:r>
            <a:endParaRPr lang="en-IN" sz="32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323528" y="548680"/>
            <a:ext cx="856895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600" b="1" dirty="0" smtClean="0"/>
              <a:t>20. There doesn't seem to be anyone working really hard for the business and yet they all seem to earn ....... money.</a:t>
            </a:r>
            <a:endParaRPr lang="en-IN" sz="36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251520" y="3429000"/>
            <a:ext cx="482453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A facile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B simple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C easy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D quick </a:t>
            </a:r>
            <a:endParaRPr lang="en-IN" sz="36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23528" y="476672"/>
            <a:ext cx="856895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600" b="1" dirty="0" smtClean="0"/>
              <a:t>20. There doesn't seem to be anyone working really hard for the business and yet they all seem to earn ....... money.</a:t>
            </a:r>
            <a:endParaRPr lang="en-IN" sz="3600" b="1" dirty="0"/>
          </a:p>
        </p:txBody>
      </p:sp>
      <p:sp>
        <p:nvSpPr>
          <p:cNvPr id="5" name="Rectangle 4"/>
          <p:cNvSpPr/>
          <p:nvPr/>
        </p:nvSpPr>
        <p:spPr>
          <a:xfrm>
            <a:off x="467544" y="3140968"/>
            <a:ext cx="4572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A facile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B simple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>
                <a:solidFill>
                  <a:srgbClr val="0033CC"/>
                </a:solidFill>
              </a:rPr>
              <a:t> C easy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D quick </a:t>
            </a:r>
            <a:endParaRPr lang="en-IN" sz="3600" b="1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23528" y="548680"/>
            <a:ext cx="856895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600" b="1" dirty="0" smtClean="0"/>
              <a:t>2. Are you aware of the latest ....... in the glamour industry?</a:t>
            </a:r>
            <a:endParaRPr lang="en-IN" sz="3600" b="1" dirty="0"/>
          </a:p>
        </p:txBody>
      </p:sp>
      <p:sp>
        <p:nvSpPr>
          <p:cNvPr id="5" name="Rectangle 4"/>
          <p:cNvSpPr/>
          <p:nvPr/>
        </p:nvSpPr>
        <p:spPr>
          <a:xfrm>
            <a:off x="395536" y="2132856"/>
            <a:ext cx="4572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A tendency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>
                <a:solidFill>
                  <a:srgbClr val="0033CC"/>
                </a:solidFill>
              </a:rPr>
              <a:t> B trend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C custom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D habits</a:t>
            </a:r>
            <a:endParaRPr lang="en-IN" sz="36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23528" y="620688"/>
            <a:ext cx="864096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600" b="1" dirty="0" smtClean="0"/>
              <a:t>3. You can argue with me till the cows come ....... but I can't accept that.</a:t>
            </a:r>
            <a:endParaRPr lang="en-IN" sz="36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395536" y="2276872"/>
            <a:ext cx="36004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A away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B along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C back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D home</a:t>
            </a:r>
            <a:endParaRPr lang="en-IN" sz="36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95536" y="620688"/>
            <a:ext cx="856895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600" b="1" dirty="0" smtClean="0"/>
              <a:t>3. You can argue with me till the cows come ....... but I can't accept that.</a:t>
            </a:r>
            <a:endParaRPr lang="en-IN" sz="3600" b="1" dirty="0"/>
          </a:p>
        </p:txBody>
      </p:sp>
      <p:sp>
        <p:nvSpPr>
          <p:cNvPr id="5" name="Rectangle 4"/>
          <p:cNvSpPr/>
          <p:nvPr/>
        </p:nvSpPr>
        <p:spPr>
          <a:xfrm>
            <a:off x="395536" y="2276872"/>
            <a:ext cx="4572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A away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B along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C back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>
                <a:solidFill>
                  <a:srgbClr val="0033CC"/>
                </a:solidFill>
              </a:rPr>
              <a:t> D home</a:t>
            </a:r>
            <a:endParaRPr lang="en-IN" sz="3600" b="1" dirty="0">
              <a:solidFill>
                <a:srgbClr val="0033CC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79512" y="620688"/>
            <a:ext cx="878497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600" b="1" dirty="0" smtClean="0"/>
              <a:t>4. She told him to discontinue wasting time by coming up with tried and tested ideas and in this way simply re-inventing the ........</a:t>
            </a:r>
            <a:endParaRPr lang="en-IN" sz="36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251520" y="3429000"/>
            <a:ext cx="345638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A circle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B round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C curve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D wheel</a:t>
            </a:r>
            <a:endParaRPr lang="en-IN" sz="36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51520" y="548680"/>
            <a:ext cx="871296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600" b="1" dirty="0" smtClean="0"/>
              <a:t>4. She told him to discontinue wasting time by coming up with tried and tested ideas and in this way simply re-inventing the ........</a:t>
            </a:r>
            <a:endParaRPr lang="en-IN" sz="3600" b="1" dirty="0"/>
          </a:p>
        </p:txBody>
      </p:sp>
      <p:sp>
        <p:nvSpPr>
          <p:cNvPr id="5" name="Rectangle 4"/>
          <p:cNvSpPr/>
          <p:nvPr/>
        </p:nvSpPr>
        <p:spPr>
          <a:xfrm>
            <a:off x="251520" y="3140968"/>
            <a:ext cx="4572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A circle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B round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C curve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>
                <a:solidFill>
                  <a:srgbClr val="0033CC"/>
                </a:solidFill>
              </a:rPr>
              <a:t> D wheel</a:t>
            </a:r>
            <a:endParaRPr lang="en-IN" sz="3600" b="1" dirty="0">
              <a:solidFill>
                <a:srgbClr val="0033CC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3_Default Design">
  <a:themeElements>
    <a:clrScheme name="1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1_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685</TotalTime>
  <Words>1341</Words>
  <Application>Microsoft Office PowerPoint</Application>
  <PresentationFormat>On-screen Show (4:3)</PresentationFormat>
  <Paragraphs>204</Paragraphs>
  <Slides>41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41</vt:i4>
      </vt:variant>
    </vt:vector>
  </HeadingPairs>
  <TitlesOfParts>
    <vt:vector size="42" baseType="lpstr">
      <vt:lpstr>3_Default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acer</dc:creator>
  <cp:lastModifiedBy>abc</cp:lastModifiedBy>
  <cp:revision>43</cp:revision>
  <dcterms:created xsi:type="dcterms:W3CDTF">2014-01-20T09:53:58Z</dcterms:created>
  <dcterms:modified xsi:type="dcterms:W3CDTF">2015-03-26T15:28:44Z</dcterms:modified>
</cp:coreProperties>
</file>