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7" r:id="rId3"/>
    <p:sldId id="266" r:id="rId4"/>
    <p:sldId id="265" r:id="rId5"/>
    <p:sldId id="264" r:id="rId6"/>
    <p:sldId id="263" r:id="rId7"/>
    <p:sldId id="262" r:id="rId8"/>
    <p:sldId id="261" r:id="rId9"/>
    <p:sldId id="260" r:id="rId10"/>
    <p:sldId id="259" r:id="rId11"/>
    <p:sldId id="258" r:id="rId12"/>
    <p:sldId id="257" r:id="rId13"/>
    <p:sldId id="280" r:id="rId14"/>
    <p:sldId id="279" r:id="rId15"/>
    <p:sldId id="278" r:id="rId16"/>
    <p:sldId id="277" r:id="rId17"/>
    <p:sldId id="276" r:id="rId18"/>
    <p:sldId id="275" r:id="rId19"/>
    <p:sldId id="274" r:id="rId20"/>
    <p:sldId id="273" r:id="rId21"/>
    <p:sldId id="272" r:id="rId22"/>
    <p:sldId id="271" r:id="rId23"/>
    <p:sldId id="270" r:id="rId24"/>
    <p:sldId id="269" r:id="rId25"/>
    <p:sldId id="268" r:id="rId26"/>
    <p:sldId id="288" r:id="rId27"/>
    <p:sldId id="287" r:id="rId28"/>
    <p:sldId id="286" r:id="rId29"/>
    <p:sldId id="285" r:id="rId30"/>
    <p:sldId id="284" r:id="rId31"/>
    <p:sldId id="283" r:id="rId32"/>
    <p:sldId id="282" r:id="rId33"/>
    <p:sldId id="295" r:id="rId34"/>
    <p:sldId id="294" r:id="rId35"/>
    <p:sldId id="293" r:id="rId36"/>
    <p:sldId id="292" r:id="rId37"/>
    <p:sldId id="291" r:id="rId38"/>
    <p:sldId id="290" r:id="rId39"/>
    <p:sldId id="289" r:id="rId40"/>
    <p:sldId id="281" r:id="rId41"/>
    <p:sldId id="296" r:id="rId4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98500" y="1387475"/>
            <a:ext cx="8108950" cy="47005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the outline text format</a:t>
            </a:r>
          </a:p>
          <a:p>
            <a:pPr lvl="1"/>
            <a:r>
              <a:rPr lang="en-GB" dirty="0" smtClean="0"/>
              <a:t>Second Outline Level</a:t>
            </a:r>
          </a:p>
          <a:p>
            <a:pPr lvl="2"/>
            <a:r>
              <a:rPr lang="en-GB" dirty="0" smtClean="0"/>
              <a:t>Third Outline Level</a:t>
            </a:r>
          </a:p>
          <a:p>
            <a:pPr lvl="3"/>
            <a:r>
              <a:rPr lang="en-GB" dirty="0" smtClean="0"/>
              <a:t>Fourth Outline Level</a:t>
            </a:r>
          </a:p>
          <a:p>
            <a:pPr lvl="4"/>
            <a:r>
              <a:rPr lang="en-GB" dirty="0" smtClean="0"/>
              <a:t>Fifth Outline Level</a:t>
            </a:r>
          </a:p>
          <a:p>
            <a:pPr lvl="4"/>
            <a:r>
              <a:rPr lang="en-GB" dirty="0" smtClean="0"/>
              <a:t>Sixth Outline Level</a:t>
            </a:r>
          </a:p>
          <a:p>
            <a:pPr lvl="4"/>
            <a:r>
              <a:rPr lang="en-GB" dirty="0" smtClean="0"/>
              <a:t>Seventh Outline Level</a:t>
            </a:r>
          </a:p>
          <a:p>
            <a:pPr lvl="4"/>
            <a:r>
              <a:rPr lang="en-GB" dirty="0" smtClean="0"/>
              <a:t>Eighth Outline Level</a:t>
            </a:r>
          </a:p>
          <a:p>
            <a:pPr lvl="4"/>
            <a:r>
              <a:rPr lang="en-GB" dirty="0" smtClean="0"/>
              <a:t>Ninth Outline Level</a:t>
            </a: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000628" y="6575527"/>
            <a:ext cx="3819844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 smtClean="0">
                <a:solidFill>
                  <a:srgbClr val="FFFFFF"/>
                </a:solidFill>
              </a:rPr>
              <a:t>© 2015 albert-learning.com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ldNum"/>
          </p:nvPr>
        </p:nvSpPr>
        <p:spPr bwMode="auto">
          <a:xfrm>
            <a:off x="598488" y="6526213"/>
            <a:ext cx="150812" cy="15081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ts val="625"/>
              </a:spcBef>
              <a:buSzPct val="100000"/>
              <a:defRPr sz="1000" b="1" smtClean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8F6EB86-9D46-48BA-96E4-F8F79B28F23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996950" y="80447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b="1" dirty="0" smtClean="0">
                <a:solidFill>
                  <a:schemeClr val="bg1"/>
                </a:solidFill>
              </a:rPr>
              <a:t>TOEIC- INCOMPLETE SENTENCES 15</a:t>
            </a:r>
            <a:endParaRPr lang="en-IN" b="1" dirty="0">
              <a:solidFill>
                <a:schemeClr val="bg1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-387424"/>
            <a:ext cx="1152525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9089" y="764704"/>
            <a:ext cx="205549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2"/>
                </a:solidFill>
              </a:rPr>
              <a:t>TOEIC</a:t>
            </a:r>
            <a:endParaRPr lang="en-IN" sz="4800" b="1" dirty="0">
              <a:solidFill>
                <a:schemeClr val="accent2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3543" y="2276872"/>
            <a:ext cx="81531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rgbClr val="FF00FF"/>
                </a:solidFill>
              </a:rPr>
              <a:t>INCOMPLETE SENTENCES</a:t>
            </a:r>
            <a:endParaRPr lang="en-IN" sz="4800" b="1" dirty="0">
              <a:solidFill>
                <a:srgbClr val="FF00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203848" y="3933056"/>
            <a:ext cx="2671693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800" b="1" dirty="0" smtClean="0">
                <a:solidFill>
                  <a:schemeClr val="accent5">
                    <a:lumMod val="75000"/>
                  </a:schemeClr>
                </a:solidFill>
              </a:rPr>
              <a:t>PART 15</a:t>
            </a:r>
            <a:endParaRPr lang="en-IN" sz="48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5. I'm making for the M25 motorway — is this road the most ....... route?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67544" y="2276872"/>
            <a:ext cx="43204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straight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clear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obvious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direct</a:t>
            </a:r>
            <a:endParaRPr lang="en-IN" sz="32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5. I'm making for the M25 motorway — is this road the most ....... route?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20486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straight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clear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obvious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direct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620688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6. Officer: I think there must be a mistake, I .......</a:t>
            </a:r>
            <a:endParaRPr lang="en-IN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2132856"/>
            <a:ext cx="64807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put it you’re Mr. </a:t>
            </a:r>
            <a:r>
              <a:rPr lang="en-US" sz="3200" b="1" dirty="0" err="1" smtClean="0"/>
              <a:t>Jhonson</a:t>
            </a: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take it you’re Mr. </a:t>
            </a:r>
            <a:r>
              <a:rPr lang="en-US" sz="3200" b="1" dirty="0" err="1" smtClean="0"/>
              <a:t>Jhonson</a:t>
            </a: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place it you’re Mr. </a:t>
            </a:r>
            <a:r>
              <a:rPr lang="en-US" sz="3200" b="1" dirty="0" err="1" smtClean="0"/>
              <a:t>Jhonson</a:t>
            </a: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try it you’re Mr. </a:t>
            </a:r>
            <a:r>
              <a:rPr lang="en-US" sz="3200" b="1" dirty="0" err="1" smtClean="0"/>
              <a:t>Jhonson</a:t>
            </a:r>
            <a:endParaRPr lang="en-IN" sz="32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6. Officer: I think there must be a mistake, I .......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132856"/>
            <a:ext cx="6984776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put it you’re Mr. </a:t>
            </a:r>
            <a:r>
              <a:rPr lang="en-US" sz="3200" b="1" dirty="0" err="1" smtClean="0"/>
              <a:t>Jhonson</a:t>
            </a: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take it you’re Mr. </a:t>
            </a:r>
            <a:r>
              <a:rPr lang="en-US" sz="3200" b="1" dirty="0" err="1" smtClean="0"/>
              <a:t>Jhonson</a:t>
            </a: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place it you’re Mr. </a:t>
            </a:r>
            <a:r>
              <a:rPr lang="en-US" sz="3200" b="1" dirty="0" err="1" smtClean="0"/>
              <a:t>Jhonson</a:t>
            </a: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try it you’re Mr. </a:t>
            </a:r>
            <a:r>
              <a:rPr lang="en-US" sz="3200" b="1" dirty="0" err="1" smtClean="0"/>
              <a:t>Jhonson</a:t>
            </a:r>
            <a:endParaRPr lang="en-IN" sz="32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548680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7. Its decided to employ a solicitor who would be able to ....... the extent of our liability in this matter.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539552" y="2420888"/>
            <a:ext cx="48965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decipher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decide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defer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determine</a:t>
            </a:r>
            <a:endParaRPr lang="en-IN" sz="32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7. Its decided to employ a solicitor who would be able to ....... the extent of our liability in this matter.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56490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decipher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decide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defer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determine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8. One of the great advantages of using the Internet is that people can ....... easily.</a:t>
            </a:r>
            <a:endParaRPr lang="en-IN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2276872"/>
            <a:ext cx="568863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interfere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interrupt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intervene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interact</a:t>
            </a:r>
            <a:endParaRPr lang="en-IN" sz="32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8. One of the great advantages of using the Internet is that people can ....... easily.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06084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interfere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interrupt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intervene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interact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9. At the beginning of the year I decided that the only course of action was to ....... a visit to your store.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852936"/>
            <a:ext cx="57606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charge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settle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pay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D owe</a:t>
            </a:r>
            <a:endParaRPr lang="en-IN" sz="32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9. At the beginning of the year I decided that the only course of action was to ....... a visit to your store.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611560" y="2636912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charge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settle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pay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owe</a:t>
            </a:r>
            <a:endParaRPr lang="en-IN" sz="3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1. The director's intention in making the film was to try and ....... simplicity as seen by a </a:t>
            </a:r>
            <a:r>
              <a:rPr lang="en-IN" sz="3200" b="1" dirty="0" smtClean="0"/>
              <a:t>common man.</a:t>
            </a:r>
            <a:endParaRPr lang="en-IN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2420888"/>
            <a:ext cx="43204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report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reprehend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represent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comprehend</a:t>
            </a:r>
            <a:endParaRPr lang="en-IN" sz="32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10. John: Another one that ....... with jolly is the word lolly.</a:t>
            </a:r>
            <a:endParaRPr lang="en-IN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2276872"/>
            <a:ext cx="648072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sounds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strikes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hits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rhymes</a:t>
            </a:r>
            <a:endParaRPr lang="en-IN" sz="3200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10. John: Another one that ....... with jolly is the word lolly.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23528" y="220486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sounds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strikes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hits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rhymes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11. It was one of those breathtaking sights that you never forget it was ........</a:t>
            </a:r>
            <a:endParaRPr lang="en-IN" sz="3200" b="1" dirty="0"/>
          </a:p>
        </p:txBody>
      </p:sp>
      <p:sp>
        <p:nvSpPr>
          <p:cNvPr id="8" name="TextBox 7"/>
          <p:cNvSpPr txBox="1"/>
          <p:nvPr/>
        </p:nvSpPr>
        <p:spPr>
          <a:xfrm>
            <a:off x="467544" y="2276872"/>
            <a:ext cx="612068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fine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awesome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interesting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clear</a:t>
            </a:r>
            <a:endParaRPr lang="en-IN" sz="3200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5689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11. It was one of those breathtaking sights that you never forget it was ........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34888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fine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awesome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interesting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clear</a:t>
            </a:r>
            <a:endParaRPr lang="en-IN" sz="3200" b="1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92696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12. After the dancers I can see a group of circus ....... who are jumping and dancing as they go.</a:t>
            </a:r>
            <a:endParaRPr lang="en-IN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539552" y="2564904"/>
            <a:ext cx="56166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members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doers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actors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performers</a:t>
            </a:r>
            <a:endParaRPr lang="en-IN" sz="3200" b="1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12. After the dancers I can see a group of circus ....... who are jumping and dancing as they go.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49289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members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doers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actors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performers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92696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13. They have a ....... restriction in the shop with regard to the number of items of shoes that you can try on at one time.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2924944"/>
            <a:ext cx="5400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legal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reasonable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required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mandatory</a:t>
            </a:r>
            <a:endParaRPr lang="en-IN" sz="32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13. They have a ....... restriction in the shop with regard to the number of items of shoes that you can try on at one time.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49289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legal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reasonable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required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mandatory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620688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14. The management is really not satisfied with the way you have ....... the situation.</a:t>
            </a:r>
            <a:endParaRPr lang="en-IN" sz="32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2132856"/>
            <a:ext cx="51845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dealt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handled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done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fingered </a:t>
            </a:r>
            <a:endParaRPr lang="en-IN" sz="3200" b="1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14. The management is really not satisfied with the way you have ....... the situation.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13285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dealt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handled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done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fingered </a:t>
            </a:r>
            <a:endParaRPr lang="en-IN" sz="3200" b="1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1. The director's intention in making the film was to try and ....... simplicity as seen by a common man.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49289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report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reprehend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represent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comprehend</a:t>
            </a:r>
            <a:endParaRPr lang="en-IN" sz="3200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15. The amount of money that my family will get has already been calculated by State Ranch's ........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2564904"/>
            <a:ext cx="381642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manager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archivist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actuary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agent</a:t>
            </a:r>
            <a:endParaRPr lang="en-IN" sz="3200" b="1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15. The amount of money that my family will get has already been calculated by State Ranch's ........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42088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manager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archivist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actuary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agent</a:t>
            </a:r>
            <a:endParaRPr lang="en-IN" sz="3200" b="1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548680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16. We expect you to be patient for a little longer and bear ....... us while we try and solve the problem.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276872"/>
            <a:ext cx="396044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by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at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with</a:t>
            </a:r>
            <a:endParaRPr lang="en-IN" sz="3200" b="1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16. We expect you to be patient for a little longer and bear ....... us while we try and solve the problem.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42088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by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on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at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with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5689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17. I spent hours writing that report and checking all the information was correct and then without thinking I pressed the ....... button.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3068960"/>
            <a:ext cx="698477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destroy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delete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deface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deny</a:t>
            </a:r>
            <a:endParaRPr lang="en-IN" sz="3200" b="1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56895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17. I spent hours writing that report and checking all the information was correct and then without thinking I pressed the ....... button.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92494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destroy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delete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deface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deny</a:t>
            </a:r>
            <a:endParaRPr lang="en-IN" sz="3200" b="1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548680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18. Financial optimism is not really justified and one should adopt a more ....... Attitude in business.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23528" y="2492896"/>
            <a:ext cx="496855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really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realize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realistic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reality</a:t>
            </a:r>
            <a:endParaRPr lang="en-IN" sz="32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56895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18. Financial optimism is not really justified and one should adopt a more ....... Attitude in business.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467544" y="256490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really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realize 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realistic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reality</a:t>
            </a:r>
            <a:endParaRPr lang="en-IN" sz="32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19. Don't give up on whatever you do. I'm sure you'll ....... it in the end.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467544" y="1988840"/>
            <a:ext cx="489654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acquire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get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put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make</a:t>
            </a:r>
            <a:endParaRPr lang="en-IN" sz="3200" b="1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92696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19. Don't give up on whatever you do. I'm sure you'll ....... it in the end.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611560" y="220486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acquire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get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put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make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2. You see throughout our ....... </a:t>
            </a:r>
            <a:r>
              <a:rPr lang="en-IN" sz="3200" b="1" dirty="0" smtClean="0"/>
              <a:t>shows </a:t>
            </a:r>
            <a:r>
              <a:rPr lang="en-IN" sz="3200" b="1" dirty="0"/>
              <a:t>we have never received so much laughter as we have from you.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9552" y="2492896"/>
            <a:ext cx="475252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 currant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curious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current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curtain</a:t>
            </a:r>
            <a:endParaRPr lang="en-IN" sz="3200" b="1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51520" y="620688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20. They were so impressed with the way she answered their questions that they didn't ....... to offer her the job.</a:t>
            </a:r>
            <a:endParaRPr lang="en-IN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2636912"/>
            <a:ext cx="604867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delay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hesitate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waiver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dither</a:t>
            </a:r>
            <a:endParaRPr lang="en-IN" sz="3200" b="1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20. They were so impressed with the way she answered their questions that they didn't ....... to offer her the job.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708920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delay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B hesitate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waiver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dither</a:t>
            </a:r>
            <a:endParaRPr lang="en-IN" sz="32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95536" y="620688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2. You see throughout our ....... shows we have never received so much laughter as we have from you.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539552" y="256490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 currant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curious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current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curtain</a:t>
            </a:r>
            <a:endParaRPr lang="en-IN" sz="32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5536" y="620688"/>
            <a:ext cx="84969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3. It has started to rain and I shall get ....... to the skin if I stay much longer up here.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95536" y="1988840"/>
            <a:ext cx="4536504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sunk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suited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stuck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soaked</a:t>
            </a:r>
            <a:endParaRPr lang="en-IN" sz="32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620688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3. It has started to rain and I shall get ....... to the skin if I stay much longer up here.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060848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sunk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suited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C stuck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D soaked</a:t>
            </a:r>
            <a:endParaRPr lang="en-IN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620688"/>
            <a:ext cx="87129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/>
              <a:t>4. Could you please ....... me in the direction of the </a:t>
            </a:r>
            <a:r>
              <a:rPr lang="en-IN" sz="3200" b="1" dirty="0" smtClean="0"/>
              <a:t>highway?</a:t>
            </a:r>
            <a:endParaRPr lang="en-IN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95536" y="1916832"/>
            <a:ext cx="590465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show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B indicate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C point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/>
              <a:t> </a:t>
            </a:r>
            <a:r>
              <a:rPr lang="en-US" sz="3200" b="1" dirty="0" smtClean="0"/>
              <a:t>D deliver</a:t>
            </a:r>
            <a:endParaRPr lang="en-IN" sz="32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3528" y="548680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b="1" dirty="0" smtClean="0"/>
              <a:t>4. Could you please ....... me in the direction of the highway?</a:t>
            </a:r>
            <a:endParaRPr lang="en-IN" sz="3200" b="1" dirty="0"/>
          </a:p>
        </p:txBody>
      </p:sp>
      <p:sp>
        <p:nvSpPr>
          <p:cNvPr id="5" name="Rectangle 4"/>
          <p:cNvSpPr/>
          <p:nvPr/>
        </p:nvSpPr>
        <p:spPr>
          <a:xfrm>
            <a:off x="395536" y="2132856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A show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B indicate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>
                <a:solidFill>
                  <a:srgbClr val="FF0000"/>
                </a:solidFill>
              </a:rPr>
              <a:t> C point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D deliver</a:t>
            </a:r>
            <a:endParaRPr lang="en-IN" sz="3200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422</TotalTime>
  <Words>1332</Words>
  <Application>Microsoft Office PowerPoint</Application>
  <PresentationFormat>On-screen Show (4:3)</PresentationFormat>
  <Paragraphs>203</Paragraphs>
  <Slides>41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2" baseType="lpstr">
      <vt:lpstr>3_Default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</dc:creator>
  <cp:lastModifiedBy>abc</cp:lastModifiedBy>
  <cp:revision>9</cp:revision>
  <dcterms:created xsi:type="dcterms:W3CDTF">2014-01-24T13:30:25Z</dcterms:created>
  <dcterms:modified xsi:type="dcterms:W3CDTF">2015-03-26T15:37:35Z</dcterms:modified>
</cp:coreProperties>
</file>