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79" r:id="rId5"/>
    <p:sldId id="260" r:id="rId6"/>
    <p:sldId id="261" r:id="rId7"/>
    <p:sldId id="274" r:id="rId8"/>
    <p:sldId id="263" r:id="rId9"/>
    <p:sldId id="264" r:id="rId10"/>
    <p:sldId id="276" r:id="rId11"/>
    <p:sldId id="266" r:id="rId12"/>
    <p:sldId id="267" r:id="rId13"/>
    <p:sldId id="277" r:id="rId14"/>
    <p:sldId id="269" r:id="rId15"/>
    <p:sldId id="270" r:id="rId16"/>
    <p:sldId id="278" r:id="rId17"/>
    <p:sldId id="280" r:id="rId18"/>
    <p:sldId id="281" r:id="rId19"/>
    <p:sldId id="28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A9DC17-AA58-4BDF-8300-E45A8AEC66BF}" type="datetimeFigureOut">
              <a:rPr lang="en-US" smtClean="0"/>
              <a:pPr/>
              <a:t>5/4/2015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E0AE3-AD0E-4357-804A-F285182D7669}" type="slidenum">
              <a:rPr lang="en-US" smtClean="0"/>
              <a:pPr/>
              <a:t>‹#›</a:t>
            </a:fld>
            <a:endParaRPr lang="en-US"/>
          </a:p>
        </p:txBody>
      </p:sp>
    </p:spTree>
    <p:extLst>
      <p:ext uri="{BB962C8B-B14F-4D97-AF65-F5344CB8AC3E}">
        <p14:creationId xmlns:p14="http://schemas.microsoft.com/office/powerpoint/2010/main" val="265329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0E0AE3-AD0E-4357-804A-F285182D766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6616277" y="6603157"/>
            <a:ext cx="2273636"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2188" y="0"/>
            <a:ext cx="5624089" cy="369332"/>
          </a:xfrm>
          <a:prstGeom prst="rect">
            <a:avLst/>
          </a:prstGeom>
          <a:noFill/>
        </p:spPr>
        <p:txBody>
          <a:bodyPr wrap="square" rtlCol="0">
            <a:spAutoFit/>
          </a:bodyPr>
          <a:lstStyle/>
          <a:p>
            <a:r>
              <a:rPr lang="en-IN" b="1" dirty="0" smtClean="0">
                <a:solidFill>
                  <a:schemeClr val="bg1"/>
                </a:solidFill>
              </a:rPr>
              <a:t>TOEIC Reading Comprehension Exercise 2</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37913"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TOEIC</a:t>
            </a:r>
            <a:endParaRPr lang="en-US" dirty="0"/>
          </a:p>
        </p:txBody>
      </p:sp>
      <p:sp>
        <p:nvSpPr>
          <p:cNvPr id="3" name="Subtitle 2"/>
          <p:cNvSpPr>
            <a:spLocks noGrp="1"/>
          </p:cNvSpPr>
          <p:nvPr>
            <p:ph type="subTitle" idx="1"/>
          </p:nvPr>
        </p:nvSpPr>
        <p:spPr/>
        <p:txBody>
          <a:bodyPr/>
          <a:lstStyle/>
          <a:p>
            <a:r>
              <a:rPr lang="en-US" dirty="0" smtClean="0"/>
              <a:t>READING COMPREHENSION</a:t>
            </a:r>
          </a:p>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a:t>
            </a:r>
          </a:p>
          <a:p>
            <a:endParaRPr lang="en-US" sz="4000" dirty="0" smtClean="0">
              <a:solidFill>
                <a:schemeClr val="accent6">
                  <a:lumMod val="50000"/>
                </a:schemeClr>
              </a:solidFill>
            </a:endParaRPr>
          </a:p>
        </p:txBody>
      </p:sp>
      <p:pic>
        <p:nvPicPr>
          <p:cNvPr id="4" name="Picture 2" descr="http://2.bp.blogspot.com/-izxfWjreg2Q/T1zHGM3i6vI/AAAAAAAAAc4/uNuqRe72YD8/s1600/toeic+exam.png"/>
          <p:cNvPicPr>
            <a:picLocks noChangeAspect="1" noChangeArrowheads="1"/>
          </p:cNvPicPr>
          <p:nvPr/>
        </p:nvPicPr>
        <p:blipFill>
          <a:blip r:embed="rId3"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108950" cy="4700588"/>
          </a:xfrm>
        </p:spPr>
        <p:txBody>
          <a:bodyPr>
            <a:normAutofit/>
          </a:bodyPr>
          <a:lstStyle/>
          <a:p>
            <a:pPr>
              <a:buNone/>
            </a:pPr>
            <a:r>
              <a:rPr lang="en-US" b="1" dirty="0" smtClean="0"/>
              <a:t>1) </a:t>
            </a:r>
            <a:r>
              <a:rPr lang="en-US" b="1" dirty="0"/>
              <a:t>Which of the following statements is true about the hotel industry last </a:t>
            </a:r>
            <a:r>
              <a:rPr lang="en-US" b="1" dirty="0" smtClean="0"/>
              <a:t>year?</a:t>
            </a:r>
          </a:p>
          <a:p>
            <a:pPr>
              <a:buNone/>
            </a:pPr>
            <a:r>
              <a:rPr lang="en-US" dirty="0" smtClean="0"/>
              <a:t>  a. More </a:t>
            </a:r>
            <a:r>
              <a:rPr lang="en-US" dirty="0"/>
              <a:t>statistical reports were issued than in the previous </a:t>
            </a:r>
            <a:r>
              <a:rPr lang="en-US" dirty="0" smtClean="0"/>
              <a:t>year</a:t>
            </a:r>
          </a:p>
          <a:p>
            <a:pPr>
              <a:buNone/>
            </a:pPr>
            <a:r>
              <a:rPr lang="en-US" dirty="0" smtClean="0"/>
              <a:t>  b. Wages </a:t>
            </a:r>
            <a:r>
              <a:rPr lang="en-US" dirty="0"/>
              <a:t>of hotel workers decreased by </a:t>
            </a:r>
            <a:r>
              <a:rPr lang="en-US" dirty="0" smtClean="0"/>
              <a:t>5.5%</a:t>
            </a:r>
            <a:endParaRPr lang="en-US" dirty="0"/>
          </a:p>
          <a:p>
            <a:pPr>
              <a:buNone/>
            </a:pPr>
            <a:r>
              <a:rPr lang="en-US" dirty="0" smtClean="0"/>
              <a:t>  </a:t>
            </a:r>
            <a:r>
              <a:rPr lang="en-US" b="1" dirty="0" smtClean="0"/>
              <a:t>c. Fewer </a:t>
            </a:r>
            <a:r>
              <a:rPr lang="en-US" b="1" dirty="0"/>
              <a:t>hotel rooms were rented than in the previous </a:t>
            </a:r>
            <a:r>
              <a:rPr lang="en-US" b="1" dirty="0" smtClean="0"/>
              <a:t>year</a:t>
            </a:r>
          </a:p>
          <a:p>
            <a:pPr>
              <a:buNone/>
            </a:pPr>
            <a:r>
              <a:rPr lang="en-US" dirty="0" smtClean="0"/>
              <a:t>  d. The </a:t>
            </a:r>
            <a:r>
              <a:rPr lang="en-US" dirty="0"/>
              <a:t>average room rate was $</a:t>
            </a:r>
            <a:r>
              <a:rPr lang="en-US" dirty="0" smtClean="0"/>
              <a:t>35.30</a:t>
            </a:r>
            <a:r>
              <a:rPr lang="en-US" dirty="0"/>
              <a:t/>
            </a:r>
            <a:br>
              <a:rPr lang="en-US" dirty="0"/>
            </a:br>
            <a:endParaRPr lang="en-US" dirty="0"/>
          </a:p>
          <a:p>
            <a:pPr>
              <a:buNone/>
            </a:pPr>
            <a:r>
              <a:rPr lang="en-US" b="1" dirty="0" smtClean="0"/>
              <a:t>2) Where </a:t>
            </a:r>
            <a:r>
              <a:rPr lang="en-US" b="1" dirty="0"/>
              <a:t>did total room sales NOT increase significantly?</a:t>
            </a:r>
          </a:p>
          <a:p>
            <a:pPr>
              <a:buNone/>
            </a:pPr>
            <a:r>
              <a:rPr lang="en-US" dirty="0"/>
              <a:t> </a:t>
            </a:r>
            <a:r>
              <a:rPr lang="en-US" dirty="0" smtClean="0"/>
              <a:t> </a:t>
            </a:r>
            <a:r>
              <a:rPr lang="en-US" b="1" dirty="0" smtClean="0"/>
              <a:t>a. Canada</a:t>
            </a:r>
            <a:endParaRPr lang="en-US" dirty="0" smtClean="0"/>
          </a:p>
          <a:p>
            <a:pPr>
              <a:buNone/>
            </a:pPr>
            <a:r>
              <a:rPr lang="en-US" dirty="0" smtClean="0"/>
              <a:t>  b. Africa</a:t>
            </a:r>
            <a:endParaRPr lang="en-US" dirty="0"/>
          </a:p>
          <a:p>
            <a:pPr>
              <a:buNone/>
            </a:pPr>
            <a:r>
              <a:rPr lang="en-US" dirty="0" smtClean="0"/>
              <a:t>  c. Central America</a:t>
            </a:r>
          </a:p>
          <a:p>
            <a:pPr>
              <a:buNone/>
            </a:pPr>
            <a:r>
              <a:rPr lang="en-US" dirty="0" smtClean="0"/>
              <a:t>  d. The </a:t>
            </a:r>
            <a:r>
              <a:rPr lang="en-US" dirty="0"/>
              <a:t>United States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14400"/>
            <a:ext cx="8108950" cy="4700588"/>
          </a:xfrm>
        </p:spPr>
        <p:txBody>
          <a:bodyPr>
            <a:normAutofit/>
          </a:bodyPr>
          <a:lstStyle/>
          <a:p>
            <a:pPr>
              <a:buNone/>
            </a:pPr>
            <a:r>
              <a:rPr lang="en-US" dirty="0" smtClean="0"/>
              <a:t>   </a:t>
            </a:r>
          </a:p>
          <a:p>
            <a:pPr>
              <a:buNone/>
            </a:pPr>
            <a:endParaRPr lang="en-US" dirty="0" smtClean="0"/>
          </a:p>
          <a:p>
            <a:pPr>
              <a:buNone/>
            </a:pPr>
            <a:r>
              <a:rPr lang="en-US" dirty="0" smtClean="0"/>
              <a:t>    A </a:t>
            </a:r>
            <a:r>
              <a:rPr lang="en-US" dirty="0"/>
              <a:t>$100 deposit per person is required for the 5-day course and $50 per person for the 2 day course. Deposits are refundable if notice of cancellation is received at least 14 days prior to reservation period, less a $10 handling charge. Deposit will not be refunded if cancellation is received less than 14 days prior to reservation period. Deposit may be transferred to another session if notice of change is received at least 7 days prior to original date of enrollment. Transfer of deposit to another session </a:t>
            </a:r>
            <a:r>
              <a:rPr lang="en-US" dirty="0" smtClean="0"/>
              <a:t>is </a:t>
            </a:r>
            <a:r>
              <a:rPr lang="en-US" dirty="0"/>
              <a:t>contingent upon availability of space in that session.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Which </a:t>
            </a:r>
            <a:r>
              <a:rPr lang="en-US" b="1" dirty="0"/>
              <a:t>of the following would be the best heading for this notice?</a:t>
            </a:r>
          </a:p>
          <a:p>
            <a:pPr>
              <a:buNone/>
            </a:pPr>
            <a:r>
              <a:rPr lang="en-US" dirty="0" smtClean="0"/>
              <a:t>  a. Procedures </a:t>
            </a:r>
            <a:r>
              <a:rPr lang="en-US" dirty="0"/>
              <a:t>for Depositing </a:t>
            </a:r>
            <a:r>
              <a:rPr lang="en-US" dirty="0" smtClean="0"/>
              <a:t>Checks</a:t>
            </a:r>
            <a:r>
              <a:rPr lang="en-US" dirty="0"/>
              <a:t> </a:t>
            </a:r>
          </a:p>
          <a:p>
            <a:pPr>
              <a:buNone/>
            </a:pPr>
            <a:r>
              <a:rPr lang="en-US" dirty="0" smtClean="0"/>
              <a:t>  b. Availability </a:t>
            </a:r>
            <a:r>
              <a:rPr lang="en-US" dirty="0"/>
              <a:t>of Registration </a:t>
            </a:r>
            <a:r>
              <a:rPr lang="en-US" dirty="0" smtClean="0"/>
              <a:t>Forms</a:t>
            </a:r>
            <a:endParaRPr lang="en-US" dirty="0"/>
          </a:p>
          <a:p>
            <a:pPr>
              <a:buNone/>
            </a:pPr>
            <a:r>
              <a:rPr lang="en-US" dirty="0" smtClean="0"/>
              <a:t>  c. Spring </a:t>
            </a:r>
            <a:r>
              <a:rPr lang="en-US" dirty="0"/>
              <a:t>Course </a:t>
            </a:r>
            <a:r>
              <a:rPr lang="en-US" dirty="0" smtClean="0"/>
              <a:t>Offerings</a:t>
            </a:r>
            <a:endParaRPr lang="en-US" dirty="0"/>
          </a:p>
          <a:p>
            <a:pPr>
              <a:buNone/>
            </a:pPr>
            <a:r>
              <a:rPr lang="en-US" dirty="0" smtClean="0"/>
              <a:t>  d. Policy </a:t>
            </a:r>
            <a:r>
              <a:rPr lang="en-US" dirty="0"/>
              <a:t>on </a:t>
            </a:r>
            <a:r>
              <a:rPr lang="en-US" dirty="0" smtClean="0"/>
              <a:t>Withdrawals</a:t>
            </a:r>
            <a:r>
              <a:rPr lang="en-US" dirty="0"/>
              <a:t/>
            </a:r>
            <a:br>
              <a:rPr lang="en-US" dirty="0"/>
            </a:br>
            <a:endParaRPr lang="en-US" dirty="0"/>
          </a:p>
          <a:p>
            <a:pPr>
              <a:buNone/>
            </a:pPr>
            <a:r>
              <a:rPr lang="en-US" b="1" dirty="0" smtClean="0"/>
              <a:t>2) How </a:t>
            </a:r>
            <a:r>
              <a:rPr lang="en-US" b="1" dirty="0"/>
              <a:t>much most you pay if you cancel your registration three weeks before a session begins</a:t>
            </a:r>
            <a:r>
              <a:rPr lang="en-US" b="1" dirty="0" smtClean="0"/>
              <a:t>?</a:t>
            </a:r>
          </a:p>
          <a:p>
            <a:pPr>
              <a:buNone/>
            </a:pPr>
            <a:r>
              <a:rPr lang="en-US" dirty="0" smtClean="0"/>
              <a:t>  a. Nothing</a:t>
            </a:r>
            <a:endParaRPr lang="en-US" dirty="0"/>
          </a:p>
          <a:p>
            <a:pPr>
              <a:buNone/>
            </a:pPr>
            <a:r>
              <a:rPr lang="en-US" dirty="0" smtClean="0"/>
              <a:t>  b. $5</a:t>
            </a:r>
            <a:endParaRPr lang="en-US" dirty="0"/>
          </a:p>
          <a:p>
            <a:pPr>
              <a:buNone/>
            </a:pPr>
            <a:r>
              <a:rPr lang="en-US" dirty="0" smtClean="0"/>
              <a:t>  c. $10</a:t>
            </a:r>
            <a:endParaRPr lang="en-US" dirty="0"/>
          </a:p>
          <a:p>
            <a:pPr>
              <a:buNone/>
            </a:pPr>
            <a:r>
              <a:rPr lang="en-US" dirty="0" smtClean="0"/>
              <a:t>  d. $50</a:t>
            </a:r>
            <a:r>
              <a:rPr lang="en-US" dirty="0"/>
              <a:t/>
            </a:r>
            <a:br>
              <a:rPr lang="en-US" dirty="0"/>
            </a:br>
            <a:endParaRPr lang="en-US" dirty="0"/>
          </a:p>
          <a:p>
            <a:pPr>
              <a:buNone/>
            </a:pPr>
            <a:r>
              <a:rPr lang="en-US" b="1" dirty="0" smtClean="0"/>
              <a:t>3) What </a:t>
            </a:r>
            <a:r>
              <a:rPr lang="en-US" b="1" dirty="0"/>
              <a:t>determines if your deposit can be transferred to a different </a:t>
            </a:r>
            <a:r>
              <a:rPr lang="en-US" b="1" dirty="0" smtClean="0"/>
              <a:t>course?</a:t>
            </a:r>
          </a:p>
          <a:p>
            <a:pPr>
              <a:buNone/>
            </a:pPr>
            <a:r>
              <a:rPr lang="en-US" dirty="0" smtClean="0"/>
              <a:t>  a. If </a:t>
            </a:r>
            <a:r>
              <a:rPr lang="en-US" dirty="0"/>
              <a:t>you have paid the handling </a:t>
            </a:r>
            <a:r>
              <a:rPr lang="en-US" dirty="0" smtClean="0"/>
              <a:t>charge</a:t>
            </a:r>
            <a:endParaRPr lang="en-US" dirty="0"/>
          </a:p>
          <a:p>
            <a:pPr>
              <a:buNone/>
            </a:pPr>
            <a:r>
              <a:rPr lang="en-US" dirty="0" smtClean="0"/>
              <a:t>  b. If </a:t>
            </a:r>
            <a:r>
              <a:rPr lang="en-US" dirty="0"/>
              <a:t>there is any space left in the second </a:t>
            </a:r>
            <a:r>
              <a:rPr lang="en-US" dirty="0" smtClean="0"/>
              <a:t>course</a:t>
            </a:r>
            <a:endParaRPr lang="en-US" dirty="0"/>
          </a:p>
          <a:p>
            <a:pPr>
              <a:buNone/>
            </a:pPr>
            <a:r>
              <a:rPr lang="en-US" dirty="0" smtClean="0"/>
              <a:t>  c. If </a:t>
            </a:r>
            <a:r>
              <a:rPr lang="en-US" dirty="0"/>
              <a:t>the first course is canceled because of low </a:t>
            </a:r>
            <a:r>
              <a:rPr lang="en-US" dirty="0" smtClean="0"/>
              <a:t>enrollment</a:t>
            </a:r>
            <a:endParaRPr lang="en-US" dirty="0"/>
          </a:p>
          <a:p>
            <a:pPr>
              <a:buNone/>
            </a:pPr>
            <a:r>
              <a:rPr lang="en-US" dirty="0" smtClean="0"/>
              <a:t>  d. If </a:t>
            </a:r>
            <a:r>
              <a:rPr lang="en-US" dirty="0"/>
              <a:t>your original space can be </a:t>
            </a:r>
            <a:r>
              <a:rPr lang="en-US" dirty="0" smtClean="0"/>
              <a:t>fitted</a:t>
            </a:r>
            <a:endParaRPr lang="en-US" dirty="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Which </a:t>
            </a:r>
            <a:r>
              <a:rPr lang="en-US" b="1" dirty="0"/>
              <a:t>of the following would be the best heading for this notice?</a:t>
            </a:r>
          </a:p>
          <a:p>
            <a:pPr>
              <a:buNone/>
            </a:pPr>
            <a:r>
              <a:rPr lang="en-US" dirty="0" smtClean="0"/>
              <a:t>  a. Procedures </a:t>
            </a:r>
            <a:r>
              <a:rPr lang="en-US" dirty="0"/>
              <a:t>for Depositing </a:t>
            </a:r>
            <a:r>
              <a:rPr lang="en-US" dirty="0" smtClean="0"/>
              <a:t>Checks</a:t>
            </a:r>
            <a:r>
              <a:rPr lang="en-US" dirty="0"/>
              <a:t> </a:t>
            </a:r>
          </a:p>
          <a:p>
            <a:pPr>
              <a:buNone/>
            </a:pPr>
            <a:r>
              <a:rPr lang="en-US" dirty="0" smtClean="0"/>
              <a:t>  b. Availability </a:t>
            </a:r>
            <a:r>
              <a:rPr lang="en-US" dirty="0"/>
              <a:t>of Registration </a:t>
            </a:r>
            <a:r>
              <a:rPr lang="en-US" dirty="0" smtClean="0"/>
              <a:t>Forms</a:t>
            </a:r>
            <a:endParaRPr lang="en-US" dirty="0"/>
          </a:p>
          <a:p>
            <a:pPr>
              <a:buNone/>
            </a:pPr>
            <a:r>
              <a:rPr lang="en-US" dirty="0" smtClean="0"/>
              <a:t>  c. Spring </a:t>
            </a:r>
            <a:r>
              <a:rPr lang="en-US" dirty="0"/>
              <a:t>Course </a:t>
            </a:r>
            <a:r>
              <a:rPr lang="en-US" dirty="0" smtClean="0"/>
              <a:t>Offerings</a:t>
            </a:r>
            <a:endParaRPr lang="en-US" dirty="0"/>
          </a:p>
          <a:p>
            <a:pPr>
              <a:buNone/>
            </a:pPr>
            <a:r>
              <a:rPr lang="en-US" dirty="0" smtClean="0"/>
              <a:t>  </a:t>
            </a:r>
            <a:r>
              <a:rPr lang="en-US" b="1" dirty="0" smtClean="0"/>
              <a:t>d. Policy </a:t>
            </a:r>
            <a:r>
              <a:rPr lang="en-US" b="1" dirty="0"/>
              <a:t>on </a:t>
            </a:r>
            <a:r>
              <a:rPr lang="en-US" b="1" dirty="0" smtClean="0"/>
              <a:t>Withdrawals</a:t>
            </a:r>
            <a:r>
              <a:rPr lang="en-US" dirty="0"/>
              <a:t/>
            </a:r>
            <a:br>
              <a:rPr lang="en-US" dirty="0"/>
            </a:br>
            <a:endParaRPr lang="en-US" dirty="0"/>
          </a:p>
          <a:p>
            <a:pPr>
              <a:buNone/>
            </a:pPr>
            <a:r>
              <a:rPr lang="en-US" b="1" dirty="0" smtClean="0"/>
              <a:t>2) How </a:t>
            </a:r>
            <a:r>
              <a:rPr lang="en-US" b="1" dirty="0"/>
              <a:t>much most you pay if you cancel your registration three weeks before a session begins</a:t>
            </a:r>
            <a:r>
              <a:rPr lang="en-US" b="1" dirty="0" smtClean="0"/>
              <a:t>?</a:t>
            </a:r>
          </a:p>
          <a:p>
            <a:pPr>
              <a:buNone/>
            </a:pPr>
            <a:r>
              <a:rPr lang="en-US" dirty="0" smtClean="0"/>
              <a:t>  a. Nothing</a:t>
            </a:r>
            <a:endParaRPr lang="en-US" dirty="0"/>
          </a:p>
          <a:p>
            <a:pPr>
              <a:buNone/>
            </a:pPr>
            <a:r>
              <a:rPr lang="en-US" dirty="0" smtClean="0"/>
              <a:t>  b. $5</a:t>
            </a:r>
            <a:endParaRPr lang="en-US" dirty="0"/>
          </a:p>
          <a:p>
            <a:pPr>
              <a:buNone/>
            </a:pPr>
            <a:r>
              <a:rPr lang="en-US" dirty="0" smtClean="0"/>
              <a:t>  </a:t>
            </a:r>
            <a:r>
              <a:rPr lang="en-US" b="1" dirty="0" smtClean="0"/>
              <a:t>c. $10</a:t>
            </a:r>
            <a:endParaRPr lang="en-US" b="1" dirty="0"/>
          </a:p>
          <a:p>
            <a:pPr>
              <a:buNone/>
            </a:pPr>
            <a:r>
              <a:rPr lang="en-US" dirty="0" smtClean="0"/>
              <a:t>  d. $50</a:t>
            </a:r>
            <a:r>
              <a:rPr lang="en-US" dirty="0"/>
              <a:t/>
            </a:r>
            <a:br>
              <a:rPr lang="en-US" dirty="0"/>
            </a:br>
            <a:endParaRPr lang="en-US" dirty="0"/>
          </a:p>
          <a:p>
            <a:pPr>
              <a:buNone/>
            </a:pPr>
            <a:r>
              <a:rPr lang="en-US" b="1" dirty="0" smtClean="0"/>
              <a:t>3) What </a:t>
            </a:r>
            <a:r>
              <a:rPr lang="en-US" b="1" dirty="0"/>
              <a:t>determines if your deposit can be transferred to a different </a:t>
            </a:r>
            <a:r>
              <a:rPr lang="en-US" b="1" dirty="0" smtClean="0"/>
              <a:t>course?</a:t>
            </a:r>
          </a:p>
          <a:p>
            <a:pPr>
              <a:buNone/>
            </a:pPr>
            <a:r>
              <a:rPr lang="en-US" dirty="0" smtClean="0"/>
              <a:t>  a. If </a:t>
            </a:r>
            <a:r>
              <a:rPr lang="en-US" dirty="0"/>
              <a:t>you have paid the handling </a:t>
            </a:r>
            <a:r>
              <a:rPr lang="en-US" dirty="0" smtClean="0"/>
              <a:t>charge</a:t>
            </a:r>
            <a:endParaRPr lang="en-US" dirty="0"/>
          </a:p>
          <a:p>
            <a:pPr>
              <a:buNone/>
            </a:pPr>
            <a:r>
              <a:rPr lang="en-US" b="1" dirty="0" smtClean="0"/>
              <a:t>  b. If </a:t>
            </a:r>
            <a:r>
              <a:rPr lang="en-US" b="1" dirty="0"/>
              <a:t>there is any space left in the second </a:t>
            </a:r>
            <a:r>
              <a:rPr lang="en-US" b="1" dirty="0" smtClean="0"/>
              <a:t>course</a:t>
            </a:r>
            <a:endParaRPr lang="en-US" b="1" dirty="0"/>
          </a:p>
          <a:p>
            <a:pPr>
              <a:buNone/>
            </a:pPr>
            <a:r>
              <a:rPr lang="en-US" dirty="0" smtClean="0"/>
              <a:t>  c. If </a:t>
            </a:r>
            <a:r>
              <a:rPr lang="en-US" dirty="0"/>
              <a:t>the first course is canceled because of low </a:t>
            </a:r>
            <a:r>
              <a:rPr lang="en-US" dirty="0" smtClean="0"/>
              <a:t>enrollment</a:t>
            </a:r>
            <a:endParaRPr lang="en-US" dirty="0"/>
          </a:p>
          <a:p>
            <a:pPr>
              <a:buNone/>
            </a:pPr>
            <a:r>
              <a:rPr lang="en-US" dirty="0" smtClean="0"/>
              <a:t>  d. If </a:t>
            </a:r>
            <a:r>
              <a:rPr lang="en-US" dirty="0"/>
              <a:t>your original space can be </a:t>
            </a:r>
            <a:r>
              <a:rPr lang="en-US" dirty="0" smtClean="0"/>
              <a:t>fitted</a:t>
            </a:r>
            <a:endParaRPr lang="en-US" dirty="0"/>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14400"/>
            <a:ext cx="8108950" cy="4700588"/>
          </a:xfrm>
        </p:spPr>
        <p:txBody>
          <a:bodyPr/>
          <a:lstStyle/>
          <a:p>
            <a:pPr>
              <a:buNone/>
            </a:pPr>
            <a:r>
              <a:rPr lang="en-US" dirty="0" smtClean="0"/>
              <a:t>   </a:t>
            </a:r>
          </a:p>
          <a:p>
            <a:pPr>
              <a:buNone/>
            </a:pPr>
            <a:endParaRPr lang="en-US" dirty="0" smtClean="0"/>
          </a:p>
          <a:p>
            <a:pPr>
              <a:buNone/>
            </a:pPr>
            <a:r>
              <a:rPr lang="en-US" dirty="0" smtClean="0"/>
              <a:t>    All computer disks must be scanned immediately when an entry is made to this building. Standard Chemical Company’s policy prohibits the possession of any personal disks on site. Disks authorized for business purposes must be declared, accompanied by a pass, and scanned for viruses. When entering the premises, failure to declare disks will result in confiscation. The term "disk" refers to any computer-data medium.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108950" cy="4700588"/>
          </a:xfrm>
        </p:spPr>
        <p:txBody>
          <a:bodyPr/>
          <a:lstStyle/>
          <a:p>
            <a:pPr>
              <a:buNone/>
            </a:pPr>
            <a:r>
              <a:rPr lang="en-US" b="1" dirty="0" smtClean="0"/>
              <a:t>1) What will happen ifs disk is not declared?</a:t>
            </a:r>
          </a:p>
          <a:p>
            <a:pPr>
              <a:buNone/>
            </a:pPr>
            <a:r>
              <a:rPr lang="en-US" dirty="0" smtClean="0"/>
              <a:t>  a. It will be robbed</a:t>
            </a:r>
          </a:p>
          <a:p>
            <a:pPr>
              <a:buNone/>
            </a:pPr>
            <a:r>
              <a:rPr lang="en-US" dirty="0" smtClean="0"/>
              <a:t>  b. It will be erased</a:t>
            </a:r>
          </a:p>
          <a:p>
            <a:pPr>
              <a:buNone/>
            </a:pPr>
            <a:r>
              <a:rPr lang="en-US" dirty="0" smtClean="0"/>
              <a:t>  c. It will be duplicated</a:t>
            </a:r>
          </a:p>
          <a:p>
            <a:pPr>
              <a:buNone/>
            </a:pPr>
            <a:r>
              <a:rPr lang="en-US" dirty="0" smtClean="0"/>
              <a:t>  d. It will be taken away</a:t>
            </a:r>
          </a:p>
          <a:p>
            <a:pPr>
              <a:buNone/>
            </a:pPr>
            <a:r>
              <a:rPr lang="en-US" dirty="0" smtClean="0"/>
              <a:t> </a:t>
            </a:r>
          </a:p>
          <a:p>
            <a:pPr>
              <a:buNone/>
            </a:pPr>
            <a:r>
              <a:rPr lang="en-US" b="1" dirty="0" smtClean="0"/>
              <a:t>2) Where would this notice most likely be seen?</a:t>
            </a:r>
          </a:p>
          <a:p>
            <a:pPr>
              <a:buNone/>
            </a:pPr>
            <a:r>
              <a:rPr lang="en-US" dirty="0" smtClean="0"/>
              <a:t>  a. In a health clinic</a:t>
            </a:r>
          </a:p>
          <a:p>
            <a:pPr>
              <a:buNone/>
            </a:pPr>
            <a:r>
              <a:rPr lang="en-US" dirty="0" smtClean="0"/>
              <a:t>  b. At the cyber cafe</a:t>
            </a:r>
          </a:p>
          <a:p>
            <a:pPr>
              <a:buNone/>
            </a:pPr>
            <a:r>
              <a:rPr lang="en-US" dirty="0" smtClean="0"/>
              <a:t>  c. At the entrance of Standard Chemical</a:t>
            </a:r>
          </a:p>
          <a:p>
            <a:pPr>
              <a:buNone/>
            </a:pPr>
            <a:r>
              <a:rPr lang="en-US" dirty="0" smtClean="0"/>
              <a:t>  d. In the company’s pantry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108950" cy="4700588"/>
          </a:xfrm>
        </p:spPr>
        <p:txBody>
          <a:bodyPr/>
          <a:lstStyle/>
          <a:p>
            <a:pPr>
              <a:buNone/>
            </a:pPr>
            <a:r>
              <a:rPr lang="en-US" b="1" dirty="0" smtClean="0"/>
              <a:t>1) What will happen ifs disk is not declared?</a:t>
            </a:r>
          </a:p>
          <a:p>
            <a:pPr>
              <a:buNone/>
            </a:pPr>
            <a:r>
              <a:rPr lang="en-US" dirty="0" smtClean="0"/>
              <a:t>  a. It will be robbed</a:t>
            </a:r>
          </a:p>
          <a:p>
            <a:pPr>
              <a:buNone/>
            </a:pPr>
            <a:r>
              <a:rPr lang="en-US" dirty="0" smtClean="0"/>
              <a:t>  b. It will be erased</a:t>
            </a:r>
          </a:p>
          <a:p>
            <a:pPr>
              <a:buNone/>
            </a:pPr>
            <a:r>
              <a:rPr lang="en-US" dirty="0" smtClean="0"/>
              <a:t>  c. It will be duplicated</a:t>
            </a:r>
          </a:p>
          <a:p>
            <a:pPr>
              <a:buNone/>
            </a:pPr>
            <a:r>
              <a:rPr lang="en-US" b="1" dirty="0" smtClean="0"/>
              <a:t>  d. It will be taken away</a:t>
            </a:r>
          </a:p>
          <a:p>
            <a:pPr>
              <a:buNone/>
            </a:pPr>
            <a:r>
              <a:rPr lang="en-US" dirty="0" smtClean="0"/>
              <a:t> </a:t>
            </a:r>
          </a:p>
          <a:p>
            <a:pPr>
              <a:buNone/>
            </a:pPr>
            <a:r>
              <a:rPr lang="en-US" b="1" dirty="0" smtClean="0"/>
              <a:t>2) Where would this notice most likely be seen?</a:t>
            </a:r>
          </a:p>
          <a:p>
            <a:pPr>
              <a:buNone/>
            </a:pPr>
            <a:r>
              <a:rPr lang="en-US" dirty="0" smtClean="0"/>
              <a:t>  a. In a health clinic</a:t>
            </a:r>
          </a:p>
          <a:p>
            <a:pPr>
              <a:buNone/>
            </a:pPr>
            <a:r>
              <a:rPr lang="en-US" dirty="0" smtClean="0"/>
              <a:t>  b. At the cyber cafe</a:t>
            </a:r>
          </a:p>
          <a:p>
            <a:pPr>
              <a:buNone/>
            </a:pPr>
            <a:r>
              <a:rPr lang="en-US" dirty="0" smtClean="0"/>
              <a:t>  </a:t>
            </a:r>
            <a:r>
              <a:rPr lang="en-US" b="1" dirty="0" smtClean="0"/>
              <a:t>c. At the entrance of Standard Chemical</a:t>
            </a:r>
            <a:endParaRPr lang="en-US" dirty="0" smtClean="0"/>
          </a:p>
          <a:p>
            <a:pPr>
              <a:buNone/>
            </a:pPr>
            <a:r>
              <a:rPr lang="en-US" dirty="0" smtClean="0"/>
              <a:t>  d. In the </a:t>
            </a:r>
            <a:r>
              <a:rPr lang="en-US" smtClean="0"/>
              <a:t>company’s pantry</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453437" cy="360363"/>
          </a:xfrm>
        </p:spPr>
        <p:txBody>
          <a:bodyPr/>
          <a:lstStyle/>
          <a:p>
            <a:r>
              <a:rPr lang="en-US" sz="2400" dirty="0" smtClean="0">
                <a:solidFill>
                  <a:schemeClr val="accent2">
                    <a:lumMod val="75000"/>
                  </a:schemeClr>
                </a:solidFill>
              </a:rPr>
              <a:t>Read the passage and answer the questions</a:t>
            </a:r>
            <a:endParaRPr lang="en-US" sz="2400" dirty="0">
              <a:solidFill>
                <a:schemeClr val="accent2">
                  <a:lumMod val="75000"/>
                </a:schemeClr>
              </a:solidFill>
            </a:endParaRPr>
          </a:p>
        </p:txBody>
      </p:sp>
      <p:sp>
        <p:nvSpPr>
          <p:cNvPr id="3" name="Content Placeholder 2"/>
          <p:cNvSpPr>
            <a:spLocks noGrp="1"/>
          </p:cNvSpPr>
          <p:nvPr>
            <p:ph idx="1"/>
          </p:nvPr>
        </p:nvSpPr>
        <p:spPr>
          <a:xfrm>
            <a:off x="304800" y="886200"/>
            <a:ext cx="8568000" cy="6048000"/>
          </a:xfrm>
        </p:spPr>
        <p:txBody>
          <a:bodyPr/>
          <a:lstStyle/>
          <a:p>
            <a:endParaRPr lang="en-US" dirty="0" smtClean="0"/>
          </a:p>
          <a:p>
            <a:endParaRPr lang="en-US" dirty="0" smtClean="0"/>
          </a:p>
          <a:p>
            <a:pPr>
              <a:buNone/>
            </a:pPr>
            <a:r>
              <a:rPr lang="en-US" dirty="0" smtClean="0"/>
              <a:t>   Purchase a 12 month subscription to </a:t>
            </a:r>
            <a:r>
              <a:rPr lang="en-US" i="1" dirty="0" smtClean="0"/>
              <a:t>Vacation the Nation</a:t>
            </a:r>
            <a:r>
              <a:rPr lang="en-US" dirty="0" smtClean="0"/>
              <a:t> today and receive a free pair of Sunnies Sunglasses with your very own soft leather case.* To get your free Sunnies follow these 3 easy steps.</a:t>
            </a:r>
          </a:p>
          <a:p>
            <a:pPr>
              <a:buNone/>
            </a:pPr>
            <a:r>
              <a:rPr lang="en-US" dirty="0" smtClean="0"/>
              <a:t>   1.Purchase a copy of </a:t>
            </a:r>
            <a:r>
              <a:rPr lang="en-US" i="1" dirty="0" smtClean="0"/>
              <a:t>Vacation the Nation</a:t>
            </a:r>
            <a:r>
              <a:rPr lang="en-US" dirty="0" smtClean="0"/>
              <a:t>, New York's #1 Travel magazine.</a:t>
            </a:r>
          </a:p>
          <a:p>
            <a:pPr>
              <a:buNone/>
            </a:pPr>
            <a:r>
              <a:rPr lang="en-US" dirty="0" smtClean="0"/>
              <a:t>   2.Fill out the application card (found in the center of the magazine)</a:t>
            </a:r>
          </a:p>
          <a:p>
            <a:pPr>
              <a:buNone/>
            </a:pPr>
            <a:r>
              <a:rPr lang="en-US" dirty="0" smtClean="0"/>
              <a:t>   3.Mail the card and $21. 95 US to the address provided*This is a limited time offer only. Application and funds must be received no later than Dec 1st 2004. Canadian residents should add $3 US for shipping. Offer not available for residents outside of North America.</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What is this advertisement for?</a:t>
            </a:r>
          </a:p>
          <a:p>
            <a:pPr marL="342900" indent="-342900">
              <a:buNone/>
            </a:pPr>
            <a:r>
              <a:rPr lang="en-US" dirty="0" smtClean="0"/>
              <a:t>  a. A summer trip</a:t>
            </a:r>
          </a:p>
          <a:p>
            <a:pPr marL="342900" indent="-342900">
              <a:buNone/>
            </a:pPr>
            <a:r>
              <a:rPr lang="en-US" dirty="0" smtClean="0"/>
              <a:t>  b. A travel company</a:t>
            </a:r>
          </a:p>
          <a:p>
            <a:pPr marL="342900" indent="-342900">
              <a:buNone/>
            </a:pPr>
            <a:r>
              <a:rPr lang="en-US" dirty="0" smtClean="0"/>
              <a:t>  c. A special deal</a:t>
            </a:r>
          </a:p>
          <a:p>
            <a:pPr marL="342900" indent="-342900">
              <a:buNone/>
            </a:pPr>
            <a:r>
              <a:rPr lang="en-US" dirty="0" smtClean="0"/>
              <a:t>  d. A free magazine</a:t>
            </a:r>
          </a:p>
          <a:p>
            <a:endParaRPr lang="en-US" dirty="0" smtClean="0"/>
          </a:p>
          <a:p>
            <a:pPr>
              <a:buNone/>
            </a:pPr>
            <a:r>
              <a:rPr lang="en-US" b="1" dirty="0" smtClean="0"/>
              <a:t>2) How much do the sunglasses cost?</a:t>
            </a:r>
          </a:p>
          <a:p>
            <a:pPr>
              <a:buNone/>
            </a:pPr>
            <a:r>
              <a:rPr lang="en-US" dirty="0" smtClean="0"/>
              <a:t>  a. They are free with a subscription</a:t>
            </a:r>
          </a:p>
          <a:p>
            <a:pPr>
              <a:buNone/>
            </a:pPr>
            <a:r>
              <a:rPr lang="en-US" dirty="0" smtClean="0"/>
              <a:t>  b. They cost $1</a:t>
            </a:r>
          </a:p>
          <a:p>
            <a:pPr>
              <a:buNone/>
            </a:pPr>
            <a:r>
              <a:rPr lang="en-US" dirty="0" smtClean="0"/>
              <a:t>  c. They cost $3 Canadian</a:t>
            </a:r>
          </a:p>
          <a:p>
            <a:pPr>
              <a:buNone/>
            </a:pPr>
            <a:r>
              <a:rPr lang="en-US" dirty="0" smtClean="0"/>
              <a:t>  d. They cost $21. 95 US</a:t>
            </a:r>
          </a:p>
          <a:p>
            <a:pPr>
              <a:buNone/>
            </a:pPr>
            <a:endParaRPr lang="en-US" dirty="0" smtClean="0"/>
          </a:p>
          <a:p>
            <a:pPr>
              <a:buNone/>
            </a:pPr>
            <a:r>
              <a:rPr lang="en-US" b="1" dirty="0" smtClean="0"/>
              <a:t>3) Who cannot benefit from this special deal?</a:t>
            </a:r>
          </a:p>
          <a:p>
            <a:pPr>
              <a:buNone/>
            </a:pPr>
            <a:r>
              <a:rPr lang="en-US" dirty="0" smtClean="0"/>
              <a:t>  a. Canadians</a:t>
            </a:r>
          </a:p>
          <a:p>
            <a:pPr>
              <a:buNone/>
            </a:pPr>
            <a:r>
              <a:rPr lang="en-US" dirty="0" smtClean="0"/>
              <a:t>  b. UK residents</a:t>
            </a:r>
          </a:p>
          <a:p>
            <a:pPr>
              <a:buNone/>
            </a:pPr>
            <a:r>
              <a:rPr lang="en-US" dirty="0" smtClean="0"/>
              <a:t>  c. North Americans</a:t>
            </a:r>
          </a:p>
          <a:p>
            <a:pPr>
              <a:buNone/>
            </a:pPr>
            <a:r>
              <a:rPr lang="en-US" dirty="0" smtClean="0"/>
              <a:t>  d. US residents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What is this advertisement for?</a:t>
            </a:r>
          </a:p>
          <a:p>
            <a:pPr marL="342900" indent="-342900">
              <a:buNone/>
            </a:pPr>
            <a:r>
              <a:rPr lang="en-US" dirty="0" smtClean="0"/>
              <a:t>  a. A summer trip</a:t>
            </a:r>
          </a:p>
          <a:p>
            <a:pPr marL="342900" indent="-342900">
              <a:buNone/>
            </a:pPr>
            <a:r>
              <a:rPr lang="en-US" dirty="0" smtClean="0"/>
              <a:t>  b. A travel company</a:t>
            </a:r>
          </a:p>
          <a:p>
            <a:pPr marL="342900" indent="-342900">
              <a:buNone/>
            </a:pPr>
            <a:r>
              <a:rPr lang="en-US" dirty="0" smtClean="0"/>
              <a:t>  </a:t>
            </a:r>
            <a:r>
              <a:rPr lang="en-US" b="1" dirty="0" smtClean="0"/>
              <a:t>c. A special deal</a:t>
            </a:r>
          </a:p>
          <a:p>
            <a:pPr marL="342900" indent="-342900">
              <a:buNone/>
            </a:pPr>
            <a:r>
              <a:rPr lang="en-US" dirty="0" smtClean="0"/>
              <a:t>  d. A free magazine</a:t>
            </a:r>
          </a:p>
          <a:p>
            <a:endParaRPr lang="en-US" dirty="0" smtClean="0"/>
          </a:p>
          <a:p>
            <a:pPr>
              <a:buNone/>
            </a:pPr>
            <a:r>
              <a:rPr lang="en-US" b="1" dirty="0" smtClean="0"/>
              <a:t>2) How much do the sunglasses cost?</a:t>
            </a:r>
          </a:p>
          <a:p>
            <a:pPr>
              <a:buNone/>
            </a:pPr>
            <a:r>
              <a:rPr lang="en-US" dirty="0" smtClean="0"/>
              <a:t>  </a:t>
            </a:r>
            <a:r>
              <a:rPr lang="en-US" b="1" dirty="0" smtClean="0"/>
              <a:t>a. They are free with a subscription</a:t>
            </a:r>
          </a:p>
          <a:p>
            <a:pPr>
              <a:buNone/>
            </a:pPr>
            <a:r>
              <a:rPr lang="en-US" dirty="0" smtClean="0"/>
              <a:t>  b. They cost $1</a:t>
            </a:r>
          </a:p>
          <a:p>
            <a:pPr>
              <a:buNone/>
            </a:pPr>
            <a:r>
              <a:rPr lang="en-US" dirty="0" smtClean="0"/>
              <a:t>  c. They cost $3 Canadian</a:t>
            </a:r>
          </a:p>
          <a:p>
            <a:pPr>
              <a:buNone/>
            </a:pPr>
            <a:r>
              <a:rPr lang="en-US" dirty="0" smtClean="0"/>
              <a:t>  d. They cost $21. 95 US</a:t>
            </a:r>
          </a:p>
          <a:p>
            <a:pPr>
              <a:buNone/>
            </a:pPr>
            <a:endParaRPr lang="en-US" dirty="0" smtClean="0"/>
          </a:p>
          <a:p>
            <a:pPr>
              <a:buNone/>
            </a:pPr>
            <a:r>
              <a:rPr lang="en-US" b="1" dirty="0" smtClean="0"/>
              <a:t>3) Who cannot benefit from this special deal?</a:t>
            </a:r>
          </a:p>
          <a:p>
            <a:pPr>
              <a:buNone/>
            </a:pPr>
            <a:r>
              <a:rPr lang="en-US" dirty="0" smtClean="0"/>
              <a:t>  a. Canadians</a:t>
            </a:r>
          </a:p>
          <a:p>
            <a:pPr>
              <a:buNone/>
            </a:pPr>
            <a:r>
              <a:rPr lang="en-US" b="1" dirty="0" smtClean="0"/>
              <a:t>  b. UK residents</a:t>
            </a:r>
          </a:p>
          <a:p>
            <a:pPr>
              <a:buNone/>
            </a:pPr>
            <a:r>
              <a:rPr lang="en-US" dirty="0" smtClean="0"/>
              <a:t>  c. North Americans</a:t>
            </a:r>
          </a:p>
          <a:p>
            <a:pPr>
              <a:buNone/>
            </a:pPr>
            <a:r>
              <a:rPr lang="en-US" dirty="0" smtClean="0"/>
              <a:t>  d. US residents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8453437" cy="588963"/>
          </a:xfrm>
        </p:spPr>
        <p:txBody>
          <a:bodyPr/>
          <a:lstStyle/>
          <a:p>
            <a:pPr algn="l"/>
            <a:r>
              <a:rPr lang="en-US" sz="2400" dirty="0" smtClean="0">
                <a:solidFill>
                  <a:schemeClr val="accent2">
                    <a:lumMod val="75000"/>
                  </a:schemeClr>
                </a:solidFill>
              </a:rPr>
              <a:t>Read the passage and answer the questions</a:t>
            </a:r>
            <a:r>
              <a:rPr lang="en-US" dirty="0" smtClean="0"/>
              <a:t/>
            </a:r>
            <a:br>
              <a:rPr lang="en-US" dirty="0" smtClean="0"/>
            </a:br>
            <a:endParaRPr lang="en-US" dirty="0"/>
          </a:p>
        </p:txBody>
      </p:sp>
      <p:sp>
        <p:nvSpPr>
          <p:cNvPr id="3" name="Content Placeholder 2"/>
          <p:cNvSpPr>
            <a:spLocks noGrp="1"/>
          </p:cNvSpPr>
          <p:nvPr>
            <p:ph idx="1"/>
          </p:nvPr>
        </p:nvSpPr>
        <p:spPr>
          <a:xfrm>
            <a:off x="304800" y="990600"/>
            <a:ext cx="8108950" cy="4700588"/>
          </a:xfrm>
        </p:spPr>
        <p:txBody>
          <a:bodyPr>
            <a:normAutofit/>
          </a:bodyPr>
          <a:lstStyle/>
          <a:p>
            <a:pPr>
              <a:buNone/>
            </a:pPr>
            <a:r>
              <a:rPr lang="en-US" dirty="0"/>
              <a:t>    </a:t>
            </a:r>
            <a:endParaRPr lang="en-US" dirty="0" smtClean="0"/>
          </a:p>
          <a:p>
            <a:pPr>
              <a:buNone/>
            </a:pPr>
            <a:endParaRPr lang="en-US" dirty="0" smtClean="0"/>
          </a:p>
          <a:p>
            <a:pPr>
              <a:buNone/>
            </a:pPr>
            <a:r>
              <a:rPr lang="en-US" dirty="0" smtClean="0"/>
              <a:t>   The </a:t>
            </a:r>
            <a:r>
              <a:rPr lang="en-US" dirty="0"/>
              <a:t>majority of top managers work </a:t>
            </a:r>
            <a:r>
              <a:rPr lang="en-US" dirty="0" smtClean="0"/>
              <a:t>more </a:t>
            </a:r>
            <a:r>
              <a:rPr lang="en-US" dirty="0"/>
              <a:t>productively outside standard working hours. </a:t>
            </a:r>
            <a:r>
              <a:rPr lang="en-US" dirty="0" smtClean="0"/>
              <a:t>This is as </a:t>
            </a:r>
            <a:r>
              <a:rPr lang="en-US" dirty="0"/>
              <a:t>per a recent survey by </a:t>
            </a:r>
            <a:r>
              <a:rPr lang="en-US" dirty="0" smtClean="0"/>
              <a:t>Jefferson </a:t>
            </a:r>
            <a:r>
              <a:rPr lang="en-US" dirty="0"/>
              <a:t>Watch Corporation of 100 chief executives of the top 500 companies in the country. The morning hours before other employees arrive were </a:t>
            </a:r>
            <a:r>
              <a:rPr lang="en-US" dirty="0" smtClean="0"/>
              <a:t>favored </a:t>
            </a:r>
            <a:r>
              <a:rPr lang="en-US" dirty="0"/>
              <a:t>by 43 executives, while 18 preferred to work </a:t>
            </a:r>
            <a:r>
              <a:rPr lang="en-US" dirty="0" smtClean="0"/>
              <a:t>after </a:t>
            </a:r>
            <a:r>
              <a:rPr lang="en-US" dirty="0"/>
              <a:t>the other employees had left. Among those who considered normal working hours to </a:t>
            </a:r>
            <a:r>
              <a:rPr lang="en-US" dirty="0" smtClean="0"/>
              <a:t>be </a:t>
            </a:r>
            <a:r>
              <a:rPr lang="en-US" dirty="0"/>
              <a:t>their most productive, 75% favored mornings over afternoons. 115% of those surveyed said that they worked at home in the </a:t>
            </a:r>
            <a:r>
              <a:rPr lang="en-US" dirty="0" smtClean="0"/>
              <a:t>evenings </a:t>
            </a:r>
            <a:r>
              <a:rPr lang="en-US" dirty="0"/>
              <a:t>and 65% worked over the weekends.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108950" cy="4700588"/>
          </a:xfrm>
        </p:spPr>
        <p:txBody>
          <a:bodyPr>
            <a:normAutofit lnSpcReduction="10000"/>
          </a:bodyPr>
          <a:lstStyle/>
          <a:p>
            <a:pPr>
              <a:buNone/>
            </a:pPr>
            <a:r>
              <a:rPr lang="en-US" b="1" dirty="0" smtClean="0"/>
              <a:t>1</a:t>
            </a:r>
            <a:r>
              <a:rPr lang="en-US" b="1" dirty="0"/>
              <a:t>)</a:t>
            </a:r>
            <a:r>
              <a:rPr lang="en-US" b="1" dirty="0" smtClean="0"/>
              <a:t> </a:t>
            </a:r>
            <a:r>
              <a:rPr lang="en-US" b="1" dirty="0"/>
              <a:t>Who participated in the survey?</a:t>
            </a:r>
          </a:p>
          <a:p>
            <a:pPr>
              <a:buNone/>
            </a:pPr>
            <a:r>
              <a:rPr lang="en-US" dirty="0"/>
              <a:t> </a:t>
            </a:r>
            <a:r>
              <a:rPr lang="en-US" dirty="0" smtClean="0"/>
              <a:t>  a. Jefferson's </a:t>
            </a:r>
            <a:r>
              <a:rPr lang="en-US" dirty="0"/>
              <a:t>one hundred </a:t>
            </a:r>
            <a:r>
              <a:rPr lang="en-US" dirty="0" smtClean="0"/>
              <a:t>managers</a:t>
            </a:r>
            <a:endParaRPr lang="en-US" dirty="0"/>
          </a:p>
          <a:p>
            <a:pPr>
              <a:buNone/>
            </a:pPr>
            <a:r>
              <a:rPr lang="en-US" dirty="0" smtClean="0"/>
              <a:t>   b. Presidents </a:t>
            </a:r>
            <a:r>
              <a:rPr lang="en-US" dirty="0"/>
              <a:t>from each of five hundred </a:t>
            </a:r>
            <a:r>
              <a:rPr lang="en-US" dirty="0" smtClean="0"/>
              <a:t>companies</a:t>
            </a:r>
            <a:r>
              <a:rPr lang="en-US" dirty="0"/>
              <a:t/>
            </a:r>
            <a:br>
              <a:rPr lang="en-US" dirty="0"/>
            </a:br>
            <a:r>
              <a:rPr lang="en-US" dirty="0" smtClean="0"/>
              <a:t>c. One </a:t>
            </a:r>
            <a:r>
              <a:rPr lang="en-US" dirty="0"/>
              <a:t>hundred executives of the top firms in the </a:t>
            </a:r>
            <a:r>
              <a:rPr lang="en-US" dirty="0" smtClean="0"/>
              <a:t>nation</a:t>
            </a:r>
            <a:endParaRPr lang="en-US" dirty="0"/>
          </a:p>
          <a:p>
            <a:pPr>
              <a:buNone/>
            </a:pPr>
            <a:r>
              <a:rPr lang="en-US" dirty="0" smtClean="0"/>
              <a:t>   d. Forty-three </a:t>
            </a:r>
            <a:r>
              <a:rPr lang="en-US" dirty="0"/>
              <a:t>leaders of the watch </a:t>
            </a:r>
            <a:r>
              <a:rPr lang="en-US" dirty="0" smtClean="0"/>
              <a:t>industry</a:t>
            </a:r>
            <a:r>
              <a:rPr lang="en-US" dirty="0"/>
              <a:t/>
            </a:r>
            <a:br>
              <a:rPr lang="en-US" dirty="0"/>
            </a:br>
            <a:endParaRPr lang="en-US" dirty="0"/>
          </a:p>
          <a:p>
            <a:pPr>
              <a:buNone/>
            </a:pPr>
            <a:r>
              <a:rPr lang="en-US" b="1" dirty="0" smtClean="0"/>
              <a:t>2) What </a:t>
            </a:r>
            <a:r>
              <a:rPr lang="en-US" b="1" dirty="0"/>
              <a:t>did the survey reveal?</a:t>
            </a:r>
          </a:p>
          <a:p>
            <a:pPr>
              <a:buNone/>
            </a:pPr>
            <a:r>
              <a:rPr lang="en-US" dirty="0" smtClean="0"/>
              <a:t>   a. When </a:t>
            </a:r>
            <a:r>
              <a:rPr lang="en-US" dirty="0"/>
              <a:t>executives do their best </a:t>
            </a:r>
            <a:r>
              <a:rPr lang="en-US" dirty="0" smtClean="0"/>
              <a:t>work</a:t>
            </a:r>
            <a:endParaRPr lang="en-US" dirty="0"/>
          </a:p>
          <a:p>
            <a:pPr>
              <a:buNone/>
            </a:pPr>
            <a:r>
              <a:rPr lang="en-US" dirty="0" smtClean="0"/>
              <a:t>   b. How </a:t>
            </a:r>
            <a:r>
              <a:rPr lang="en-US" dirty="0"/>
              <a:t>many hours most businesses are </a:t>
            </a:r>
            <a:r>
              <a:rPr lang="en-US" dirty="0" smtClean="0"/>
              <a:t>open</a:t>
            </a:r>
            <a:endParaRPr lang="en-US" dirty="0"/>
          </a:p>
          <a:p>
            <a:pPr>
              <a:buNone/>
            </a:pPr>
            <a:r>
              <a:rPr lang="en-US" dirty="0" smtClean="0"/>
              <a:t>   c. What </a:t>
            </a:r>
            <a:r>
              <a:rPr lang="en-US" dirty="0"/>
              <a:t>brands of watches top managers </a:t>
            </a:r>
            <a:r>
              <a:rPr lang="en-US" dirty="0" smtClean="0"/>
              <a:t>wear</a:t>
            </a:r>
            <a:endParaRPr lang="en-US" dirty="0"/>
          </a:p>
          <a:p>
            <a:pPr>
              <a:buNone/>
            </a:pPr>
            <a:r>
              <a:rPr lang="en-US" dirty="0" smtClean="0"/>
              <a:t>   d. How </a:t>
            </a:r>
            <a:r>
              <a:rPr lang="en-US" dirty="0"/>
              <a:t>close workers lived to their </a:t>
            </a:r>
            <a:r>
              <a:rPr lang="en-US" dirty="0" smtClean="0"/>
              <a:t>jobs</a:t>
            </a:r>
            <a:r>
              <a:rPr lang="en-US" dirty="0"/>
              <a:t/>
            </a:r>
            <a:br>
              <a:rPr lang="en-US" dirty="0"/>
            </a:br>
            <a:endParaRPr lang="en-US" dirty="0"/>
          </a:p>
          <a:p>
            <a:pPr>
              <a:buNone/>
            </a:pPr>
            <a:r>
              <a:rPr lang="en-US" b="1" dirty="0" smtClean="0"/>
              <a:t>3) What </a:t>
            </a:r>
            <a:r>
              <a:rPr lang="en-US" b="1" dirty="0"/>
              <a:t>percentage of those surveyed work on Saturdays or Sundays?</a:t>
            </a:r>
          </a:p>
          <a:p>
            <a:pPr>
              <a:buNone/>
            </a:pPr>
            <a:r>
              <a:rPr lang="en-US" dirty="0" smtClean="0"/>
              <a:t>   a. 43</a:t>
            </a:r>
            <a:r>
              <a:rPr lang="en-US" dirty="0"/>
              <a:t>  </a:t>
            </a:r>
            <a:endParaRPr lang="en-US" dirty="0" smtClean="0"/>
          </a:p>
          <a:p>
            <a:pPr>
              <a:buNone/>
            </a:pPr>
            <a:r>
              <a:rPr lang="en-US" dirty="0" smtClean="0"/>
              <a:t>   b. 65</a:t>
            </a:r>
            <a:r>
              <a:rPr lang="en-US" dirty="0"/>
              <a:t>  </a:t>
            </a:r>
            <a:endParaRPr lang="en-US" dirty="0" smtClean="0"/>
          </a:p>
          <a:p>
            <a:pPr>
              <a:buNone/>
            </a:pPr>
            <a:r>
              <a:rPr lang="en-US" dirty="0" smtClean="0"/>
              <a:t>   c. 75</a:t>
            </a:r>
            <a:r>
              <a:rPr lang="en-US" dirty="0"/>
              <a:t>  </a:t>
            </a:r>
            <a:endParaRPr lang="en-US" dirty="0" smtClean="0"/>
          </a:p>
          <a:p>
            <a:pPr>
              <a:buNone/>
            </a:pPr>
            <a:r>
              <a:rPr lang="en-US" dirty="0" smtClean="0"/>
              <a:t>   d. 85</a:t>
            </a:r>
            <a:r>
              <a:rPr lang="en-US" dirty="0"/>
              <a: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108950" cy="4700588"/>
          </a:xfrm>
        </p:spPr>
        <p:txBody>
          <a:bodyPr>
            <a:normAutofit lnSpcReduction="10000"/>
          </a:bodyPr>
          <a:lstStyle/>
          <a:p>
            <a:pPr>
              <a:buNone/>
            </a:pPr>
            <a:r>
              <a:rPr lang="en-US" b="1" dirty="0" smtClean="0"/>
              <a:t>1</a:t>
            </a:r>
            <a:r>
              <a:rPr lang="en-US" b="1" dirty="0"/>
              <a:t>)</a:t>
            </a:r>
            <a:r>
              <a:rPr lang="en-US" b="1" dirty="0" smtClean="0"/>
              <a:t> </a:t>
            </a:r>
            <a:r>
              <a:rPr lang="en-US" b="1" dirty="0"/>
              <a:t>Who participated in the survey?</a:t>
            </a:r>
          </a:p>
          <a:p>
            <a:pPr>
              <a:buNone/>
            </a:pPr>
            <a:r>
              <a:rPr lang="en-US" dirty="0"/>
              <a:t> </a:t>
            </a:r>
            <a:r>
              <a:rPr lang="en-US" dirty="0" smtClean="0"/>
              <a:t>  a. Jefferson's </a:t>
            </a:r>
            <a:r>
              <a:rPr lang="en-US" dirty="0"/>
              <a:t>one hundred </a:t>
            </a:r>
            <a:r>
              <a:rPr lang="en-US" dirty="0" smtClean="0"/>
              <a:t>managers</a:t>
            </a:r>
            <a:endParaRPr lang="en-US" dirty="0"/>
          </a:p>
          <a:p>
            <a:pPr>
              <a:buNone/>
            </a:pPr>
            <a:r>
              <a:rPr lang="en-US" dirty="0" smtClean="0"/>
              <a:t>   b. Presidents </a:t>
            </a:r>
            <a:r>
              <a:rPr lang="en-US" dirty="0"/>
              <a:t>from each of five hundred </a:t>
            </a:r>
            <a:r>
              <a:rPr lang="en-US" dirty="0" smtClean="0"/>
              <a:t>companies</a:t>
            </a:r>
            <a:r>
              <a:rPr lang="en-US" dirty="0"/>
              <a:t/>
            </a:r>
            <a:br>
              <a:rPr lang="en-US" dirty="0"/>
            </a:br>
            <a:r>
              <a:rPr lang="en-US" b="1" dirty="0" smtClean="0"/>
              <a:t>c. One </a:t>
            </a:r>
            <a:r>
              <a:rPr lang="en-US" b="1" dirty="0"/>
              <a:t>hundred executives of the top firms in the </a:t>
            </a:r>
            <a:r>
              <a:rPr lang="en-US" b="1" dirty="0" smtClean="0"/>
              <a:t>nation</a:t>
            </a:r>
            <a:endParaRPr lang="en-US" b="1" dirty="0"/>
          </a:p>
          <a:p>
            <a:pPr>
              <a:buNone/>
            </a:pPr>
            <a:r>
              <a:rPr lang="en-US" dirty="0" smtClean="0"/>
              <a:t>   d. Forty-three </a:t>
            </a:r>
            <a:r>
              <a:rPr lang="en-US" dirty="0"/>
              <a:t>leaders of the watch </a:t>
            </a:r>
            <a:r>
              <a:rPr lang="en-US" dirty="0" smtClean="0"/>
              <a:t>industry</a:t>
            </a:r>
            <a:r>
              <a:rPr lang="en-US" dirty="0"/>
              <a:t/>
            </a:r>
            <a:br>
              <a:rPr lang="en-US" dirty="0"/>
            </a:br>
            <a:endParaRPr lang="en-US" dirty="0"/>
          </a:p>
          <a:p>
            <a:pPr>
              <a:buNone/>
            </a:pPr>
            <a:r>
              <a:rPr lang="en-US" b="1" dirty="0" smtClean="0"/>
              <a:t>2) What </a:t>
            </a:r>
            <a:r>
              <a:rPr lang="en-US" b="1" dirty="0"/>
              <a:t>did the survey reveal?</a:t>
            </a:r>
          </a:p>
          <a:p>
            <a:pPr>
              <a:buNone/>
            </a:pPr>
            <a:r>
              <a:rPr lang="en-US" dirty="0" smtClean="0"/>
              <a:t>   </a:t>
            </a:r>
            <a:r>
              <a:rPr lang="en-US" b="1" dirty="0" smtClean="0"/>
              <a:t>a. When </a:t>
            </a:r>
            <a:r>
              <a:rPr lang="en-US" b="1" dirty="0"/>
              <a:t>executives do their best </a:t>
            </a:r>
            <a:r>
              <a:rPr lang="en-US" b="1" dirty="0" smtClean="0"/>
              <a:t>work</a:t>
            </a:r>
            <a:endParaRPr lang="en-US" b="1" dirty="0"/>
          </a:p>
          <a:p>
            <a:pPr>
              <a:buNone/>
            </a:pPr>
            <a:r>
              <a:rPr lang="en-US" dirty="0" smtClean="0"/>
              <a:t>   b. How </a:t>
            </a:r>
            <a:r>
              <a:rPr lang="en-US" dirty="0"/>
              <a:t>many hours most businesses are </a:t>
            </a:r>
            <a:r>
              <a:rPr lang="en-US" dirty="0" smtClean="0"/>
              <a:t>open</a:t>
            </a:r>
            <a:endParaRPr lang="en-US" dirty="0"/>
          </a:p>
          <a:p>
            <a:pPr>
              <a:buNone/>
            </a:pPr>
            <a:r>
              <a:rPr lang="en-US" dirty="0" smtClean="0"/>
              <a:t>   c. What </a:t>
            </a:r>
            <a:r>
              <a:rPr lang="en-US" dirty="0"/>
              <a:t>brands of watches top managers </a:t>
            </a:r>
            <a:r>
              <a:rPr lang="en-US" dirty="0" smtClean="0"/>
              <a:t>wear</a:t>
            </a:r>
            <a:endParaRPr lang="en-US" dirty="0"/>
          </a:p>
          <a:p>
            <a:pPr>
              <a:buNone/>
            </a:pPr>
            <a:r>
              <a:rPr lang="en-US" dirty="0" smtClean="0"/>
              <a:t>   d. How </a:t>
            </a:r>
            <a:r>
              <a:rPr lang="en-US" dirty="0"/>
              <a:t>close workers lived to their </a:t>
            </a:r>
            <a:r>
              <a:rPr lang="en-US" dirty="0" smtClean="0"/>
              <a:t>jobs</a:t>
            </a:r>
            <a:r>
              <a:rPr lang="en-US" dirty="0"/>
              <a:t/>
            </a:r>
            <a:br>
              <a:rPr lang="en-US" dirty="0"/>
            </a:br>
            <a:endParaRPr lang="en-US" dirty="0"/>
          </a:p>
          <a:p>
            <a:pPr>
              <a:buNone/>
            </a:pPr>
            <a:r>
              <a:rPr lang="en-US" b="1" dirty="0" smtClean="0"/>
              <a:t>3) What </a:t>
            </a:r>
            <a:r>
              <a:rPr lang="en-US" b="1" dirty="0"/>
              <a:t>percentage of those surveyed work on Saturdays or Sundays?</a:t>
            </a:r>
          </a:p>
          <a:p>
            <a:pPr>
              <a:buNone/>
            </a:pPr>
            <a:r>
              <a:rPr lang="en-US" dirty="0" smtClean="0"/>
              <a:t>   a. 43</a:t>
            </a:r>
            <a:r>
              <a:rPr lang="en-US" dirty="0"/>
              <a:t>  </a:t>
            </a:r>
            <a:endParaRPr lang="en-US" dirty="0" smtClean="0"/>
          </a:p>
          <a:p>
            <a:pPr>
              <a:buNone/>
            </a:pPr>
            <a:r>
              <a:rPr lang="en-US" dirty="0" smtClean="0"/>
              <a:t>   </a:t>
            </a:r>
            <a:r>
              <a:rPr lang="en-US" b="1" dirty="0" smtClean="0"/>
              <a:t>b. 65</a:t>
            </a:r>
            <a:r>
              <a:rPr lang="en-US" b="1" dirty="0"/>
              <a:t>  </a:t>
            </a:r>
            <a:endParaRPr lang="en-US" b="1" dirty="0" smtClean="0"/>
          </a:p>
          <a:p>
            <a:pPr>
              <a:buNone/>
            </a:pPr>
            <a:r>
              <a:rPr lang="en-US" dirty="0" smtClean="0"/>
              <a:t>   c. 75</a:t>
            </a:r>
            <a:r>
              <a:rPr lang="en-US" dirty="0"/>
              <a:t>  </a:t>
            </a:r>
            <a:endParaRPr lang="en-US" dirty="0" smtClean="0"/>
          </a:p>
          <a:p>
            <a:pPr>
              <a:buNone/>
            </a:pPr>
            <a:r>
              <a:rPr lang="en-US" dirty="0" smtClean="0"/>
              <a:t>   d. 85</a:t>
            </a:r>
            <a:r>
              <a:rPr lang="en-US" dirty="0"/>
              <a: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1"/>
            <a:ext cx="8453437" cy="381000"/>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90600"/>
            <a:ext cx="8108950" cy="3810000"/>
          </a:xfrm>
        </p:spPr>
        <p:txBody>
          <a:bodyPr>
            <a:normAutofit fontScale="25000" lnSpcReduction="20000"/>
          </a:bodyPr>
          <a:lstStyle/>
          <a:p>
            <a:pPr>
              <a:buNone/>
            </a:pPr>
            <a:r>
              <a:rPr lang="en-US" sz="2000" dirty="0" smtClean="0"/>
              <a:t>          </a:t>
            </a:r>
            <a:r>
              <a:rPr lang="en-US" sz="6400" dirty="0" smtClean="0"/>
              <a:t>INTERNATIONAL </a:t>
            </a:r>
            <a:r>
              <a:rPr lang="en-US" sz="6400" dirty="0"/>
              <a:t>AIRLINES </a:t>
            </a:r>
            <a:br>
              <a:rPr lang="en-US" sz="6400" dirty="0"/>
            </a:br>
            <a:r>
              <a:rPr lang="en-US" sz="6400" dirty="0"/>
              <a:t>CAPTAINS CLUB </a:t>
            </a:r>
            <a:br>
              <a:rPr lang="en-US" sz="6400" dirty="0"/>
            </a:br>
            <a:r>
              <a:rPr lang="en-US" sz="6400" dirty="0"/>
              <a:t>RO. Box 325 </a:t>
            </a:r>
            <a:br>
              <a:rPr lang="en-US" sz="6400" dirty="0"/>
            </a:br>
            <a:r>
              <a:rPr lang="en-US" sz="6400" dirty="0"/>
              <a:t>Dallas, Texas</a:t>
            </a:r>
          </a:p>
          <a:p>
            <a:pPr>
              <a:buNone/>
            </a:pPr>
            <a:r>
              <a:rPr lang="en-US" sz="6400" dirty="0" smtClean="0"/>
              <a:t>   William </a:t>
            </a:r>
            <a:r>
              <a:rPr lang="en-US" sz="6400" dirty="0"/>
              <a:t>j Farrell </a:t>
            </a:r>
            <a:br>
              <a:rPr lang="en-US" sz="6400" dirty="0"/>
            </a:br>
            <a:r>
              <a:rPr lang="en-US" sz="6400" dirty="0"/>
              <a:t>7 Waverly Street </a:t>
            </a:r>
            <a:br>
              <a:rPr lang="en-US" sz="6400" dirty="0"/>
            </a:br>
            <a:r>
              <a:rPr lang="en-US" sz="6400" dirty="0"/>
              <a:t>Edinburgh, Scotland</a:t>
            </a:r>
          </a:p>
          <a:p>
            <a:pPr>
              <a:buNone/>
            </a:pPr>
            <a:r>
              <a:rPr lang="en-US" sz="6400" dirty="0" smtClean="0"/>
              <a:t>   DUES </a:t>
            </a:r>
            <a:r>
              <a:rPr lang="en-US" sz="6400" dirty="0"/>
              <a:t>STATEMENT</a:t>
            </a:r>
          </a:p>
          <a:p>
            <a:pPr>
              <a:buNone/>
            </a:pPr>
            <a:r>
              <a:rPr lang="en-US" sz="6400" dirty="0" smtClean="0"/>
              <a:t>   Return </a:t>
            </a:r>
            <a:r>
              <a:rPr lang="en-US" sz="6400" dirty="0"/>
              <a:t>this portion with your check US $50 Annual US $600 Lifetime US $25 Initiation Fee (Due in 'addition to Annual or Lifetime payment if renewal payment not received within 60 days of expiration of present membership.)</a:t>
            </a:r>
          </a:p>
          <a:p>
            <a:pPr>
              <a:buNone/>
            </a:pPr>
            <a:r>
              <a:rPr lang="en-US" sz="6400" dirty="0" smtClean="0"/>
              <a:t>   Enclosed </a:t>
            </a:r>
            <a:r>
              <a:rPr lang="en-US" sz="6400" dirty="0"/>
              <a:t>is my check for $ _____________ made payable to Captains </a:t>
            </a:r>
            <a:r>
              <a:rPr lang="en-US" sz="6400" dirty="0" smtClean="0"/>
              <a:t>Club</a:t>
            </a:r>
          </a:p>
          <a:p>
            <a:pPr>
              <a:buNone/>
            </a:pPr>
            <a:r>
              <a:rPr lang="en-US" sz="6400" dirty="0" smtClean="0"/>
              <a:t>   Please </a:t>
            </a:r>
            <a:r>
              <a:rPr lang="en-US" sz="6400" dirty="0"/>
              <a:t>issue a courtesy card for my spouse: </a:t>
            </a:r>
            <a:br>
              <a:rPr lang="en-US" sz="6400" dirty="0"/>
            </a:br>
            <a:r>
              <a:rPr lang="en-US" sz="6400" dirty="0"/>
              <a:t>_________________________________________________ </a:t>
            </a:r>
            <a:br>
              <a:rPr lang="en-US" sz="6400" dirty="0"/>
            </a:br>
            <a:r>
              <a:rPr lang="en-US" sz="6400" dirty="0"/>
              <a:t>       (Print full name of spouse)</a:t>
            </a:r>
          </a:p>
          <a:p>
            <a:pPr>
              <a:buNone/>
            </a:pPr>
            <a:r>
              <a:rPr lang="en-US" sz="6400" i="1" dirty="0" smtClean="0"/>
              <a:t> </a:t>
            </a:r>
            <a:r>
              <a:rPr lang="en-US" sz="6400" i="1" dirty="0"/>
              <a:t>  </a:t>
            </a:r>
            <a:r>
              <a:rPr lang="en-US" sz="6400" i="1" dirty="0" smtClean="0"/>
              <a:t>RENEWAL </a:t>
            </a:r>
            <a:r>
              <a:rPr lang="en-US" sz="6400" i="1" dirty="0"/>
              <a:t>NOTICE </a:t>
            </a:r>
            <a:br>
              <a:rPr lang="en-US" sz="6400" i="1" dirty="0"/>
            </a:br>
            <a:endParaRPr lang="en-US" sz="6400" i="1" dirty="0"/>
          </a:p>
          <a:p>
            <a:pPr>
              <a:buNone/>
            </a:pPr>
            <a:r>
              <a:rPr lang="en-US" sz="6400" i="1" dirty="0" smtClean="0"/>
              <a:t>   REFERENCE </a:t>
            </a:r>
            <a:r>
              <a:rPr lang="en-US" sz="6400" i="1" dirty="0"/>
              <a:t>NO.  BILL DATE   AA4OUNT DUE8705452606/01$50 BEFORE 09/01</a:t>
            </a:r>
          </a:p>
          <a:p>
            <a:pPr>
              <a:buNone/>
            </a:pPr>
            <a:r>
              <a:rPr lang="en-US" sz="6400" i="1" dirty="0" smtClean="0"/>
              <a:t>   $</a:t>
            </a:r>
            <a:r>
              <a:rPr lang="en-US" sz="6400" i="1" dirty="0"/>
              <a:t>75 AFTER 09/01</a:t>
            </a:r>
          </a:p>
          <a:p>
            <a:pPr>
              <a:buNone/>
            </a:pPr>
            <a:r>
              <a:rPr lang="en-US" sz="6400" dirty="0" smtClean="0"/>
              <a:t>   Please </a:t>
            </a:r>
            <a:r>
              <a:rPr lang="en-US" sz="6400" dirty="0"/>
              <a:t>indicate address changes on reverse side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108950" cy="4700588"/>
          </a:xfrm>
        </p:spPr>
        <p:txBody>
          <a:bodyPr>
            <a:normAutofit/>
          </a:bodyPr>
          <a:lstStyle/>
          <a:p>
            <a:pPr>
              <a:buNone/>
            </a:pPr>
            <a:r>
              <a:rPr lang="en-US" b="1" dirty="0" smtClean="0"/>
              <a:t>1)What </a:t>
            </a:r>
            <a:r>
              <a:rPr lang="en-US" b="1" dirty="0"/>
              <a:t>is this form?</a:t>
            </a:r>
          </a:p>
          <a:p>
            <a:pPr>
              <a:buNone/>
            </a:pPr>
            <a:r>
              <a:rPr lang="en-US" dirty="0" smtClean="0"/>
              <a:t>  a. An </a:t>
            </a:r>
            <a:r>
              <a:rPr lang="en-US" dirty="0"/>
              <a:t>airline </a:t>
            </a:r>
            <a:r>
              <a:rPr lang="en-US" dirty="0" smtClean="0"/>
              <a:t>ticket</a:t>
            </a:r>
          </a:p>
          <a:p>
            <a:pPr>
              <a:buNone/>
            </a:pPr>
            <a:r>
              <a:rPr lang="en-US" dirty="0" smtClean="0"/>
              <a:t>  b. A check</a:t>
            </a:r>
            <a:endParaRPr lang="en-US" dirty="0"/>
          </a:p>
          <a:p>
            <a:pPr>
              <a:buNone/>
            </a:pPr>
            <a:r>
              <a:rPr lang="en-US" dirty="0" smtClean="0"/>
              <a:t>  c. A </a:t>
            </a:r>
            <a:r>
              <a:rPr lang="en-US" dirty="0"/>
              <a:t>membership </a:t>
            </a:r>
            <a:r>
              <a:rPr lang="en-US" dirty="0" smtClean="0"/>
              <a:t>card</a:t>
            </a:r>
            <a:endParaRPr lang="en-US" dirty="0"/>
          </a:p>
          <a:p>
            <a:pPr>
              <a:buNone/>
            </a:pPr>
            <a:r>
              <a:rPr lang="en-US" b="1" dirty="0" smtClean="0"/>
              <a:t>  </a:t>
            </a:r>
            <a:r>
              <a:rPr lang="en-US" dirty="0" smtClean="0"/>
              <a:t>d. An invoice</a:t>
            </a:r>
            <a:r>
              <a:rPr lang="en-US" dirty="0"/>
              <a:t/>
            </a:r>
            <a:br>
              <a:rPr lang="en-US" dirty="0"/>
            </a:br>
            <a:endParaRPr lang="en-US" dirty="0"/>
          </a:p>
          <a:p>
            <a:pPr>
              <a:buNone/>
            </a:pPr>
            <a:r>
              <a:rPr lang="en-US" b="1" dirty="0" smtClean="0"/>
              <a:t>2) What </a:t>
            </a:r>
            <a:r>
              <a:rPr lang="en-US" b="1" dirty="0"/>
              <a:t>should be written on the back of the form?</a:t>
            </a:r>
          </a:p>
          <a:p>
            <a:pPr>
              <a:buNone/>
            </a:pPr>
            <a:r>
              <a:rPr lang="en-US" dirty="0" smtClean="0"/>
              <a:t>  a. Membership </a:t>
            </a:r>
            <a:r>
              <a:rPr lang="en-US" dirty="0"/>
              <a:t>card </a:t>
            </a:r>
            <a:r>
              <a:rPr lang="en-US" dirty="0" smtClean="0"/>
              <a:t>number</a:t>
            </a:r>
          </a:p>
          <a:p>
            <a:pPr>
              <a:buNone/>
            </a:pPr>
            <a:r>
              <a:rPr lang="en-US" dirty="0" smtClean="0"/>
              <a:t>  b. Job title</a:t>
            </a:r>
            <a:endParaRPr lang="en-US" dirty="0"/>
          </a:p>
          <a:p>
            <a:pPr>
              <a:buNone/>
            </a:pPr>
            <a:r>
              <a:rPr lang="en-US" dirty="0" smtClean="0"/>
              <a:t>  c. Spouse's name</a:t>
            </a:r>
          </a:p>
          <a:p>
            <a:pPr>
              <a:buNone/>
            </a:pPr>
            <a:r>
              <a:rPr lang="en-US" dirty="0" smtClean="0"/>
              <a:t>  d. New address</a:t>
            </a:r>
            <a:endParaRPr lang="en-US" dirty="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108950" cy="4700588"/>
          </a:xfrm>
        </p:spPr>
        <p:txBody>
          <a:bodyPr>
            <a:normAutofit/>
          </a:bodyPr>
          <a:lstStyle/>
          <a:p>
            <a:pPr>
              <a:buNone/>
            </a:pPr>
            <a:r>
              <a:rPr lang="en-US" b="1" dirty="0" smtClean="0"/>
              <a:t>1)What </a:t>
            </a:r>
            <a:r>
              <a:rPr lang="en-US" b="1" dirty="0"/>
              <a:t>is this form?</a:t>
            </a:r>
          </a:p>
          <a:p>
            <a:pPr>
              <a:buNone/>
            </a:pPr>
            <a:r>
              <a:rPr lang="en-US" dirty="0" smtClean="0"/>
              <a:t>  a. An </a:t>
            </a:r>
            <a:r>
              <a:rPr lang="en-US" dirty="0"/>
              <a:t>airline </a:t>
            </a:r>
            <a:r>
              <a:rPr lang="en-US" dirty="0" smtClean="0"/>
              <a:t>ticket</a:t>
            </a:r>
          </a:p>
          <a:p>
            <a:pPr>
              <a:buNone/>
            </a:pPr>
            <a:r>
              <a:rPr lang="en-US" dirty="0" smtClean="0"/>
              <a:t>  b. A check</a:t>
            </a:r>
            <a:endParaRPr lang="en-US" dirty="0"/>
          </a:p>
          <a:p>
            <a:pPr>
              <a:buNone/>
            </a:pPr>
            <a:r>
              <a:rPr lang="en-US" dirty="0" smtClean="0"/>
              <a:t>  c. A </a:t>
            </a:r>
            <a:r>
              <a:rPr lang="en-US" dirty="0"/>
              <a:t>membership </a:t>
            </a:r>
            <a:r>
              <a:rPr lang="en-US" dirty="0" smtClean="0"/>
              <a:t>card</a:t>
            </a:r>
            <a:endParaRPr lang="en-US" dirty="0"/>
          </a:p>
          <a:p>
            <a:pPr>
              <a:buNone/>
            </a:pPr>
            <a:r>
              <a:rPr lang="en-US" dirty="0" smtClean="0"/>
              <a:t>  </a:t>
            </a:r>
            <a:r>
              <a:rPr lang="en-US" b="1" dirty="0" smtClean="0"/>
              <a:t>d. An invoice</a:t>
            </a:r>
            <a:r>
              <a:rPr lang="en-US" dirty="0"/>
              <a:t/>
            </a:r>
            <a:br>
              <a:rPr lang="en-US" dirty="0"/>
            </a:br>
            <a:endParaRPr lang="en-US" dirty="0"/>
          </a:p>
          <a:p>
            <a:pPr>
              <a:buNone/>
            </a:pPr>
            <a:r>
              <a:rPr lang="en-US" b="1" dirty="0" smtClean="0"/>
              <a:t>2) What </a:t>
            </a:r>
            <a:r>
              <a:rPr lang="en-US" b="1" dirty="0"/>
              <a:t>should be written on the back of the form?</a:t>
            </a:r>
          </a:p>
          <a:p>
            <a:pPr>
              <a:buNone/>
            </a:pPr>
            <a:r>
              <a:rPr lang="en-US" dirty="0" smtClean="0"/>
              <a:t>  a. Membership </a:t>
            </a:r>
            <a:r>
              <a:rPr lang="en-US" dirty="0"/>
              <a:t>card </a:t>
            </a:r>
            <a:r>
              <a:rPr lang="en-US" dirty="0" smtClean="0"/>
              <a:t>number</a:t>
            </a:r>
          </a:p>
          <a:p>
            <a:pPr>
              <a:buNone/>
            </a:pPr>
            <a:r>
              <a:rPr lang="en-US" dirty="0" smtClean="0"/>
              <a:t>  b. Job title</a:t>
            </a:r>
            <a:endParaRPr lang="en-US" dirty="0"/>
          </a:p>
          <a:p>
            <a:pPr>
              <a:buNone/>
            </a:pPr>
            <a:r>
              <a:rPr lang="en-US" dirty="0" smtClean="0"/>
              <a:t>  c. Spouse's name</a:t>
            </a:r>
          </a:p>
          <a:p>
            <a:pPr>
              <a:buNone/>
            </a:pPr>
            <a:r>
              <a:rPr lang="en-US" dirty="0" smtClean="0"/>
              <a:t>  </a:t>
            </a:r>
            <a:r>
              <a:rPr lang="en-US" b="1" dirty="0" smtClean="0"/>
              <a:t>d. New address</a:t>
            </a:r>
            <a:endParaRPr lang="en-US" b="1" dirty="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228600" y="990600"/>
            <a:ext cx="8108950" cy="4700588"/>
          </a:xfrm>
        </p:spPr>
        <p:txBody>
          <a:bodyPr>
            <a:normAutofit/>
          </a:bodyPr>
          <a:lstStyle/>
          <a:p>
            <a:endParaRPr lang="en-US" dirty="0"/>
          </a:p>
          <a:p>
            <a:pPr>
              <a:buNone/>
            </a:pPr>
            <a:r>
              <a:rPr lang="en-US" dirty="0" smtClean="0"/>
              <a:t>   </a:t>
            </a:r>
          </a:p>
          <a:p>
            <a:pPr>
              <a:buNone/>
            </a:pPr>
            <a:r>
              <a:rPr lang="en-US" dirty="0" smtClean="0"/>
              <a:t>   Statistics </a:t>
            </a:r>
            <a:r>
              <a:rPr lang="en-US" dirty="0"/>
              <a:t>for die lodging industry worldwide were mixed last year. </a:t>
            </a:r>
            <a:r>
              <a:rPr lang="en-US" dirty="0" smtClean="0"/>
              <a:t>As </a:t>
            </a:r>
            <a:r>
              <a:rPr lang="en-US" dirty="0"/>
              <a:t>total revenue was up 20.7% on a per-room basis while occupancy was down 5.5% from the previous year. Payroll and related expenses soared 35.3%, while the average daily rate per occupied room rose 25.5% to $59.20. Sharp increases in the median total sales per available room were recorded in Africa. Asia, Australia, Central America, Mexico and the United States.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108950" cy="4700588"/>
          </a:xfrm>
        </p:spPr>
        <p:txBody>
          <a:bodyPr>
            <a:normAutofit/>
          </a:bodyPr>
          <a:lstStyle/>
          <a:p>
            <a:pPr>
              <a:buNone/>
            </a:pPr>
            <a:r>
              <a:rPr lang="en-US" b="1" dirty="0" smtClean="0"/>
              <a:t>1) </a:t>
            </a:r>
            <a:r>
              <a:rPr lang="en-US" b="1" dirty="0"/>
              <a:t>Which of the following statements is true about the hotel industry last </a:t>
            </a:r>
            <a:r>
              <a:rPr lang="en-US" b="1" dirty="0" smtClean="0"/>
              <a:t>year?</a:t>
            </a:r>
          </a:p>
          <a:p>
            <a:pPr>
              <a:buNone/>
            </a:pPr>
            <a:r>
              <a:rPr lang="en-US" dirty="0" smtClean="0"/>
              <a:t>  a. More </a:t>
            </a:r>
            <a:r>
              <a:rPr lang="en-US" dirty="0"/>
              <a:t>statistical reports were issued than in the previous </a:t>
            </a:r>
            <a:r>
              <a:rPr lang="en-US" dirty="0" smtClean="0"/>
              <a:t>year</a:t>
            </a:r>
          </a:p>
          <a:p>
            <a:pPr>
              <a:buNone/>
            </a:pPr>
            <a:r>
              <a:rPr lang="en-US" dirty="0" smtClean="0"/>
              <a:t>  b. Wages </a:t>
            </a:r>
            <a:r>
              <a:rPr lang="en-US" dirty="0"/>
              <a:t>of hotel workers decreased by </a:t>
            </a:r>
            <a:r>
              <a:rPr lang="en-US" dirty="0" smtClean="0"/>
              <a:t>5.5%</a:t>
            </a:r>
            <a:endParaRPr lang="en-US" dirty="0"/>
          </a:p>
          <a:p>
            <a:pPr>
              <a:buNone/>
            </a:pPr>
            <a:r>
              <a:rPr lang="en-US" dirty="0" smtClean="0"/>
              <a:t>  c. Fewer </a:t>
            </a:r>
            <a:r>
              <a:rPr lang="en-US" dirty="0"/>
              <a:t>hotel rooms were rented than in the previous </a:t>
            </a:r>
            <a:r>
              <a:rPr lang="en-US" dirty="0" smtClean="0"/>
              <a:t>year</a:t>
            </a:r>
          </a:p>
          <a:p>
            <a:pPr>
              <a:buNone/>
            </a:pPr>
            <a:r>
              <a:rPr lang="en-US" dirty="0" smtClean="0"/>
              <a:t>  d. The </a:t>
            </a:r>
            <a:r>
              <a:rPr lang="en-US" dirty="0"/>
              <a:t>average room rate was $</a:t>
            </a:r>
            <a:r>
              <a:rPr lang="en-US" dirty="0" smtClean="0"/>
              <a:t>35.30</a:t>
            </a:r>
            <a:r>
              <a:rPr lang="en-US" dirty="0"/>
              <a:t/>
            </a:r>
            <a:br>
              <a:rPr lang="en-US" dirty="0"/>
            </a:br>
            <a:endParaRPr lang="en-US" dirty="0"/>
          </a:p>
          <a:p>
            <a:pPr>
              <a:buNone/>
            </a:pPr>
            <a:r>
              <a:rPr lang="en-US" b="1" dirty="0" smtClean="0"/>
              <a:t>2) Where </a:t>
            </a:r>
            <a:r>
              <a:rPr lang="en-US" b="1" dirty="0"/>
              <a:t>did total room sales NOT increase significantly?</a:t>
            </a:r>
          </a:p>
          <a:p>
            <a:pPr>
              <a:buNone/>
            </a:pPr>
            <a:r>
              <a:rPr lang="en-US" dirty="0"/>
              <a:t> </a:t>
            </a:r>
            <a:r>
              <a:rPr lang="en-US" dirty="0" smtClean="0"/>
              <a:t> a. Canada</a:t>
            </a:r>
          </a:p>
          <a:p>
            <a:pPr>
              <a:buNone/>
            </a:pPr>
            <a:r>
              <a:rPr lang="en-US" dirty="0" smtClean="0"/>
              <a:t>  b. Africa</a:t>
            </a:r>
            <a:endParaRPr lang="en-US" dirty="0"/>
          </a:p>
          <a:p>
            <a:pPr>
              <a:buNone/>
            </a:pPr>
            <a:r>
              <a:rPr lang="en-US" dirty="0" smtClean="0"/>
              <a:t>  c. Central America</a:t>
            </a:r>
          </a:p>
          <a:p>
            <a:pPr>
              <a:buNone/>
            </a:pPr>
            <a:r>
              <a:rPr lang="en-US" dirty="0" smtClean="0"/>
              <a:t>  d. The </a:t>
            </a:r>
            <a:r>
              <a:rPr lang="en-US" dirty="0"/>
              <a:t>United States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TotalTime>
  <Words>941</Words>
  <Application>Microsoft Office PowerPoint</Application>
  <PresentationFormat>On-screen Show (4:3)</PresentationFormat>
  <Paragraphs>193</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4_Default Design</vt:lpstr>
      <vt:lpstr>TOEIC</vt:lpstr>
      <vt:lpstr>Read the passage and answer the questions </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dc:title>
  <dc:creator>a</dc:creator>
  <cp:lastModifiedBy>a</cp:lastModifiedBy>
  <cp:revision>105</cp:revision>
  <dcterms:created xsi:type="dcterms:W3CDTF">2013-12-05T07:49:50Z</dcterms:created>
  <dcterms:modified xsi:type="dcterms:W3CDTF">2015-05-04T08:01:32Z</dcterms:modified>
</cp:coreProperties>
</file>