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9" r:id="rId6"/>
    <p:sldId id="260" r:id="rId7"/>
    <p:sldId id="280" r:id="rId8"/>
    <p:sldId id="266" r:id="rId9"/>
    <p:sldId id="267" r:id="rId10"/>
    <p:sldId id="281" r:id="rId11"/>
    <p:sldId id="268" r:id="rId12"/>
    <p:sldId id="282" r:id="rId13"/>
    <p:sldId id="271" r:id="rId14"/>
    <p:sldId id="272" r:id="rId15"/>
    <p:sldId id="283" r:id="rId16"/>
    <p:sldId id="276" r:id="rId17"/>
    <p:sldId id="277" r:id="rId18"/>
    <p:sldId id="284" r:id="rId19"/>
    <p:sldId id="285" r:id="rId20"/>
    <p:sldId id="286" r:id="rId21"/>
    <p:sldId id="28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0B722A9D-AEC7-4A0F-A1E8-E5311C7592FE}"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48CA583-03BF-4E4C-BF0D-DC8BC9141EED}"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89725" y="787400"/>
            <a:ext cx="2117725" cy="5300663"/>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34963" y="787400"/>
            <a:ext cx="6202362" cy="53006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F163025D-FE57-4746-AFA6-1F7FC0B7B964}"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8"/>
          <p:cNvSpPr>
            <a:spLocks noGrp="1" noChangeArrowheads="1"/>
          </p:cNvSpPr>
          <p:nvPr>
            <p:ph type="sldNum" idx="10"/>
          </p:nvPr>
        </p:nvSpPr>
        <p:spPr>
          <a:ln/>
        </p:spPr>
        <p:txBody>
          <a:bodyPr/>
          <a:lstStyle>
            <a:lvl1pPr>
              <a:defRPr/>
            </a:lvl1pPr>
          </a:lstStyle>
          <a:p>
            <a:pPr>
              <a:defRPr/>
            </a:pPr>
            <a:fld id="{B85B2ED6-C062-4589-A0BD-E8BDE620425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8"/>
          <p:cNvSpPr>
            <a:spLocks noGrp="1" noChangeArrowheads="1"/>
          </p:cNvSpPr>
          <p:nvPr>
            <p:ph type="sldNum" idx="10"/>
          </p:nvPr>
        </p:nvSpPr>
        <p:spPr>
          <a:ln/>
        </p:spPr>
        <p:txBody>
          <a:bodyPr/>
          <a:lstStyle>
            <a:lvl1pPr>
              <a:defRPr/>
            </a:lvl1pPr>
          </a:lstStyle>
          <a:p>
            <a:pPr>
              <a:defRPr/>
            </a:pPr>
            <a:fld id="{2C151823-F296-4860-A1CF-F015F257733C}"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698500"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829175" y="1387475"/>
            <a:ext cx="3978275" cy="47005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8"/>
          <p:cNvSpPr>
            <a:spLocks noGrp="1" noChangeArrowheads="1"/>
          </p:cNvSpPr>
          <p:nvPr>
            <p:ph type="sldNum" idx="10"/>
          </p:nvPr>
        </p:nvSpPr>
        <p:spPr>
          <a:ln/>
        </p:spPr>
        <p:txBody>
          <a:bodyPr/>
          <a:lstStyle>
            <a:lvl1pPr>
              <a:defRPr/>
            </a:lvl1pPr>
          </a:lstStyle>
          <a:p>
            <a:pPr>
              <a:defRPr/>
            </a:pPr>
            <a:fld id="{87162D92-E9AD-44BF-B144-9408591ACC14}"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8"/>
          <p:cNvSpPr>
            <a:spLocks noGrp="1" noChangeArrowheads="1"/>
          </p:cNvSpPr>
          <p:nvPr>
            <p:ph type="sldNum" idx="10"/>
          </p:nvPr>
        </p:nvSpPr>
        <p:spPr>
          <a:ln/>
        </p:spPr>
        <p:txBody>
          <a:bodyPr/>
          <a:lstStyle>
            <a:lvl1pPr>
              <a:defRPr/>
            </a:lvl1pPr>
          </a:lstStyle>
          <a:p>
            <a:pPr>
              <a:defRPr/>
            </a:pPr>
            <a:fld id="{F23C370E-C802-4A32-8F59-9BFEE12D2614}"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285720" y="857232"/>
            <a:ext cx="8453437" cy="360363"/>
          </a:xfrm>
          <a:prstGeom prst="rect">
            <a:avLst/>
          </a:prstGeom>
        </p:spPr>
        <p:txBody>
          <a:bodyPr/>
          <a:lstStyle/>
          <a:p>
            <a:r>
              <a:rPr lang="en-US" smtClean="0"/>
              <a:t>Click to edit Master title style</a:t>
            </a:r>
            <a:endParaRPr lang="en-US"/>
          </a:p>
        </p:txBody>
      </p:sp>
      <p:sp>
        <p:nvSpPr>
          <p:cNvPr id="3" name="Rectangle 8"/>
          <p:cNvSpPr>
            <a:spLocks noGrp="1" noChangeArrowheads="1"/>
          </p:cNvSpPr>
          <p:nvPr>
            <p:ph type="sldNum" idx="10"/>
          </p:nvPr>
        </p:nvSpPr>
        <p:spPr>
          <a:ln/>
        </p:spPr>
        <p:txBody>
          <a:bodyPr/>
          <a:lstStyle>
            <a:lvl1pPr>
              <a:defRPr/>
            </a:lvl1pPr>
          </a:lstStyle>
          <a:p>
            <a:pPr>
              <a:defRPr/>
            </a:pPr>
            <a:fld id="{14CD8AF6-5321-4EB0-85BF-0D9BF885909A}"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8"/>
          <p:cNvSpPr>
            <a:spLocks noGrp="1" noChangeArrowheads="1"/>
          </p:cNvSpPr>
          <p:nvPr>
            <p:ph type="sldNum" idx="10"/>
          </p:nvPr>
        </p:nvSpPr>
        <p:spPr>
          <a:ln/>
        </p:spPr>
        <p:txBody>
          <a:bodyPr/>
          <a:lstStyle>
            <a:lvl1pPr>
              <a:defRPr/>
            </a:lvl1pPr>
          </a:lstStyle>
          <a:p>
            <a:pPr>
              <a:defRPr/>
            </a:pPr>
            <a:fld id="{5B70C4C9-1EBD-4BB7-B530-4898196D7C93}"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a:prstGeom prst="rect">
            <a:avLst/>
          </a:prstGeom>
        </p:spPr>
        <p:txBody>
          <a:bodyPr/>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3DCAAE53-FF69-49D1-AA5A-B17B2475ED31}"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8"/>
          <p:cNvSpPr>
            <a:spLocks noGrp="1" noChangeArrowheads="1"/>
          </p:cNvSpPr>
          <p:nvPr>
            <p:ph type="sldNum" idx="10"/>
          </p:nvPr>
        </p:nvSpPr>
        <p:spPr>
          <a:ln/>
        </p:spPr>
        <p:txBody>
          <a:bodyPr/>
          <a:lstStyle>
            <a:lvl1pPr>
              <a:defRPr/>
            </a:lvl1pPr>
          </a:lstStyle>
          <a:p>
            <a:pPr>
              <a:defRPr/>
            </a:pPr>
            <a:fld id="{271C5909-6C5B-467D-83C4-8E96DD6AAC6A}"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FFFFFF"/>
        </a:solidFill>
        <a:effectLst/>
      </p:bgPr>
    </p:bg>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13" cstate="print"/>
          <a:srcRect/>
          <a:stretch>
            <a:fillRect/>
          </a:stretch>
        </p:blipFill>
        <p:spPr bwMode="auto">
          <a:xfrm>
            <a:off x="4763" y="0"/>
            <a:ext cx="9139237" cy="387350"/>
          </a:xfrm>
          <a:prstGeom prst="rect">
            <a:avLst/>
          </a:prstGeom>
          <a:noFill/>
          <a:ln w="21600">
            <a:noFill/>
            <a:round/>
            <a:headEnd/>
            <a:tailEnd/>
          </a:ln>
        </p:spPr>
      </p:pic>
      <p:sp>
        <p:nvSpPr>
          <p:cNvPr id="3075" name="Rectangle 3"/>
          <p:cNvSpPr>
            <a:spLocks noChangeArrowheads="1"/>
          </p:cNvSpPr>
          <p:nvPr/>
        </p:nvSpPr>
        <p:spPr bwMode="auto">
          <a:xfrm>
            <a:off x="4763" y="6473825"/>
            <a:ext cx="9139237" cy="384175"/>
          </a:xfrm>
          <a:prstGeom prst="rect">
            <a:avLst/>
          </a:prstGeom>
          <a:solidFill>
            <a:srgbClr val="6666FF"/>
          </a:solidFill>
          <a:ln w="9525">
            <a:noFill/>
            <a:round/>
            <a:headEnd/>
            <a:tailEnd/>
          </a:ln>
          <a:effectLst/>
        </p:spPr>
        <p:txBody>
          <a:bodyPr wrap="none" anchor="ctr"/>
          <a:lstStyle/>
          <a:p>
            <a:pPr>
              <a:defRPr/>
            </a:pPr>
            <a:endParaRPr lang="en-US"/>
          </a:p>
        </p:txBody>
      </p:sp>
      <p:sp>
        <p:nvSpPr>
          <p:cNvPr id="1028" name="Rectangle 5"/>
          <p:cNvSpPr>
            <a:spLocks noGrp="1" noChangeArrowheads="1"/>
          </p:cNvSpPr>
          <p:nvPr>
            <p:ph type="body" idx="1"/>
          </p:nvPr>
        </p:nvSpPr>
        <p:spPr bwMode="auto">
          <a:xfrm>
            <a:off x="698500" y="1387475"/>
            <a:ext cx="8108950" cy="4700588"/>
          </a:xfrm>
          <a:prstGeom prst="rect">
            <a:avLst/>
          </a:prstGeom>
          <a:noFill/>
          <a:ln w="9525">
            <a:noFill/>
            <a:round/>
            <a:headEnd/>
            <a:tailEnd/>
          </a:ln>
        </p:spPr>
        <p:txBody>
          <a:bodyPr vert="horz" wrap="square" lIns="0" tIns="0" rIns="0" bIns="0" numCol="1" anchor="t" anchorCtr="0" compatLnSpc="1">
            <a:prstTxWarp prst="textNoShape">
              <a:avLst/>
            </a:prstTxWarp>
          </a:bodyPr>
          <a:lstStyle/>
          <a:p>
            <a:pPr lvl="0"/>
            <a:r>
              <a:rPr lang="en-GB" smtClean="0"/>
              <a:t>Click to edit the outline text format</a:t>
            </a:r>
          </a:p>
          <a:p>
            <a:pPr lvl="1"/>
            <a:r>
              <a:rPr lang="en-GB" smtClean="0"/>
              <a:t>Second Outline Level</a:t>
            </a:r>
          </a:p>
          <a:p>
            <a:pPr lvl="2"/>
            <a:r>
              <a:rPr lang="en-GB" smtClean="0"/>
              <a:t>Third Outline Level</a:t>
            </a:r>
          </a:p>
          <a:p>
            <a:pPr lvl="3"/>
            <a:r>
              <a:rPr lang="en-GB" smtClean="0"/>
              <a:t>Fourth Outline Level</a:t>
            </a:r>
          </a:p>
          <a:p>
            <a:pPr lvl="4"/>
            <a:r>
              <a:rPr lang="en-GB" smtClean="0"/>
              <a:t>Fifth Outline Level</a:t>
            </a:r>
          </a:p>
          <a:p>
            <a:pPr lvl="4"/>
            <a:r>
              <a:rPr lang="en-GB" smtClean="0"/>
              <a:t>Sixth Outline Level</a:t>
            </a:r>
          </a:p>
          <a:p>
            <a:pPr lvl="4"/>
            <a:r>
              <a:rPr lang="en-GB" smtClean="0"/>
              <a:t>Seventh Outline Level</a:t>
            </a:r>
          </a:p>
          <a:p>
            <a:pPr lvl="4"/>
            <a:r>
              <a:rPr lang="en-GB" smtClean="0"/>
              <a:t>Eighth Outline Level</a:t>
            </a:r>
          </a:p>
          <a:p>
            <a:pPr lvl="4"/>
            <a:r>
              <a:rPr lang="en-GB" smtClean="0"/>
              <a:t>Ninth Outline Level</a:t>
            </a:r>
          </a:p>
        </p:txBody>
      </p:sp>
      <p:sp>
        <p:nvSpPr>
          <p:cNvPr id="3078" name="Text Box 6"/>
          <p:cNvSpPr txBox="1">
            <a:spLocks noChangeArrowheads="1"/>
          </p:cNvSpPr>
          <p:nvPr/>
        </p:nvSpPr>
        <p:spPr bwMode="auto">
          <a:xfrm>
            <a:off x="990600" y="77788"/>
            <a:ext cx="181822" cy="305662"/>
          </a:xfrm>
          <a:prstGeom prst="rect">
            <a:avLst/>
          </a:prstGeom>
          <a:noFill/>
          <a:ln w="21600">
            <a:noFill/>
            <a:round/>
            <a:headEnd/>
            <a:tailEnd/>
          </a:ln>
          <a:effectLst/>
        </p:spPr>
        <p:txBody>
          <a:bodyPr wrap="none" lIns="90000" tIns="46800" rIns="90000" bIns="46800">
            <a:spAutoFit/>
          </a:bodyPr>
          <a:lstStyle/>
          <a:p>
            <a:pPr defTabSz="457200">
              <a:lnSpc>
                <a:spcPct val="98000"/>
              </a:lnSpc>
              <a:spcBef>
                <a:spcPts val="350"/>
              </a:spcBef>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endParaRPr lang="en-US" sz="1400" b="1" dirty="0">
              <a:solidFill>
                <a:srgbClr val="FFFFFF"/>
              </a:solidFill>
            </a:endParaRPr>
          </a:p>
        </p:txBody>
      </p:sp>
      <p:sp>
        <p:nvSpPr>
          <p:cNvPr id="3079" name="Rectangle 7"/>
          <p:cNvSpPr>
            <a:spLocks noChangeArrowheads="1"/>
          </p:cNvSpPr>
          <p:nvPr/>
        </p:nvSpPr>
        <p:spPr bwMode="auto">
          <a:xfrm>
            <a:off x="7187524" y="6581273"/>
            <a:ext cx="1702389" cy="169277"/>
          </a:xfrm>
          <a:prstGeom prst="rect">
            <a:avLst/>
          </a:prstGeom>
          <a:noFill/>
          <a:ln w="21600">
            <a:noFill/>
            <a:round/>
            <a:headEnd/>
            <a:tailEnd/>
          </a:ln>
          <a:effectLst/>
        </p:spPr>
        <p:txBody>
          <a:bodyPr wrap="none" lIns="0" tIns="0" rIns="0" bIns="0">
            <a:spAutoFit/>
          </a:bodyPr>
          <a:lstStyle/>
          <a:p>
            <a:pPr algn="r" defTabSz="457200" eaLnBrk="0" hangingPunct="0">
              <a:buSzPct val="100000"/>
              <a:tabLst>
                <a:tab pos="0" algn="l"/>
                <a:tab pos="457200" algn="l"/>
                <a:tab pos="914400" algn="l"/>
                <a:tab pos="1371600" algn="l"/>
                <a:tab pos="1828800" algn="l"/>
                <a:tab pos="2286000" algn="l"/>
                <a:tab pos="2743200" algn="l"/>
                <a:tab pos="3200400" algn="l"/>
                <a:tab pos="3657600" algn="l"/>
                <a:tab pos="4114800" algn="l"/>
                <a:tab pos="4572000" algn="l"/>
                <a:tab pos="5029200" algn="l"/>
                <a:tab pos="5486400" algn="l"/>
                <a:tab pos="5943600" algn="l"/>
                <a:tab pos="6400800" algn="l"/>
                <a:tab pos="6858000" algn="l"/>
                <a:tab pos="7315200" algn="l"/>
                <a:tab pos="7772400" algn="l"/>
                <a:tab pos="8229600" algn="l"/>
                <a:tab pos="8686800" algn="l"/>
                <a:tab pos="9144000" algn="l"/>
              </a:tabLst>
              <a:defRPr/>
            </a:pPr>
            <a:r>
              <a:rPr lang="en-US" sz="1100" dirty="0" smtClean="0">
                <a:solidFill>
                  <a:srgbClr val="FFFFFF"/>
                </a:solidFill>
              </a:rPr>
              <a:t>© 2015 albert-learning.com</a:t>
            </a:r>
            <a:endParaRPr lang="en-US" sz="1100" dirty="0">
              <a:solidFill>
                <a:srgbClr val="FFFFFF"/>
              </a:solidFill>
            </a:endParaRPr>
          </a:p>
        </p:txBody>
      </p:sp>
      <p:sp>
        <p:nvSpPr>
          <p:cNvPr id="3080" name="Rectangle 8"/>
          <p:cNvSpPr>
            <a:spLocks noGrp="1" noChangeArrowheads="1"/>
          </p:cNvSpPr>
          <p:nvPr>
            <p:ph type="sldNum"/>
          </p:nvPr>
        </p:nvSpPr>
        <p:spPr bwMode="auto">
          <a:xfrm>
            <a:off x="598488" y="6526213"/>
            <a:ext cx="150812" cy="150812"/>
          </a:xfrm>
          <a:prstGeom prst="rect">
            <a:avLst/>
          </a:prstGeom>
          <a:noFill/>
          <a:ln w="21600">
            <a:noFill/>
            <a:round/>
            <a:headEnd/>
            <a:tailEnd/>
          </a:ln>
          <a:effectLst/>
        </p:spPr>
        <p:txBody>
          <a:bodyPr vert="horz" wrap="square" lIns="0" tIns="0" rIns="0" bIns="0" numCol="1" anchor="t" anchorCtr="0" compatLnSpc="1">
            <a:prstTxWarp prst="textNoShape">
              <a:avLst/>
            </a:prstTxWarp>
          </a:bodyPr>
          <a:lstStyle>
            <a:lvl1pPr algn="r">
              <a:spcBef>
                <a:spcPts val="625"/>
              </a:spcBef>
              <a:buSzPct val="100000"/>
              <a:defRPr sz="1000" b="1" smtClean="0">
                <a:solidFill>
                  <a:srgbClr val="FFFFFF"/>
                </a:solidFill>
              </a:defRPr>
            </a:lvl1pPr>
          </a:lstStyle>
          <a:p>
            <a:pPr>
              <a:defRPr/>
            </a:pPr>
            <a:fld id="{98F6EB86-9D46-48BA-96E4-F8F79B28F23F}" type="slidenum">
              <a:rPr lang="en-US"/>
              <a:pPr>
                <a:defRPr/>
              </a:pPr>
              <a:t>‹#›</a:t>
            </a:fld>
            <a:endParaRPr lang="en-US"/>
          </a:p>
        </p:txBody>
      </p:sp>
      <p:sp>
        <p:nvSpPr>
          <p:cNvPr id="3081" name="Line 9"/>
          <p:cNvSpPr>
            <a:spLocks noChangeShapeType="1"/>
          </p:cNvSpPr>
          <p:nvPr/>
        </p:nvSpPr>
        <p:spPr bwMode="auto">
          <a:xfrm>
            <a:off x="990600" y="147638"/>
            <a:ext cx="1588" cy="234950"/>
          </a:xfrm>
          <a:prstGeom prst="line">
            <a:avLst/>
          </a:prstGeom>
          <a:noFill/>
          <a:ln w="9360">
            <a:solidFill>
              <a:srgbClr val="FFFFFF"/>
            </a:solidFill>
            <a:miter lim="800000"/>
            <a:headEnd/>
            <a:tailEnd/>
          </a:ln>
          <a:effectLst/>
        </p:spPr>
        <p:txBody>
          <a:bodyPr/>
          <a:lstStyle/>
          <a:p>
            <a:pPr>
              <a:defRPr/>
            </a:pPr>
            <a:endParaRPr lang="en-US"/>
          </a:p>
        </p:txBody>
      </p:sp>
      <p:sp>
        <p:nvSpPr>
          <p:cNvPr id="2" name="TextBox 1"/>
          <p:cNvSpPr txBox="1"/>
          <p:nvPr userDrawn="1"/>
        </p:nvSpPr>
        <p:spPr>
          <a:xfrm>
            <a:off x="960813" y="77788"/>
            <a:ext cx="4951412" cy="369332"/>
          </a:xfrm>
          <a:prstGeom prst="rect">
            <a:avLst/>
          </a:prstGeom>
          <a:noFill/>
        </p:spPr>
        <p:txBody>
          <a:bodyPr wrap="square" rtlCol="0">
            <a:spAutoFit/>
          </a:bodyPr>
          <a:lstStyle/>
          <a:p>
            <a:r>
              <a:rPr lang="en-IN" b="1" dirty="0" smtClean="0">
                <a:solidFill>
                  <a:schemeClr val="bg1"/>
                </a:solidFill>
              </a:rPr>
              <a:t>TOEIC Reading </a:t>
            </a:r>
            <a:r>
              <a:rPr lang="en-IN" b="1" dirty="0" smtClean="0">
                <a:solidFill>
                  <a:schemeClr val="bg1"/>
                </a:solidFill>
              </a:rPr>
              <a:t>Comprehension </a:t>
            </a:r>
            <a:r>
              <a:rPr lang="en-IN" b="1" dirty="0" smtClean="0">
                <a:solidFill>
                  <a:schemeClr val="bg1"/>
                </a:solidFill>
              </a:rPr>
              <a:t>Exercise 5</a:t>
            </a:r>
            <a:endParaRPr lang="en-IN" b="1" dirty="0">
              <a:solidFill>
                <a:schemeClr val="bg1"/>
              </a:solidFill>
            </a:endParaRPr>
          </a:p>
        </p:txBody>
      </p:sp>
      <p:pic>
        <p:nvPicPr>
          <p:cNvPr id="11" name="Picture 10"/>
          <p:cNvPicPr>
            <a:picLocks noChangeAspect="1"/>
          </p:cNvPicPr>
          <p:nvPr userDrawn="1"/>
        </p:nvPicPr>
        <p:blipFill>
          <a:blip r:embed="rId14" cstate="print">
            <a:extLst>
              <a:ext uri="{28A0092B-C50C-407E-A947-70E740481C1C}">
                <a14:useLocalDpi xmlns:a14="http://schemas.microsoft.com/office/drawing/2010/main" val="0"/>
              </a:ext>
            </a:extLst>
          </a:blip>
          <a:stretch>
            <a:fillRect/>
          </a:stretch>
        </p:blipFill>
        <p:spPr>
          <a:xfrm>
            <a:off x="7737913" y="-381000"/>
            <a:ext cx="1152000" cy="1152000"/>
          </a:xfrm>
          <a:prstGeom prst="rect">
            <a:avLst/>
          </a:prstGeom>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mj-lt"/>
          <a:ea typeface="+mj-ea"/>
          <a:cs typeface="+mj-cs"/>
        </a:defRPr>
      </a:lvl1pPr>
      <a:lvl2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2pPr>
      <a:lvl3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3pPr>
      <a:lvl4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4pPr>
      <a:lvl5pPr marL="2057400" indent="-228600" algn="just" defTabSz="457200" rtl="0" eaLnBrk="0" fontAlgn="base" hangingPunct="0">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5pPr>
      <a:lvl6pPr marL="25146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6pPr>
      <a:lvl7pPr marL="29718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7pPr>
      <a:lvl8pPr marL="34290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8pPr>
      <a:lvl9pPr marL="3886200" indent="-228600" algn="l" defTabSz="457200" rtl="0" fontAlgn="base">
        <a:lnSpc>
          <a:spcPct val="90000"/>
        </a:lnSpc>
        <a:spcBef>
          <a:spcPct val="0"/>
        </a:spcBef>
        <a:spcAft>
          <a:spcPct val="0"/>
        </a:spcAft>
        <a:buClr>
          <a:srgbClr val="000000"/>
        </a:buClr>
        <a:buSzPct val="100000"/>
        <a:buFont typeface="Times New Roman" pitchFamily="16" charset="0"/>
        <a:defRPr sz="2000" b="1">
          <a:solidFill>
            <a:srgbClr val="7889FB"/>
          </a:solidFill>
          <a:latin typeface="Arial" charset="0"/>
          <a:cs typeface="Arial" charset="0"/>
        </a:defRPr>
      </a:lvl9pPr>
    </p:titleStyle>
    <p:bodyStyle>
      <a:lvl1pPr marL="161925" indent="-161925" algn="l" defTabSz="457200" rtl="0" eaLnBrk="0" fontAlgn="base" hangingPunct="0">
        <a:spcBef>
          <a:spcPts val="400"/>
        </a:spcBef>
        <a:spcAft>
          <a:spcPct val="0"/>
        </a:spcAft>
        <a:buClr>
          <a:srgbClr val="7889FB"/>
        </a:buClr>
        <a:buSzPct val="110000"/>
        <a:buFont typeface="Wingdings" charset="2"/>
        <a:buChar char=""/>
        <a:defRPr sz="1600">
          <a:solidFill>
            <a:srgbClr val="000000"/>
          </a:solidFill>
          <a:latin typeface="+mn-lt"/>
          <a:ea typeface="+mn-ea"/>
          <a:cs typeface="+mn-cs"/>
        </a:defRPr>
      </a:lvl1pPr>
      <a:lvl2pPr marL="50482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2pPr>
      <a:lvl3pPr marL="854075" indent="-163513" algn="l" defTabSz="457200" rtl="0" eaLnBrk="0" fontAlgn="base" hangingPunct="0">
        <a:spcBef>
          <a:spcPts val="350"/>
        </a:spcBef>
        <a:spcAft>
          <a:spcPct val="0"/>
        </a:spcAft>
        <a:buClr>
          <a:srgbClr val="7889FB"/>
        </a:buClr>
        <a:buSzPct val="100000"/>
        <a:buFont typeface="Arial" charset="0"/>
        <a:buChar char="•"/>
        <a:defRPr sz="1400">
          <a:solidFill>
            <a:srgbClr val="000000"/>
          </a:solidFill>
          <a:latin typeface="+mn-lt"/>
          <a:cs typeface="+mn-cs"/>
        </a:defRPr>
      </a:lvl3pPr>
      <a:lvl4pPr marL="1200150" indent="-173038" algn="l" defTabSz="457200" rtl="0" eaLnBrk="0" fontAlgn="base" hangingPunct="0">
        <a:spcBef>
          <a:spcPts val="300"/>
        </a:spcBef>
        <a:spcAft>
          <a:spcPct val="0"/>
        </a:spcAft>
        <a:buClr>
          <a:srgbClr val="7889FB"/>
        </a:buClr>
        <a:buSzPct val="100000"/>
        <a:buFont typeface="Arial" charset="0"/>
        <a:buChar char="&gt;"/>
        <a:defRPr sz="1200">
          <a:solidFill>
            <a:srgbClr val="000000"/>
          </a:solidFill>
          <a:latin typeface="+mn-lt"/>
          <a:cs typeface="+mn-cs"/>
        </a:defRPr>
      </a:lvl4pPr>
      <a:lvl5pPr marL="1533525" indent="-161925" algn="l" defTabSz="457200" rtl="0" eaLnBrk="0" fontAlgn="base" hangingPunct="0">
        <a:spcBef>
          <a:spcPts val="300"/>
        </a:spcBef>
        <a:spcAft>
          <a:spcPct val="0"/>
        </a:spcAft>
        <a:buClr>
          <a:srgbClr val="7889FB"/>
        </a:buClr>
        <a:buSzPct val="100000"/>
        <a:buFont typeface="Arial" charset="0"/>
        <a:buChar char="–"/>
        <a:defRPr sz="1200">
          <a:solidFill>
            <a:srgbClr val="000000"/>
          </a:solidFill>
          <a:latin typeface="+mn-lt"/>
          <a:cs typeface="+mn-cs"/>
        </a:defRPr>
      </a:lvl5pPr>
      <a:lvl6pPr marL="19907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6pPr>
      <a:lvl7pPr marL="24479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7pPr>
      <a:lvl8pPr marL="29051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8pPr>
      <a:lvl9pPr marL="3362325" indent="-161925" algn="l" defTabSz="457200" rtl="0" fontAlgn="base">
        <a:spcBef>
          <a:spcPts val="300"/>
        </a:spcBef>
        <a:spcAft>
          <a:spcPct val="0"/>
        </a:spcAft>
        <a:buClr>
          <a:srgbClr val="7889FB"/>
        </a:buClr>
        <a:buSzPct val="100000"/>
        <a:buFont typeface="Arial" charset="0"/>
        <a:buChar char="–"/>
        <a:defRPr sz="1200">
          <a:solidFill>
            <a:srgbClr val="000000"/>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solidFill>
                  <a:schemeClr val="accent6">
                    <a:lumMod val="50000"/>
                  </a:schemeClr>
                </a:solidFill>
              </a:rPr>
              <a:t>READING COMPREHENSION</a:t>
            </a:r>
          </a:p>
          <a:p>
            <a:r>
              <a:rPr lang="en-US" sz="4000" dirty="0" smtClean="0">
                <a:solidFill>
                  <a:schemeClr val="accent6">
                    <a:lumMod val="50000"/>
                  </a:schemeClr>
                </a:solidFill>
              </a:rPr>
              <a:t>READING COMPREHENSION</a:t>
            </a:r>
          </a:p>
          <a:p>
            <a:r>
              <a:rPr lang="en-US" sz="4000" dirty="0" smtClean="0">
                <a:solidFill>
                  <a:schemeClr val="accent6">
                    <a:lumMod val="50000"/>
                  </a:schemeClr>
                </a:solidFill>
              </a:rPr>
              <a:t>Exercise 5</a:t>
            </a:r>
          </a:p>
          <a:p>
            <a:endParaRPr lang="en-US" sz="4000" dirty="0" smtClean="0">
              <a:solidFill>
                <a:schemeClr val="accent6">
                  <a:lumMod val="50000"/>
                </a:schemeClr>
              </a:solidFill>
            </a:endParaRPr>
          </a:p>
          <a:p>
            <a:endParaRPr lang="en-US" dirty="0"/>
          </a:p>
        </p:txBody>
      </p:sp>
      <p:pic>
        <p:nvPicPr>
          <p:cNvPr id="4" name="Picture 2" descr="http://2.bp.blogspot.com/-izxfWjreg2Q/T1zHGM3i6vI/AAAAAAAAAc4/uNuqRe72YD8/s1600/toeic+exam.png"/>
          <p:cNvPicPr>
            <a:picLocks noChangeAspect="1" noChangeArrowheads="1"/>
          </p:cNvPicPr>
          <p:nvPr/>
        </p:nvPicPr>
        <p:blipFill>
          <a:blip r:embed="rId2" cstate="print"/>
          <a:srcRect/>
          <a:stretch>
            <a:fillRect/>
          </a:stretch>
        </p:blipFill>
        <p:spPr bwMode="auto">
          <a:xfrm>
            <a:off x="2209800" y="990600"/>
            <a:ext cx="4968552" cy="311637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normAutofit/>
          </a:bodyPr>
          <a:lstStyle/>
          <a:p>
            <a:pPr>
              <a:buNone/>
            </a:pPr>
            <a:r>
              <a:rPr lang="en-US" b="1" dirty="0" smtClean="0">
                <a:cs typeface="Arial" pitchFamily="34" charset="0"/>
              </a:rPr>
              <a:t>1) Which of the following is NOT a Service?</a:t>
            </a:r>
          </a:p>
          <a:p>
            <a:pPr>
              <a:buNone/>
            </a:pPr>
            <a:r>
              <a:rPr lang="en-US" dirty="0" smtClean="0">
                <a:cs typeface="Arial" pitchFamily="34" charset="0"/>
              </a:rPr>
              <a:t>  a. Communications</a:t>
            </a:r>
          </a:p>
          <a:p>
            <a:pPr>
              <a:buNone/>
            </a:pPr>
            <a:r>
              <a:rPr lang="en-US" dirty="0" smtClean="0">
                <a:cs typeface="Arial" pitchFamily="34" charset="0"/>
              </a:rPr>
              <a:t>  b. Distribution</a:t>
            </a:r>
          </a:p>
          <a:p>
            <a:pPr>
              <a:buNone/>
            </a:pPr>
            <a:r>
              <a:rPr lang="en-US" dirty="0" smtClean="0">
                <a:cs typeface="Arial" pitchFamily="34" charset="0"/>
              </a:rPr>
              <a:t>  </a:t>
            </a:r>
            <a:r>
              <a:rPr lang="en-US" b="1" dirty="0" smtClean="0">
                <a:cs typeface="Arial" pitchFamily="34" charset="0"/>
              </a:rPr>
              <a:t>c. Electricity Gas and Water Supply</a:t>
            </a:r>
          </a:p>
          <a:p>
            <a:pPr>
              <a:buNone/>
            </a:pPr>
            <a:r>
              <a:rPr lang="en-US" dirty="0" smtClean="0">
                <a:cs typeface="Arial" pitchFamily="34" charset="0"/>
              </a:rPr>
              <a:t>  d. Hospitality</a:t>
            </a:r>
          </a:p>
          <a:p>
            <a:endParaRPr lang="en-US" dirty="0" smtClean="0">
              <a:cs typeface="Arial" pitchFamily="34" charset="0"/>
            </a:endParaRPr>
          </a:p>
          <a:p>
            <a:pPr>
              <a:buNone/>
            </a:pPr>
            <a:r>
              <a:rPr lang="en-US" b="1" dirty="0" smtClean="0">
                <a:cs typeface="Arial" pitchFamily="34" charset="0"/>
              </a:rPr>
              <a:t>2) Which of the following is true about the country’s GDP?</a:t>
            </a:r>
          </a:p>
          <a:p>
            <a:pPr>
              <a:buNone/>
            </a:pPr>
            <a:r>
              <a:rPr lang="en-US" b="1" dirty="0" smtClean="0">
                <a:cs typeface="Arial" pitchFamily="34" charset="0"/>
              </a:rPr>
              <a:t>  a. It increased in both the second and third quarter</a:t>
            </a:r>
          </a:p>
          <a:p>
            <a:pPr>
              <a:buNone/>
            </a:pPr>
            <a:r>
              <a:rPr lang="en-US" dirty="0" smtClean="0">
                <a:cs typeface="Arial" pitchFamily="34" charset="0"/>
              </a:rPr>
              <a:t>  b. It decreased in the second quarter, and increased in the third quarter</a:t>
            </a:r>
          </a:p>
          <a:p>
            <a:pPr>
              <a:buNone/>
            </a:pPr>
            <a:r>
              <a:rPr lang="en-US" dirty="0" smtClean="0">
                <a:cs typeface="Arial" pitchFamily="34" charset="0"/>
              </a:rPr>
              <a:t>  c. It increased in the second quarter and decreased in the third quarter</a:t>
            </a:r>
          </a:p>
          <a:p>
            <a:pPr>
              <a:buNone/>
            </a:pPr>
            <a:r>
              <a:rPr lang="en-US" dirty="0" smtClean="0">
                <a:cs typeface="Arial" pitchFamily="34" charset="0"/>
              </a:rPr>
              <a:t>  d. It decreased in both the second and third quarters</a:t>
            </a:r>
          </a:p>
          <a:p>
            <a:endParaRPr lang="en-US" dirty="0" smtClean="0">
              <a:cs typeface="Arial" pitchFamily="34" charset="0"/>
            </a:endParaRPr>
          </a:p>
          <a:p>
            <a:pPr>
              <a:buNone/>
            </a:pPr>
            <a:r>
              <a:rPr lang="en-US" b="1" dirty="0" smtClean="0">
                <a:cs typeface="Arial" pitchFamily="34" charset="0"/>
              </a:rPr>
              <a:t>3) What was the Total production output in the second quarter?</a:t>
            </a:r>
          </a:p>
          <a:p>
            <a:pPr>
              <a:buNone/>
            </a:pPr>
            <a:r>
              <a:rPr lang="en-US" b="1" dirty="0" smtClean="0">
                <a:cs typeface="Arial" pitchFamily="34" charset="0"/>
              </a:rPr>
              <a:t>  a. A growth of 1.0 percent</a:t>
            </a:r>
          </a:p>
          <a:p>
            <a:pPr>
              <a:buNone/>
            </a:pPr>
            <a:r>
              <a:rPr lang="en-US" dirty="0" smtClean="0">
                <a:cs typeface="Arial" pitchFamily="34" charset="0"/>
              </a:rPr>
              <a:t>  b. A decrease of 1.0 percent </a:t>
            </a:r>
          </a:p>
          <a:p>
            <a:pPr>
              <a:buNone/>
            </a:pPr>
            <a:r>
              <a:rPr lang="en-US" dirty="0" smtClean="0">
                <a:cs typeface="Arial" pitchFamily="34" charset="0"/>
              </a:rPr>
              <a:t>  c. An increase of 0.8 percent</a:t>
            </a:r>
          </a:p>
          <a:p>
            <a:pPr>
              <a:buNone/>
            </a:pPr>
            <a:r>
              <a:rPr lang="en-US" dirty="0" smtClean="0">
                <a:cs typeface="Arial" pitchFamily="34" charset="0"/>
              </a:rPr>
              <a:t>  d. An increase of 0.9 percent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normAutofit/>
          </a:bodyPr>
          <a:lstStyle/>
          <a:p>
            <a:pPr>
              <a:buNone/>
            </a:pPr>
            <a:r>
              <a:rPr lang="en-US" sz="1600" b="1" dirty="0" smtClean="0">
                <a:latin typeface="Arial" pitchFamily="34" charset="0"/>
                <a:cs typeface="Arial" pitchFamily="34" charset="0"/>
              </a:rPr>
              <a:t>4) Which of the following had the highest rate of output in the third quarter?</a:t>
            </a:r>
          </a:p>
          <a:p>
            <a:pPr>
              <a:buNone/>
            </a:pPr>
            <a:r>
              <a:rPr lang="en-US" dirty="0" smtClean="0">
                <a:latin typeface="Arial" pitchFamily="34" charset="0"/>
                <a:cs typeface="Arial" pitchFamily="34" charset="0"/>
              </a:rPr>
              <a:t>  a. </a:t>
            </a:r>
            <a:r>
              <a:rPr lang="en-US" sz="1600" dirty="0" smtClean="0">
                <a:latin typeface="Arial" pitchFamily="34" charset="0"/>
                <a:cs typeface="Arial" pitchFamily="34" charset="0"/>
              </a:rPr>
              <a:t>Electricity Gas and Water Supply</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b. Business and Finance</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c. Government Services</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d. Manufacturing</a:t>
            </a:r>
          </a:p>
          <a:p>
            <a:endParaRPr lang="en-US" sz="1600" dirty="0" smtClean="0">
              <a:latin typeface="Arial" pitchFamily="34" charset="0"/>
              <a:cs typeface="Arial" pitchFamily="34" charset="0"/>
            </a:endParaRPr>
          </a:p>
          <a:p>
            <a:pPr>
              <a:buNone/>
            </a:pPr>
            <a:r>
              <a:rPr lang="en-US" b="1" dirty="0" smtClean="0">
                <a:latin typeface="Arial" pitchFamily="34" charset="0"/>
                <a:cs typeface="Arial" pitchFamily="34" charset="0"/>
              </a:rPr>
              <a:t>5) </a:t>
            </a:r>
            <a:r>
              <a:rPr lang="en-US" sz="1600" b="1" dirty="0" smtClean="0">
                <a:latin typeface="Arial" pitchFamily="34" charset="0"/>
                <a:cs typeface="Arial" pitchFamily="34" charset="0"/>
              </a:rPr>
              <a:t>Which of the following figures decreased in the second quarter and rose in the third quarter?</a:t>
            </a:r>
          </a:p>
          <a:p>
            <a:pPr>
              <a:buNone/>
            </a:pPr>
            <a:r>
              <a:rPr lang="en-US" dirty="0" smtClean="0">
                <a:latin typeface="Arial" pitchFamily="34" charset="0"/>
                <a:cs typeface="Arial" pitchFamily="34" charset="0"/>
              </a:rPr>
              <a:t>  a. </a:t>
            </a:r>
            <a:r>
              <a:rPr lang="en-US" sz="1600" dirty="0" smtClean="0">
                <a:latin typeface="Arial" pitchFamily="34" charset="0"/>
                <a:cs typeface="Arial" pitchFamily="34" charset="0"/>
              </a:rPr>
              <a:t>Transport output</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b. Construction output </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c. Total production </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d. Agricultural output </a:t>
            </a:r>
          </a:p>
          <a:p>
            <a:pPr>
              <a:buNone/>
            </a:pPr>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normAutofit/>
          </a:bodyPr>
          <a:lstStyle/>
          <a:p>
            <a:pPr>
              <a:buNone/>
            </a:pPr>
            <a:r>
              <a:rPr lang="en-US" sz="1600" b="1" dirty="0" smtClean="0">
                <a:latin typeface="Arial" pitchFamily="34" charset="0"/>
                <a:cs typeface="Arial" pitchFamily="34" charset="0"/>
              </a:rPr>
              <a:t>4) Which of the following had the highest rate of output in the third quarter?</a:t>
            </a:r>
          </a:p>
          <a:p>
            <a:pPr>
              <a:buNone/>
            </a:pPr>
            <a:r>
              <a:rPr lang="en-US" dirty="0" smtClean="0">
                <a:latin typeface="Arial" pitchFamily="34" charset="0"/>
                <a:cs typeface="Arial" pitchFamily="34" charset="0"/>
              </a:rPr>
              <a:t>  </a:t>
            </a:r>
            <a:r>
              <a:rPr lang="en-US" b="1" dirty="0" smtClean="0">
                <a:latin typeface="Arial" pitchFamily="34" charset="0"/>
                <a:cs typeface="Arial" pitchFamily="34" charset="0"/>
              </a:rPr>
              <a:t>a. </a:t>
            </a:r>
            <a:r>
              <a:rPr lang="en-US" sz="1600" b="1" dirty="0" smtClean="0">
                <a:latin typeface="Arial" pitchFamily="34" charset="0"/>
                <a:cs typeface="Arial" pitchFamily="34" charset="0"/>
              </a:rPr>
              <a:t>Electricity Gas and Water Supply</a:t>
            </a:r>
            <a:endParaRPr lang="en-US" b="1" dirty="0" smtClean="0">
              <a:latin typeface="Arial" pitchFamily="34" charset="0"/>
              <a:cs typeface="Arial" pitchFamily="34" charset="0"/>
            </a:endParaRPr>
          </a:p>
          <a:p>
            <a:pPr>
              <a:buNone/>
            </a:pPr>
            <a:r>
              <a:rPr lang="en-US" sz="1600" dirty="0" smtClean="0">
                <a:latin typeface="Arial" pitchFamily="34" charset="0"/>
                <a:cs typeface="Arial" pitchFamily="34" charset="0"/>
              </a:rPr>
              <a:t>  b. Business and Finance</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c. Government Services</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d. Manufacturing</a:t>
            </a:r>
          </a:p>
          <a:p>
            <a:endParaRPr lang="en-US" sz="1600" dirty="0" smtClean="0">
              <a:latin typeface="Arial" pitchFamily="34" charset="0"/>
              <a:cs typeface="Arial" pitchFamily="34" charset="0"/>
            </a:endParaRPr>
          </a:p>
          <a:p>
            <a:pPr>
              <a:buNone/>
            </a:pPr>
            <a:r>
              <a:rPr lang="en-US" b="1" dirty="0" smtClean="0">
                <a:latin typeface="Arial" pitchFamily="34" charset="0"/>
                <a:cs typeface="Arial" pitchFamily="34" charset="0"/>
              </a:rPr>
              <a:t>5) </a:t>
            </a:r>
            <a:r>
              <a:rPr lang="en-US" sz="1600" b="1" dirty="0" smtClean="0">
                <a:latin typeface="Arial" pitchFamily="34" charset="0"/>
                <a:cs typeface="Arial" pitchFamily="34" charset="0"/>
              </a:rPr>
              <a:t>Which of the following figures decreased in the second quarter and rose in the third quarter?</a:t>
            </a:r>
          </a:p>
          <a:p>
            <a:pPr>
              <a:buNone/>
            </a:pPr>
            <a:r>
              <a:rPr lang="en-US" dirty="0" smtClean="0">
                <a:latin typeface="Arial" pitchFamily="34" charset="0"/>
                <a:cs typeface="Arial" pitchFamily="34" charset="0"/>
              </a:rPr>
              <a:t>  a. </a:t>
            </a:r>
            <a:r>
              <a:rPr lang="en-US" sz="1600" dirty="0" smtClean="0">
                <a:latin typeface="Arial" pitchFamily="34" charset="0"/>
                <a:cs typeface="Arial" pitchFamily="34" charset="0"/>
              </a:rPr>
              <a:t>Transport output</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a:t>
            </a:r>
            <a:r>
              <a:rPr lang="en-US" sz="1600" b="1" dirty="0" smtClean="0">
                <a:latin typeface="Arial" pitchFamily="34" charset="0"/>
                <a:cs typeface="Arial" pitchFamily="34" charset="0"/>
              </a:rPr>
              <a:t>b. Construction output</a:t>
            </a:r>
            <a:r>
              <a:rPr lang="en-US" sz="1600" dirty="0" smtClean="0">
                <a:latin typeface="Arial" pitchFamily="34" charset="0"/>
                <a:cs typeface="Arial" pitchFamily="34" charset="0"/>
              </a:rPr>
              <a:t> </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c. Total production </a:t>
            </a: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d. Agricultural output </a:t>
            </a:r>
          </a:p>
          <a:p>
            <a:pPr>
              <a:buNone/>
            </a:pP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228600" y="962400"/>
            <a:ext cx="8382000" cy="6048000"/>
          </a:xfrm>
        </p:spPr>
        <p:txBody>
          <a:bodyPr/>
          <a:lstStyle/>
          <a:p>
            <a:pPr>
              <a:buNone/>
            </a:pPr>
            <a:r>
              <a:rPr lang="en-US" dirty="0" smtClean="0"/>
              <a:t>   </a:t>
            </a:r>
          </a:p>
          <a:p>
            <a:pPr>
              <a:buNone/>
            </a:pPr>
            <a:r>
              <a:rPr lang="en-US" dirty="0" smtClean="0"/>
              <a:t>   A simple method of determining how fast your savings grow is to use the "Rule of 72." What you have to do is simply divide the number 72 by the interest rate to get the number of years required for money to double. For example, in the case of a 16% interest rate, 72 divided by 16% gives us 4.5, so it takes four and a half years for money to double. This is based upon the 16% rate being compounded annually. If the interest is compounded quarterly or daily, slightly fewer years will be required.</a:t>
            </a:r>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200" y="886200"/>
            <a:ext cx="8568000" cy="6048000"/>
          </a:xfrm>
        </p:spPr>
        <p:txBody>
          <a:bodyPr/>
          <a:lstStyle/>
          <a:p>
            <a:pPr>
              <a:buNone/>
            </a:pPr>
            <a:r>
              <a:rPr lang="en-US" b="1" dirty="0" smtClean="0"/>
              <a:t>1) How is the ’Rule of 72' affected when interest is compounded daily?</a:t>
            </a:r>
          </a:p>
          <a:p>
            <a:pPr>
              <a:buNone/>
            </a:pPr>
            <a:r>
              <a:rPr lang="en-US" dirty="0" smtClean="0"/>
              <a:t>  a. The number of years involved decreases</a:t>
            </a:r>
          </a:p>
          <a:p>
            <a:pPr>
              <a:buNone/>
            </a:pPr>
            <a:r>
              <a:rPr lang="en-US" dirty="0" smtClean="0"/>
              <a:t>  b. The calculations become more precise</a:t>
            </a:r>
          </a:p>
          <a:p>
            <a:pPr>
              <a:buNone/>
            </a:pPr>
            <a:r>
              <a:rPr lang="en-US" dirty="0" smtClean="0"/>
              <a:t>  c. The return on your investment doubles</a:t>
            </a:r>
          </a:p>
          <a:p>
            <a:pPr>
              <a:buNone/>
            </a:pPr>
            <a:r>
              <a:rPr lang="en-US" dirty="0" smtClean="0"/>
              <a:t>  d. The rate of interest is much higher</a:t>
            </a:r>
          </a:p>
          <a:p>
            <a:endParaRPr lang="en-US" dirty="0" smtClean="0"/>
          </a:p>
          <a:p>
            <a:pPr>
              <a:buNone/>
            </a:pPr>
            <a:r>
              <a:rPr lang="en-US" b="1" dirty="0" smtClean="0"/>
              <a:t>2) What information does the "Rule of 72" give you?</a:t>
            </a:r>
          </a:p>
          <a:p>
            <a:pPr>
              <a:buNone/>
            </a:pPr>
            <a:r>
              <a:rPr lang="en-US" dirty="0" smtClean="0"/>
              <a:t>  a. The current interest rates  </a:t>
            </a:r>
          </a:p>
          <a:p>
            <a:pPr>
              <a:buNone/>
            </a:pPr>
            <a:r>
              <a:rPr lang="en-US" dirty="0" smtClean="0"/>
              <a:t>  b. The quarterly interest rate  </a:t>
            </a:r>
          </a:p>
          <a:p>
            <a:pPr>
              <a:buNone/>
            </a:pPr>
            <a:r>
              <a:rPr lang="en-US" dirty="0" smtClean="0"/>
              <a:t>  c. The interest you earn in four and a half years  </a:t>
            </a:r>
          </a:p>
          <a:p>
            <a:pPr>
              <a:buNone/>
            </a:pPr>
            <a:r>
              <a:rPr lang="en-US" dirty="0" smtClean="0"/>
              <a:t>  d. The time it takes to double your investment </a:t>
            </a:r>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71200" y="886200"/>
            <a:ext cx="8568000" cy="6048000"/>
          </a:xfrm>
        </p:spPr>
        <p:txBody>
          <a:bodyPr/>
          <a:lstStyle/>
          <a:p>
            <a:pPr>
              <a:buNone/>
            </a:pPr>
            <a:r>
              <a:rPr lang="en-US" b="1" dirty="0" smtClean="0"/>
              <a:t>1) How is the ’Rule of 72' affected when interest is compounded daily?</a:t>
            </a:r>
          </a:p>
          <a:p>
            <a:pPr>
              <a:buNone/>
            </a:pPr>
            <a:r>
              <a:rPr lang="en-US" dirty="0" smtClean="0"/>
              <a:t>  </a:t>
            </a:r>
            <a:r>
              <a:rPr lang="en-US" b="1" dirty="0" smtClean="0"/>
              <a:t>a. The number of years involved decreases</a:t>
            </a:r>
          </a:p>
          <a:p>
            <a:pPr>
              <a:buNone/>
            </a:pPr>
            <a:r>
              <a:rPr lang="en-US" dirty="0" smtClean="0"/>
              <a:t>  b. The calculations become more precise</a:t>
            </a:r>
          </a:p>
          <a:p>
            <a:pPr>
              <a:buNone/>
            </a:pPr>
            <a:r>
              <a:rPr lang="en-US" dirty="0" smtClean="0"/>
              <a:t>  c. The return on your investment doubles</a:t>
            </a:r>
          </a:p>
          <a:p>
            <a:pPr>
              <a:buNone/>
            </a:pPr>
            <a:r>
              <a:rPr lang="en-US" dirty="0" smtClean="0"/>
              <a:t>  d. The rate of interest is much higher</a:t>
            </a:r>
          </a:p>
          <a:p>
            <a:endParaRPr lang="en-US" dirty="0" smtClean="0"/>
          </a:p>
          <a:p>
            <a:pPr>
              <a:buNone/>
            </a:pPr>
            <a:r>
              <a:rPr lang="en-US" b="1" dirty="0" smtClean="0"/>
              <a:t>2) What information does the "Rule of 72" give you?</a:t>
            </a:r>
          </a:p>
          <a:p>
            <a:pPr>
              <a:buNone/>
            </a:pPr>
            <a:r>
              <a:rPr lang="en-US" dirty="0" smtClean="0"/>
              <a:t>  a. The current interest rates  </a:t>
            </a:r>
          </a:p>
          <a:p>
            <a:pPr>
              <a:buNone/>
            </a:pPr>
            <a:r>
              <a:rPr lang="en-US" dirty="0" smtClean="0"/>
              <a:t>  b. The quarterly interest rate  </a:t>
            </a:r>
          </a:p>
          <a:p>
            <a:pPr>
              <a:buNone/>
            </a:pPr>
            <a:r>
              <a:rPr lang="en-US" dirty="0" smtClean="0"/>
              <a:t>  c. The interest you earn in four and a half years  </a:t>
            </a:r>
          </a:p>
          <a:p>
            <a:pPr>
              <a:buNone/>
            </a:pPr>
            <a:r>
              <a:rPr lang="en-US" dirty="0" smtClean="0"/>
              <a:t>  </a:t>
            </a:r>
            <a:r>
              <a:rPr lang="en-US" b="1" dirty="0" smtClean="0"/>
              <a:t>d. The time it takes to double your investment</a:t>
            </a:r>
            <a:r>
              <a:rPr lang="en-US" dirty="0" smtClean="0"/>
              <a:t> </a:t>
            </a:r>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762000"/>
            <a:ext cx="8453437" cy="360363"/>
          </a:xfrm>
        </p:spPr>
        <p:txBody>
          <a:bodyPr/>
          <a:lstStyle/>
          <a:p>
            <a:r>
              <a:rPr lang="en-US" sz="2400" dirty="0" smtClean="0">
                <a:solidFill>
                  <a:schemeClr val="accent2">
                    <a:lumMod val="75000"/>
                  </a:schemeClr>
                </a:solidFill>
              </a:rPr>
              <a:t>Read the passage and answer the questions</a:t>
            </a:r>
            <a:endParaRPr lang="en-US" sz="2400" dirty="0"/>
          </a:p>
        </p:txBody>
      </p:sp>
      <p:sp>
        <p:nvSpPr>
          <p:cNvPr id="3" name="Content Placeholder 2"/>
          <p:cNvSpPr>
            <a:spLocks noGrp="1"/>
          </p:cNvSpPr>
          <p:nvPr>
            <p:ph idx="1"/>
          </p:nvPr>
        </p:nvSpPr>
        <p:spPr>
          <a:xfrm>
            <a:off x="304800" y="914400"/>
            <a:ext cx="8568000" cy="4343400"/>
          </a:xfrm>
        </p:spPr>
        <p:txBody>
          <a:bodyPr/>
          <a:lstStyle/>
          <a:p>
            <a:pPr>
              <a:buNone/>
            </a:pPr>
            <a:r>
              <a:rPr lang="en-US" i="1" dirty="0" smtClean="0"/>
              <a:t>   </a:t>
            </a:r>
          </a:p>
          <a:p>
            <a:pPr>
              <a:buNone/>
            </a:pPr>
            <a:endParaRPr lang="en-US" i="1" dirty="0" smtClean="0"/>
          </a:p>
          <a:p>
            <a:pPr>
              <a:buNone/>
            </a:pPr>
            <a:r>
              <a:rPr lang="en-US" i="1" dirty="0" smtClean="0"/>
              <a:t>   Golf Course Developments</a:t>
            </a:r>
            <a:r>
              <a:rPr lang="en-US" dirty="0" smtClean="0"/>
              <a:t> provides developers with everything they need to know about the elements of a regulation golf course as well as alternative layout types. It explains the various configurations that can be used and discusses the site factors which must be considered before a golf course is planned. Necessary golf course construction methods with their alternatives are detailed.</a:t>
            </a:r>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 What information would you expect to find in this book?</a:t>
            </a:r>
          </a:p>
          <a:p>
            <a:pPr>
              <a:buNone/>
            </a:pPr>
            <a:r>
              <a:rPr lang="en-US" dirty="0" smtClean="0"/>
              <a:t>  a. Golf rules and regulations</a:t>
            </a:r>
          </a:p>
          <a:p>
            <a:pPr>
              <a:buNone/>
            </a:pPr>
            <a:r>
              <a:rPr lang="en-US" dirty="0" smtClean="0"/>
              <a:t>  b. Design schemes</a:t>
            </a:r>
          </a:p>
          <a:p>
            <a:pPr>
              <a:buNone/>
            </a:pPr>
            <a:r>
              <a:rPr lang="en-US" dirty="0" smtClean="0"/>
              <a:t>  c. The names of planning board members</a:t>
            </a:r>
          </a:p>
          <a:p>
            <a:pPr>
              <a:buNone/>
            </a:pPr>
            <a:r>
              <a:rPr lang="en-US" dirty="0" smtClean="0"/>
              <a:t>  d. Tips on how to Improve your golf game</a:t>
            </a:r>
          </a:p>
          <a:p>
            <a:endParaRPr lang="en-US" dirty="0" smtClean="0"/>
          </a:p>
          <a:p>
            <a:pPr>
              <a:buNone/>
            </a:pPr>
            <a:r>
              <a:rPr lang="en-US" b="1" dirty="0" smtClean="0"/>
              <a:t>2) Who would be most interested in this publication?</a:t>
            </a:r>
          </a:p>
          <a:p>
            <a:pPr>
              <a:buNone/>
            </a:pPr>
            <a:r>
              <a:rPr lang="en-US" dirty="0" smtClean="0"/>
              <a:t>  a. A landscape architect</a:t>
            </a:r>
          </a:p>
          <a:p>
            <a:pPr>
              <a:buNone/>
            </a:pPr>
            <a:r>
              <a:rPr lang="en-US" dirty="0" smtClean="0"/>
              <a:t>  b. A mathematician</a:t>
            </a:r>
          </a:p>
          <a:p>
            <a:pPr>
              <a:buNone/>
            </a:pPr>
            <a:r>
              <a:rPr lang="en-US" dirty="0" smtClean="0"/>
              <a:t>  c. A type settler</a:t>
            </a:r>
          </a:p>
          <a:p>
            <a:pPr>
              <a:buNone/>
            </a:pPr>
            <a:r>
              <a:rPr lang="en-US" dirty="0" smtClean="0"/>
              <a:t>  d. An amateur golfer</a:t>
            </a:r>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lstStyle/>
          <a:p>
            <a:pPr>
              <a:buNone/>
            </a:pPr>
            <a:r>
              <a:rPr lang="en-US" b="1" dirty="0" smtClean="0"/>
              <a:t>1) What information would you expect to find in this book?</a:t>
            </a:r>
          </a:p>
          <a:p>
            <a:pPr>
              <a:buNone/>
            </a:pPr>
            <a:r>
              <a:rPr lang="en-US" dirty="0" smtClean="0"/>
              <a:t>  a. Golf rules and regulations</a:t>
            </a:r>
          </a:p>
          <a:p>
            <a:pPr>
              <a:buNone/>
            </a:pPr>
            <a:r>
              <a:rPr lang="en-US" b="1" dirty="0" smtClean="0"/>
              <a:t>  b. Design schemes</a:t>
            </a:r>
          </a:p>
          <a:p>
            <a:pPr>
              <a:buNone/>
            </a:pPr>
            <a:r>
              <a:rPr lang="en-US" dirty="0" smtClean="0"/>
              <a:t>  c. The names of planning board members</a:t>
            </a:r>
          </a:p>
          <a:p>
            <a:pPr>
              <a:buNone/>
            </a:pPr>
            <a:r>
              <a:rPr lang="en-US" dirty="0" smtClean="0"/>
              <a:t>  d. Tips on how to Improve your golf game</a:t>
            </a:r>
          </a:p>
          <a:p>
            <a:endParaRPr lang="en-US" dirty="0" smtClean="0"/>
          </a:p>
          <a:p>
            <a:pPr>
              <a:buNone/>
            </a:pPr>
            <a:r>
              <a:rPr lang="en-US" b="1" dirty="0" smtClean="0"/>
              <a:t>2) Who would be most interested in this publication?</a:t>
            </a:r>
          </a:p>
          <a:p>
            <a:pPr>
              <a:buNone/>
            </a:pPr>
            <a:r>
              <a:rPr lang="en-US" dirty="0" smtClean="0"/>
              <a:t>  </a:t>
            </a:r>
            <a:r>
              <a:rPr lang="en-US" b="1" dirty="0" smtClean="0"/>
              <a:t>a. A landscape architect</a:t>
            </a:r>
          </a:p>
          <a:p>
            <a:pPr>
              <a:buNone/>
            </a:pPr>
            <a:r>
              <a:rPr lang="en-US" dirty="0" smtClean="0"/>
              <a:t>  b. A mathematician</a:t>
            </a:r>
          </a:p>
          <a:p>
            <a:pPr>
              <a:buNone/>
            </a:pPr>
            <a:r>
              <a:rPr lang="en-US" dirty="0" smtClean="0"/>
              <a:t>  c. A type settler</a:t>
            </a:r>
          </a:p>
          <a:p>
            <a:pPr>
              <a:buNone/>
            </a:pPr>
            <a:r>
              <a:rPr lang="en-US" dirty="0" smtClean="0"/>
              <a:t>  d. An amateur golfer</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685800"/>
            <a:ext cx="8453437" cy="360363"/>
          </a:xfrm>
        </p:spPr>
        <p:txBody>
          <a:bodyPr/>
          <a:lstStyle/>
          <a:p>
            <a:r>
              <a:rPr lang="en-US" sz="2400" dirty="0" smtClean="0">
                <a:solidFill>
                  <a:schemeClr val="accent2">
                    <a:lumMod val="75000"/>
                  </a:schemeClr>
                </a:solidFill>
              </a:rPr>
              <a:t>Read the passage and answer the questions </a:t>
            </a:r>
            <a:endParaRPr lang="en-US" sz="2400" dirty="0">
              <a:solidFill>
                <a:schemeClr val="accent2">
                  <a:lumMod val="75000"/>
                </a:schemeClr>
              </a:solidFill>
            </a:endParaRPr>
          </a:p>
        </p:txBody>
      </p:sp>
      <p:sp>
        <p:nvSpPr>
          <p:cNvPr id="3" name="Content Placeholder 2"/>
          <p:cNvSpPr>
            <a:spLocks noGrp="1"/>
          </p:cNvSpPr>
          <p:nvPr>
            <p:ph idx="1"/>
          </p:nvPr>
        </p:nvSpPr>
        <p:spPr>
          <a:xfrm>
            <a:off x="228600" y="990600"/>
            <a:ext cx="8568000" cy="6048000"/>
          </a:xfrm>
        </p:spPr>
        <p:txBody>
          <a:bodyPr/>
          <a:lstStyle/>
          <a:p>
            <a:pPr>
              <a:buNone/>
            </a:pPr>
            <a:endParaRPr lang="en-US" dirty="0" smtClean="0"/>
          </a:p>
          <a:p>
            <a:pPr>
              <a:buNone/>
            </a:pPr>
            <a:endParaRPr lang="en-US" dirty="0" smtClean="0"/>
          </a:p>
          <a:p>
            <a:pPr>
              <a:buNone/>
            </a:pPr>
            <a:r>
              <a:rPr lang="en-US" dirty="0" smtClean="0"/>
              <a:t>   Delicious Foods Corporation said it will raise prices on an average of three percent for 19 different brands of Jams and Jellies. This is the second increase in eight months. The company attributes tilts recent rise to higher fruit prices, due to the dry weather last spring.</a:t>
            </a: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838200"/>
            <a:ext cx="8453437" cy="360363"/>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228600" y="962400"/>
            <a:ext cx="8568000" cy="6048000"/>
          </a:xfrm>
        </p:spPr>
        <p:txBody>
          <a:bodyPr>
            <a:noAutofit/>
          </a:bodyPr>
          <a:lstStyle/>
          <a:p>
            <a:pPr>
              <a:buNone/>
            </a:pPr>
            <a:r>
              <a:rPr lang="en-US" sz="1600" dirty="0" smtClean="0">
                <a:latin typeface="Arial" pitchFamily="34" charset="0"/>
                <a:cs typeface="Arial" pitchFamily="34" charset="0"/>
              </a:rPr>
              <a:t>    </a:t>
            </a:r>
          </a:p>
          <a:p>
            <a:pPr>
              <a:buNone/>
            </a:pPr>
            <a:endParaRPr lang="en-US" dirty="0" smtClean="0">
              <a:latin typeface="Arial" pitchFamily="34" charset="0"/>
              <a:cs typeface="Arial" pitchFamily="34" charset="0"/>
            </a:endParaRPr>
          </a:p>
          <a:p>
            <a:pPr>
              <a:buNone/>
            </a:pPr>
            <a:r>
              <a:rPr lang="en-US" sz="1600" dirty="0" smtClean="0">
                <a:latin typeface="Arial" pitchFamily="34" charset="0"/>
                <a:cs typeface="Arial" pitchFamily="34" charset="0"/>
              </a:rPr>
              <a:t>   </a:t>
            </a:r>
            <a:r>
              <a:rPr lang="en-US" sz="1600" dirty="0" smtClean="0">
                <a:cs typeface="Arial" pitchFamily="34" charset="0"/>
              </a:rPr>
              <a:t>Do </a:t>
            </a:r>
            <a:r>
              <a:rPr lang="en-US" sz="1600" dirty="0">
                <a:cs typeface="Arial" pitchFamily="34" charset="0"/>
              </a:rPr>
              <a:t>you feel stressed? Chances are, you do.  Levels of stress in our society are increasing more and more these days, and this is true for both workers and students. There are a number of ways you can relieve stress, but there are also several ways in which you can avoid stress in the first place, and this article will focus on these. Here are four things you should avoid like the plague if you want to develop a more peaceful lifestyle.</a:t>
            </a:r>
            <a:r>
              <a:rPr lang="en-US" sz="1600" dirty="0" smtClean="0">
                <a:cs typeface="Arial" pitchFamily="34" charset="0"/>
              </a:rPr>
              <a:t/>
            </a:r>
            <a:br>
              <a:rPr lang="en-US" sz="1600" dirty="0" smtClean="0">
                <a:cs typeface="Arial" pitchFamily="34" charset="0"/>
              </a:rPr>
            </a:br>
            <a:r>
              <a:rPr lang="en-US" sz="1600" dirty="0">
                <a:cs typeface="Arial" pitchFamily="34" charset="0"/>
              </a:rPr>
              <a:t>What’s the first thing you do when you get home after a stressful day at work or college? Many of us collapse on the couch and reach for the TV remote. Don’t do it! Not only does the TV fill your living room with the stressful lives of on-screen characters, think about commercials.  The aim of advertising is to make people feel that their lives are inadequate and unfulfilled.  They often bring out negative emotions in viewers.  </a:t>
            </a:r>
            <a:endParaRPr lang="en-US" sz="1600" dirty="0" smtClean="0">
              <a:cs typeface="Arial" pitchFamily="34" charset="0"/>
            </a:endParaRPr>
          </a:p>
          <a:p>
            <a:pPr>
              <a:buNone/>
            </a:pPr>
            <a:r>
              <a:rPr lang="en-US" dirty="0" smtClean="0">
                <a:cs typeface="Arial" pitchFamily="34" charset="0"/>
              </a:rPr>
              <a:t>   And while we are on the subject of television, have you noticed how much of the news we watch is bad news? Research states that over 90% of the news we watch, read or hear on the radio is bad news.  In order to sell stories, the media bombard us with negative story after negative story.  What is more, the stories which are reported are often ones which you have no control over, and this leads to a sense of powerlessness.  Why not buy a local paper instead?  The news is often far more optimistic, and you may be inspired to take action in a way that can have a positive effect on your own neighborhood. </a:t>
            </a:r>
            <a:endParaRPr lang="en-US" sz="1600" dirty="0" smtClean="0">
              <a:cs typeface="Arial" pitchFamily="34" charset="0"/>
            </a:endParaRPr>
          </a:p>
          <a:p>
            <a:pPr>
              <a:buNone/>
            </a:pPr>
            <a:r>
              <a:rPr lang="en-US" dirty="0" smtClean="0">
                <a:cs typeface="Arial" pitchFamily="34" charset="0"/>
              </a:rPr>
              <a:t>   </a:t>
            </a:r>
            <a:endParaRPr lang="en-US" sz="1600" dirty="0" smtClean="0">
              <a:cs typeface="Arial" pitchFamily="34" charset="0"/>
            </a:endParaRPr>
          </a:p>
          <a:p>
            <a:pPr>
              <a:buNone/>
            </a:pPr>
            <a:r>
              <a:rPr lang="en-US" sz="1600" dirty="0">
                <a:cs typeface="Arial" pitchFamily="34" charset="0"/>
              </a:rPr>
              <a:t> </a:t>
            </a:r>
            <a:r>
              <a:rPr lang="en-US" sz="1600" dirty="0" smtClean="0">
                <a:cs typeface="Arial" pitchFamily="34" charset="0"/>
              </a:rPr>
              <a:t>     </a:t>
            </a:r>
          </a:p>
          <a:p>
            <a:pPr>
              <a:buNone/>
            </a:pPr>
            <a:r>
              <a:rPr lang="en-US" sz="1600" dirty="0">
                <a:latin typeface="Arial" pitchFamily="34" charset="0"/>
                <a:cs typeface="Arial" pitchFamily="34" charset="0"/>
              </a:rPr>
              <a:t> </a:t>
            </a:r>
            <a:r>
              <a:rPr lang="en-US" sz="1600" dirty="0" smtClean="0">
                <a:latin typeface="Arial" pitchFamily="34" charset="0"/>
                <a:cs typeface="Arial" pitchFamily="34" charset="0"/>
              </a:rPr>
              <a:t>     </a:t>
            </a:r>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On what foods have prices risen?</a:t>
            </a:r>
          </a:p>
          <a:p>
            <a:pPr>
              <a:buNone/>
            </a:pPr>
            <a:r>
              <a:rPr lang="en-US" dirty="0" smtClean="0"/>
              <a:t>  a. Preserves</a:t>
            </a:r>
          </a:p>
          <a:p>
            <a:pPr>
              <a:buNone/>
            </a:pPr>
            <a:r>
              <a:rPr lang="en-US" dirty="0" smtClean="0"/>
              <a:t>  b. Cakes and sweets</a:t>
            </a:r>
          </a:p>
          <a:p>
            <a:pPr>
              <a:buNone/>
            </a:pPr>
            <a:r>
              <a:rPr lang="en-US" dirty="0" smtClean="0"/>
              <a:t>  c. Name - brand foods</a:t>
            </a:r>
          </a:p>
          <a:p>
            <a:pPr>
              <a:buNone/>
            </a:pPr>
            <a:r>
              <a:rPr lang="en-US" dirty="0" smtClean="0"/>
              <a:t>  d. Seafood</a:t>
            </a:r>
            <a:br>
              <a:rPr lang="en-US" dirty="0" smtClean="0"/>
            </a:br>
            <a:endParaRPr lang="en-US" dirty="0" smtClean="0"/>
          </a:p>
          <a:p>
            <a:pPr>
              <a:buNone/>
            </a:pPr>
            <a:r>
              <a:rPr lang="en-US" b="1" dirty="0" smtClean="0"/>
              <a:t>2) How many increases has the company recently made?</a:t>
            </a:r>
          </a:p>
          <a:p>
            <a:pPr>
              <a:buNone/>
            </a:pPr>
            <a:r>
              <a:rPr lang="en-US" dirty="0" smtClean="0"/>
              <a:t>  a. One increase in six months</a:t>
            </a:r>
          </a:p>
          <a:p>
            <a:pPr>
              <a:buNone/>
            </a:pPr>
            <a:r>
              <a:rPr lang="en-US" dirty="0" smtClean="0"/>
              <a:t>  b. Two increases in eight months</a:t>
            </a:r>
          </a:p>
          <a:p>
            <a:pPr>
              <a:buNone/>
            </a:pPr>
            <a:r>
              <a:rPr lang="en-US" dirty="0" smtClean="0"/>
              <a:t>  c. One increase in twelve months</a:t>
            </a:r>
          </a:p>
          <a:p>
            <a:pPr>
              <a:buNone/>
            </a:pPr>
            <a:r>
              <a:rPr lang="en-US" dirty="0" smtClean="0"/>
              <a:t>  d. Two increases in eighteen months</a:t>
            </a:r>
            <a:br>
              <a:rPr lang="en-US" dirty="0" smtClean="0"/>
            </a:br>
            <a:endParaRPr lang="en-US" dirty="0" smtClean="0"/>
          </a:p>
          <a:p>
            <a:pPr>
              <a:buNone/>
            </a:pPr>
            <a:r>
              <a:rPr lang="en-US" b="1" dirty="0" smtClean="0"/>
              <a:t>3) Why has the price of fruits risen?</a:t>
            </a:r>
          </a:p>
          <a:p>
            <a:pPr>
              <a:buNone/>
            </a:pPr>
            <a:r>
              <a:rPr lang="en-US" dirty="0" smtClean="0"/>
              <a:t>  a. The farmers want more money</a:t>
            </a:r>
          </a:p>
          <a:p>
            <a:pPr>
              <a:buNone/>
            </a:pPr>
            <a:r>
              <a:rPr lang="en-US" dirty="0" smtClean="0"/>
              <a:t>  b. There were floods last summer</a:t>
            </a:r>
          </a:p>
          <a:p>
            <a:pPr>
              <a:buNone/>
            </a:pPr>
            <a:r>
              <a:rPr lang="en-US" dirty="0" smtClean="0"/>
              <a:t>  c. The weather last spring was dry</a:t>
            </a:r>
          </a:p>
          <a:p>
            <a:pPr>
              <a:buNone/>
            </a:pPr>
            <a:r>
              <a:rPr lang="en-US" dirty="0" smtClean="0"/>
              <a:t>  d. They can't ship the food</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886200"/>
            <a:ext cx="8568000" cy="6048000"/>
          </a:xfrm>
        </p:spPr>
        <p:txBody>
          <a:bodyPr/>
          <a:lstStyle/>
          <a:p>
            <a:pPr>
              <a:buNone/>
            </a:pPr>
            <a:r>
              <a:rPr lang="en-US" b="1" dirty="0" smtClean="0"/>
              <a:t>1) On what foods have prices risen?</a:t>
            </a:r>
          </a:p>
          <a:p>
            <a:pPr>
              <a:buNone/>
            </a:pPr>
            <a:r>
              <a:rPr lang="en-US" b="1" dirty="0" smtClean="0"/>
              <a:t>  a. Preserves</a:t>
            </a:r>
          </a:p>
          <a:p>
            <a:pPr>
              <a:buNone/>
            </a:pPr>
            <a:r>
              <a:rPr lang="en-US" dirty="0" smtClean="0"/>
              <a:t>  b. Cakes and sweets</a:t>
            </a:r>
          </a:p>
          <a:p>
            <a:pPr>
              <a:buNone/>
            </a:pPr>
            <a:r>
              <a:rPr lang="en-US" dirty="0" smtClean="0"/>
              <a:t>  c. Name - brand foods</a:t>
            </a:r>
          </a:p>
          <a:p>
            <a:pPr>
              <a:buNone/>
            </a:pPr>
            <a:r>
              <a:rPr lang="en-US" dirty="0" smtClean="0"/>
              <a:t>  d. Seafood</a:t>
            </a:r>
            <a:br>
              <a:rPr lang="en-US" dirty="0" smtClean="0"/>
            </a:br>
            <a:endParaRPr lang="en-US" dirty="0" smtClean="0"/>
          </a:p>
          <a:p>
            <a:pPr>
              <a:buNone/>
            </a:pPr>
            <a:r>
              <a:rPr lang="en-US" b="1" dirty="0" smtClean="0"/>
              <a:t>2) How many increases has the company recently made?</a:t>
            </a:r>
          </a:p>
          <a:p>
            <a:pPr>
              <a:buNone/>
            </a:pPr>
            <a:r>
              <a:rPr lang="en-US" dirty="0" smtClean="0"/>
              <a:t>  a. One increase in six months</a:t>
            </a:r>
          </a:p>
          <a:p>
            <a:pPr>
              <a:buNone/>
            </a:pPr>
            <a:r>
              <a:rPr lang="en-US" dirty="0" smtClean="0"/>
              <a:t>  </a:t>
            </a:r>
            <a:r>
              <a:rPr lang="en-US" b="1" dirty="0" smtClean="0"/>
              <a:t>b. Two increases in eight months</a:t>
            </a:r>
          </a:p>
          <a:p>
            <a:pPr>
              <a:buNone/>
            </a:pPr>
            <a:r>
              <a:rPr lang="en-US" dirty="0" smtClean="0"/>
              <a:t>  c. One increase in twelve months</a:t>
            </a:r>
          </a:p>
          <a:p>
            <a:pPr>
              <a:buNone/>
            </a:pPr>
            <a:r>
              <a:rPr lang="en-US" dirty="0" smtClean="0"/>
              <a:t>  d. Two increases in eighteen months</a:t>
            </a:r>
            <a:br>
              <a:rPr lang="en-US" dirty="0" smtClean="0"/>
            </a:br>
            <a:endParaRPr lang="en-US" dirty="0" smtClean="0"/>
          </a:p>
          <a:p>
            <a:pPr>
              <a:buNone/>
            </a:pPr>
            <a:r>
              <a:rPr lang="en-US" b="1" dirty="0" smtClean="0"/>
              <a:t>3) Why has the price of fruits risen?</a:t>
            </a:r>
          </a:p>
          <a:p>
            <a:pPr>
              <a:buNone/>
            </a:pPr>
            <a:r>
              <a:rPr lang="en-US" dirty="0" smtClean="0"/>
              <a:t>  a. The farmers want more money</a:t>
            </a:r>
          </a:p>
          <a:p>
            <a:pPr>
              <a:buNone/>
            </a:pPr>
            <a:r>
              <a:rPr lang="en-US" dirty="0" smtClean="0"/>
              <a:t>  b. There were floods last summer</a:t>
            </a:r>
          </a:p>
          <a:p>
            <a:pPr>
              <a:buNone/>
            </a:pPr>
            <a:r>
              <a:rPr lang="en-US" dirty="0" smtClean="0"/>
              <a:t>  </a:t>
            </a:r>
            <a:r>
              <a:rPr lang="en-US" b="1" dirty="0" smtClean="0"/>
              <a:t>c. The weather last spring was dry</a:t>
            </a:r>
          </a:p>
          <a:p>
            <a:pPr>
              <a:buNone/>
            </a:pPr>
            <a:r>
              <a:rPr lang="en-US" dirty="0" smtClean="0"/>
              <a:t>  d. They can't ship the food</a:t>
            </a:r>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62400"/>
            <a:ext cx="8568000" cy="6048000"/>
          </a:xfrm>
        </p:spPr>
        <p:txBody>
          <a:bodyPr>
            <a:normAutofit/>
          </a:bodyPr>
          <a:lstStyle/>
          <a:p>
            <a:pPr>
              <a:buNone/>
            </a:pPr>
            <a:r>
              <a:rPr lang="en-US" sz="1600" dirty="0" smtClean="0">
                <a:latin typeface="Arial" pitchFamily="34" charset="0"/>
                <a:cs typeface="Arial" pitchFamily="34" charset="0"/>
              </a:rPr>
              <a:t>   </a:t>
            </a:r>
            <a:r>
              <a:rPr lang="en-US" sz="1600" dirty="0" smtClean="0">
                <a:cs typeface="Arial" pitchFamily="34" charset="0"/>
              </a:rPr>
              <a:t>Avoiding </a:t>
            </a:r>
            <a:r>
              <a:rPr lang="en-US" sz="1600" dirty="0">
                <a:cs typeface="Arial" pitchFamily="34" charset="0"/>
              </a:rPr>
              <a:t>television may also help you avoid another sort of stress – arguments. How often do you and your family row about what to watch on the television? Arguments will never help you feel better, and no-one ever wins an argument.  When you feel that an argument is brewing, go for a walk or find a quiet place where you calm down, or you will only prolong the tension.</a:t>
            </a:r>
            <a:r>
              <a:rPr lang="en-US" sz="1600" dirty="0" smtClean="0">
                <a:cs typeface="Arial" pitchFamily="34" charset="0"/>
              </a:rPr>
              <a:t/>
            </a:r>
            <a:br>
              <a:rPr lang="en-US" sz="1600" dirty="0" smtClean="0">
                <a:cs typeface="Arial" pitchFamily="34" charset="0"/>
              </a:rPr>
            </a:br>
            <a:r>
              <a:rPr lang="en-US" sz="1600" dirty="0">
                <a:cs typeface="Arial" pitchFamily="34" charset="0"/>
              </a:rPr>
              <a:t>The last thing to avoid is caffeine.  Anything which contains caffeine, and that includes coffee, tea, chocolate and even a nice soothing cup of cocoa, is a stimulant, and is more likely to keep you tense than relax you.  Sugary drinks are also going to keep you buzzing. Have a cup of herbal tea and eat foods which are natural rather than processed</a:t>
            </a:r>
            <a:r>
              <a:rPr lang="en-US" sz="1600" dirty="0"/>
              <a:t>.</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cs typeface="Arial" pitchFamily="34" charset="0"/>
              </a:rPr>
              <a:t>1) Why </a:t>
            </a:r>
            <a:r>
              <a:rPr lang="en-US" b="1" dirty="0">
                <a:cs typeface="Arial" pitchFamily="34" charset="0"/>
              </a:rPr>
              <a:t>does the writer consider commercials stressful</a:t>
            </a:r>
            <a:r>
              <a:rPr lang="en-US" b="1" dirty="0" smtClean="0">
                <a:cs typeface="Arial" pitchFamily="34" charset="0"/>
              </a:rPr>
              <a:t>?</a:t>
            </a:r>
          </a:p>
          <a:p>
            <a:pPr>
              <a:buNone/>
            </a:pPr>
            <a:r>
              <a:rPr lang="en-US" dirty="0" smtClean="0">
                <a:cs typeface="Arial" pitchFamily="34" charset="0"/>
              </a:rPr>
              <a:t>  a. They </a:t>
            </a:r>
            <a:r>
              <a:rPr lang="en-US" dirty="0">
                <a:cs typeface="Arial" pitchFamily="34" charset="0"/>
              </a:rPr>
              <a:t>often depict characters in stressful </a:t>
            </a:r>
            <a:r>
              <a:rPr lang="en-US" dirty="0" smtClean="0">
                <a:cs typeface="Arial" pitchFamily="34" charset="0"/>
              </a:rPr>
              <a:t>situations</a:t>
            </a:r>
          </a:p>
          <a:p>
            <a:pPr>
              <a:buNone/>
            </a:pPr>
            <a:r>
              <a:rPr lang="en-US" dirty="0" smtClean="0">
                <a:cs typeface="Arial" pitchFamily="34" charset="0"/>
              </a:rPr>
              <a:t>  b. They </a:t>
            </a:r>
            <a:r>
              <a:rPr lang="en-US" dirty="0">
                <a:cs typeface="Arial" pitchFamily="34" charset="0"/>
              </a:rPr>
              <a:t>make people worry about money </a:t>
            </a:r>
          </a:p>
          <a:p>
            <a:pPr>
              <a:buNone/>
            </a:pPr>
            <a:r>
              <a:rPr lang="en-US" dirty="0" smtClean="0">
                <a:cs typeface="Arial" pitchFamily="34" charset="0"/>
              </a:rPr>
              <a:t>  c. They </a:t>
            </a:r>
            <a:r>
              <a:rPr lang="en-US" dirty="0">
                <a:cs typeface="Arial" pitchFamily="34" charset="0"/>
              </a:rPr>
              <a:t>make you feel your life is not good </a:t>
            </a:r>
            <a:r>
              <a:rPr lang="en-US" dirty="0" smtClean="0">
                <a:cs typeface="Arial" pitchFamily="34" charset="0"/>
              </a:rPr>
              <a:t>enough</a:t>
            </a:r>
            <a:endParaRPr lang="en-US" dirty="0">
              <a:cs typeface="Arial" pitchFamily="34" charset="0"/>
            </a:endParaRPr>
          </a:p>
          <a:p>
            <a:pPr>
              <a:buNone/>
            </a:pPr>
            <a:r>
              <a:rPr lang="en-US" dirty="0" smtClean="0">
                <a:cs typeface="Arial" pitchFamily="34" charset="0"/>
              </a:rPr>
              <a:t>  d. They </a:t>
            </a:r>
            <a:r>
              <a:rPr lang="en-US" dirty="0">
                <a:cs typeface="Arial" pitchFamily="34" charset="0"/>
              </a:rPr>
              <a:t>contain flashing and fat-moving </a:t>
            </a:r>
            <a:r>
              <a:rPr lang="en-US" dirty="0" smtClean="0">
                <a:cs typeface="Arial" pitchFamily="34" charset="0"/>
              </a:rPr>
              <a:t>images</a:t>
            </a:r>
            <a:r>
              <a:rPr lang="en-US" dirty="0">
                <a:cs typeface="Arial" pitchFamily="34" charset="0"/>
              </a:rPr>
              <a:t/>
            </a:r>
            <a:br>
              <a:rPr lang="en-US" dirty="0">
                <a:cs typeface="Arial" pitchFamily="34" charset="0"/>
              </a:rPr>
            </a:br>
            <a:endParaRPr lang="en-US" dirty="0">
              <a:cs typeface="Arial" pitchFamily="34" charset="0"/>
            </a:endParaRPr>
          </a:p>
          <a:p>
            <a:pPr>
              <a:buNone/>
            </a:pPr>
            <a:r>
              <a:rPr lang="en-US" b="1" dirty="0" smtClean="0">
                <a:cs typeface="Arial" pitchFamily="34" charset="0"/>
              </a:rPr>
              <a:t>2) Which </a:t>
            </a:r>
            <a:r>
              <a:rPr lang="en-US" b="1" dirty="0">
                <a:cs typeface="Arial" pitchFamily="34" charset="0"/>
              </a:rPr>
              <a:t>drink does the writer recommend when you feel stressed?</a:t>
            </a:r>
          </a:p>
          <a:p>
            <a:pPr>
              <a:buNone/>
            </a:pPr>
            <a:r>
              <a:rPr lang="en-US" dirty="0" smtClean="0">
                <a:cs typeface="Arial" pitchFamily="34" charset="0"/>
              </a:rPr>
              <a:t>  a. Herbal tea</a:t>
            </a:r>
            <a:endParaRPr lang="en-US" dirty="0">
              <a:cs typeface="Arial" pitchFamily="34" charset="0"/>
            </a:endParaRPr>
          </a:p>
          <a:p>
            <a:pPr>
              <a:buNone/>
            </a:pPr>
            <a:r>
              <a:rPr lang="en-US" dirty="0" smtClean="0">
                <a:cs typeface="Arial" pitchFamily="34" charset="0"/>
              </a:rPr>
              <a:t>  b. Cocoa</a:t>
            </a:r>
            <a:endParaRPr lang="en-US" dirty="0">
              <a:cs typeface="Arial" pitchFamily="34" charset="0"/>
            </a:endParaRPr>
          </a:p>
          <a:p>
            <a:pPr>
              <a:buNone/>
            </a:pPr>
            <a:r>
              <a:rPr lang="en-US" dirty="0" smtClean="0">
                <a:cs typeface="Arial" pitchFamily="34" charset="0"/>
              </a:rPr>
              <a:t>  c. A </a:t>
            </a:r>
            <a:r>
              <a:rPr lang="en-US" dirty="0">
                <a:cs typeface="Arial" pitchFamily="34" charset="0"/>
              </a:rPr>
              <a:t>sugary </a:t>
            </a:r>
            <a:r>
              <a:rPr lang="en-US" dirty="0" smtClean="0">
                <a:cs typeface="Arial" pitchFamily="34" charset="0"/>
              </a:rPr>
              <a:t>drink</a:t>
            </a:r>
            <a:endParaRPr lang="en-US" dirty="0">
              <a:cs typeface="Arial" pitchFamily="34" charset="0"/>
            </a:endParaRPr>
          </a:p>
          <a:p>
            <a:pPr>
              <a:buNone/>
            </a:pPr>
            <a:r>
              <a:rPr lang="en-US" dirty="0" smtClean="0">
                <a:cs typeface="Arial" pitchFamily="34" charset="0"/>
              </a:rPr>
              <a:t>  d. Coffee</a:t>
            </a:r>
            <a:endParaRPr lang="en-US" dirty="0">
              <a:cs typeface="Arial" pitchFamily="34" charset="0"/>
            </a:endParaRPr>
          </a:p>
          <a:p>
            <a:pPr>
              <a:buNone/>
            </a:pPr>
            <a:r>
              <a:rPr lang="en-US" dirty="0">
                <a:cs typeface="Arial" pitchFamily="34" charset="0"/>
              </a:rPr>
              <a:t> </a:t>
            </a:r>
            <a:r>
              <a:rPr lang="en-US" dirty="0" smtClean="0">
                <a:cs typeface="Arial" pitchFamily="34" charset="0"/>
              </a:rPr>
              <a:t>     </a:t>
            </a:r>
          </a:p>
          <a:p>
            <a:pPr>
              <a:buNone/>
            </a:pPr>
            <a:r>
              <a:rPr lang="en-US" b="1" dirty="0" smtClean="0">
                <a:cs typeface="Arial" pitchFamily="34" charset="0"/>
              </a:rPr>
              <a:t>3) What </a:t>
            </a:r>
            <a:r>
              <a:rPr lang="en-US" b="1" dirty="0">
                <a:cs typeface="Arial" pitchFamily="34" charset="0"/>
              </a:rPr>
              <a:t>is the text about</a:t>
            </a:r>
            <a:r>
              <a:rPr lang="en-US" b="1" dirty="0" smtClean="0">
                <a:cs typeface="Arial" pitchFamily="34" charset="0"/>
              </a:rPr>
              <a:t>?</a:t>
            </a:r>
          </a:p>
          <a:p>
            <a:pPr>
              <a:buNone/>
            </a:pPr>
            <a:r>
              <a:rPr lang="en-US" dirty="0">
                <a:cs typeface="Arial" pitchFamily="34" charset="0"/>
              </a:rPr>
              <a:t> </a:t>
            </a:r>
            <a:r>
              <a:rPr lang="en-US" dirty="0" smtClean="0">
                <a:cs typeface="Arial" pitchFamily="34" charset="0"/>
              </a:rPr>
              <a:t> a. Ways </a:t>
            </a:r>
            <a:r>
              <a:rPr lang="en-US" dirty="0">
                <a:cs typeface="Arial" pitchFamily="34" charset="0"/>
              </a:rPr>
              <a:t>to relieve </a:t>
            </a:r>
            <a:r>
              <a:rPr lang="en-US" dirty="0" smtClean="0">
                <a:cs typeface="Arial" pitchFamily="34" charset="0"/>
              </a:rPr>
              <a:t>stress</a:t>
            </a:r>
            <a:endParaRPr lang="en-US" dirty="0">
              <a:cs typeface="Arial" pitchFamily="34" charset="0"/>
            </a:endParaRPr>
          </a:p>
          <a:p>
            <a:pPr>
              <a:buNone/>
            </a:pPr>
            <a:r>
              <a:rPr lang="en-US" dirty="0" smtClean="0">
                <a:cs typeface="Arial" pitchFamily="34" charset="0"/>
              </a:rPr>
              <a:t>  b. How </a:t>
            </a:r>
            <a:r>
              <a:rPr lang="en-US" dirty="0">
                <a:cs typeface="Arial" pitchFamily="34" charset="0"/>
              </a:rPr>
              <a:t>to prevent </a:t>
            </a:r>
            <a:r>
              <a:rPr lang="en-US" dirty="0" smtClean="0">
                <a:cs typeface="Arial" pitchFamily="34" charset="0"/>
              </a:rPr>
              <a:t>stress</a:t>
            </a:r>
            <a:endParaRPr lang="en-US" dirty="0">
              <a:cs typeface="Arial" pitchFamily="34" charset="0"/>
            </a:endParaRPr>
          </a:p>
          <a:p>
            <a:pPr>
              <a:buNone/>
            </a:pPr>
            <a:r>
              <a:rPr lang="en-US" dirty="0" smtClean="0">
                <a:cs typeface="Arial" pitchFamily="34" charset="0"/>
              </a:rPr>
              <a:t>  c. Reasons </a:t>
            </a:r>
            <a:r>
              <a:rPr lang="en-US" dirty="0">
                <a:cs typeface="Arial" pitchFamily="34" charset="0"/>
              </a:rPr>
              <a:t>why stress levels are </a:t>
            </a:r>
            <a:r>
              <a:rPr lang="en-US" dirty="0" smtClean="0">
                <a:cs typeface="Arial" pitchFamily="34" charset="0"/>
              </a:rPr>
              <a:t>increasing</a:t>
            </a:r>
            <a:endParaRPr lang="en-US" dirty="0">
              <a:cs typeface="Arial" pitchFamily="34" charset="0"/>
            </a:endParaRPr>
          </a:p>
          <a:p>
            <a:pPr>
              <a:buNone/>
            </a:pPr>
            <a:r>
              <a:rPr lang="en-US" dirty="0" smtClean="0">
                <a:cs typeface="Arial" pitchFamily="34" charset="0"/>
              </a:rPr>
              <a:t>  d. The </a:t>
            </a:r>
            <a:r>
              <a:rPr lang="en-US" dirty="0">
                <a:cs typeface="Arial" pitchFamily="34" charset="0"/>
              </a:rPr>
              <a:t>consequences of a stressful </a:t>
            </a:r>
            <a:r>
              <a:rPr lang="en-US" dirty="0" smtClean="0">
                <a:cs typeface="Arial" pitchFamily="34" charset="0"/>
              </a:rPr>
              <a:t>lifestyle</a:t>
            </a:r>
            <a:r>
              <a:rPr lang="en-US" dirty="0">
                <a:cs typeface="Arial" pitchFamily="34" charset="0"/>
              </a:rPr>
              <a:t/>
            </a:r>
            <a:br>
              <a:rPr lang="en-US" dirty="0">
                <a:cs typeface="Arial" pitchFamily="34" charset="0"/>
              </a:rPr>
            </a:br>
            <a:endParaRPr lang="en-US" dirty="0">
              <a:cs typeface="Arial" pitchFamily="34" charset="0"/>
            </a:endParaRPr>
          </a:p>
          <a:p>
            <a:endParaRPr lang="en-US" sz="1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cs typeface="Arial" pitchFamily="34" charset="0"/>
              </a:rPr>
              <a:t>1) Why </a:t>
            </a:r>
            <a:r>
              <a:rPr lang="en-US" b="1" dirty="0">
                <a:cs typeface="Arial" pitchFamily="34" charset="0"/>
              </a:rPr>
              <a:t>does the writer consider commercials stressful</a:t>
            </a:r>
            <a:r>
              <a:rPr lang="en-US" b="1" dirty="0" smtClean="0">
                <a:cs typeface="Arial" pitchFamily="34" charset="0"/>
              </a:rPr>
              <a:t>?</a:t>
            </a:r>
          </a:p>
          <a:p>
            <a:pPr>
              <a:buNone/>
            </a:pPr>
            <a:r>
              <a:rPr lang="en-US" dirty="0" smtClean="0">
                <a:cs typeface="Arial" pitchFamily="34" charset="0"/>
              </a:rPr>
              <a:t>  a. They </a:t>
            </a:r>
            <a:r>
              <a:rPr lang="en-US" dirty="0">
                <a:cs typeface="Arial" pitchFamily="34" charset="0"/>
              </a:rPr>
              <a:t>often depict characters in stressful </a:t>
            </a:r>
            <a:r>
              <a:rPr lang="en-US" dirty="0" smtClean="0">
                <a:cs typeface="Arial" pitchFamily="34" charset="0"/>
              </a:rPr>
              <a:t>situations</a:t>
            </a:r>
          </a:p>
          <a:p>
            <a:pPr>
              <a:buNone/>
            </a:pPr>
            <a:r>
              <a:rPr lang="en-US" dirty="0" smtClean="0">
                <a:cs typeface="Arial" pitchFamily="34" charset="0"/>
              </a:rPr>
              <a:t>  b. They </a:t>
            </a:r>
            <a:r>
              <a:rPr lang="en-US" dirty="0">
                <a:cs typeface="Arial" pitchFamily="34" charset="0"/>
              </a:rPr>
              <a:t>make people worry about money </a:t>
            </a:r>
          </a:p>
          <a:p>
            <a:pPr>
              <a:buNone/>
            </a:pPr>
            <a:r>
              <a:rPr lang="en-US" b="1" dirty="0" smtClean="0">
                <a:cs typeface="Arial" pitchFamily="34" charset="0"/>
              </a:rPr>
              <a:t>  c. They </a:t>
            </a:r>
            <a:r>
              <a:rPr lang="en-US" b="1" dirty="0">
                <a:cs typeface="Arial" pitchFamily="34" charset="0"/>
              </a:rPr>
              <a:t>make you feel your life is not good </a:t>
            </a:r>
            <a:r>
              <a:rPr lang="en-US" b="1" dirty="0" smtClean="0">
                <a:cs typeface="Arial" pitchFamily="34" charset="0"/>
              </a:rPr>
              <a:t>enough</a:t>
            </a:r>
            <a:endParaRPr lang="en-US" b="1" dirty="0">
              <a:cs typeface="Arial" pitchFamily="34" charset="0"/>
            </a:endParaRPr>
          </a:p>
          <a:p>
            <a:pPr>
              <a:buNone/>
            </a:pPr>
            <a:r>
              <a:rPr lang="en-US" dirty="0" smtClean="0">
                <a:cs typeface="Arial" pitchFamily="34" charset="0"/>
              </a:rPr>
              <a:t>  d. They </a:t>
            </a:r>
            <a:r>
              <a:rPr lang="en-US" dirty="0">
                <a:cs typeface="Arial" pitchFamily="34" charset="0"/>
              </a:rPr>
              <a:t>contain flashing and fat-moving </a:t>
            </a:r>
            <a:r>
              <a:rPr lang="en-US" dirty="0" smtClean="0">
                <a:cs typeface="Arial" pitchFamily="34" charset="0"/>
              </a:rPr>
              <a:t>images</a:t>
            </a:r>
            <a:r>
              <a:rPr lang="en-US" dirty="0">
                <a:cs typeface="Arial" pitchFamily="34" charset="0"/>
              </a:rPr>
              <a:t/>
            </a:r>
            <a:br>
              <a:rPr lang="en-US" dirty="0">
                <a:cs typeface="Arial" pitchFamily="34" charset="0"/>
              </a:rPr>
            </a:br>
            <a:endParaRPr lang="en-US" dirty="0">
              <a:cs typeface="Arial" pitchFamily="34" charset="0"/>
            </a:endParaRPr>
          </a:p>
          <a:p>
            <a:pPr>
              <a:buNone/>
            </a:pPr>
            <a:r>
              <a:rPr lang="en-US" b="1" dirty="0" smtClean="0">
                <a:cs typeface="Arial" pitchFamily="34" charset="0"/>
              </a:rPr>
              <a:t>2) Which </a:t>
            </a:r>
            <a:r>
              <a:rPr lang="en-US" b="1" dirty="0">
                <a:cs typeface="Arial" pitchFamily="34" charset="0"/>
              </a:rPr>
              <a:t>drink does the writer recommend when you feel stressed?</a:t>
            </a:r>
          </a:p>
          <a:p>
            <a:pPr>
              <a:buNone/>
            </a:pPr>
            <a:r>
              <a:rPr lang="en-US" b="1" dirty="0" smtClean="0">
                <a:cs typeface="Arial" pitchFamily="34" charset="0"/>
              </a:rPr>
              <a:t>  a. Herbal tea</a:t>
            </a:r>
            <a:endParaRPr lang="en-US" b="1" dirty="0">
              <a:cs typeface="Arial" pitchFamily="34" charset="0"/>
            </a:endParaRPr>
          </a:p>
          <a:p>
            <a:pPr>
              <a:buNone/>
            </a:pPr>
            <a:r>
              <a:rPr lang="en-US" dirty="0" smtClean="0">
                <a:cs typeface="Arial" pitchFamily="34" charset="0"/>
              </a:rPr>
              <a:t>  b. Cocoa</a:t>
            </a:r>
            <a:endParaRPr lang="en-US" dirty="0">
              <a:cs typeface="Arial" pitchFamily="34" charset="0"/>
            </a:endParaRPr>
          </a:p>
          <a:p>
            <a:pPr>
              <a:buNone/>
            </a:pPr>
            <a:r>
              <a:rPr lang="en-US" dirty="0" smtClean="0">
                <a:cs typeface="Arial" pitchFamily="34" charset="0"/>
              </a:rPr>
              <a:t>  c. A </a:t>
            </a:r>
            <a:r>
              <a:rPr lang="en-US" dirty="0">
                <a:cs typeface="Arial" pitchFamily="34" charset="0"/>
              </a:rPr>
              <a:t>sugary </a:t>
            </a:r>
            <a:r>
              <a:rPr lang="en-US" dirty="0" smtClean="0">
                <a:cs typeface="Arial" pitchFamily="34" charset="0"/>
              </a:rPr>
              <a:t>drink</a:t>
            </a:r>
            <a:endParaRPr lang="en-US" dirty="0">
              <a:cs typeface="Arial" pitchFamily="34" charset="0"/>
            </a:endParaRPr>
          </a:p>
          <a:p>
            <a:pPr>
              <a:buNone/>
            </a:pPr>
            <a:r>
              <a:rPr lang="en-US" dirty="0" smtClean="0">
                <a:cs typeface="Arial" pitchFamily="34" charset="0"/>
              </a:rPr>
              <a:t>  d. Coffee</a:t>
            </a:r>
            <a:endParaRPr lang="en-US" dirty="0">
              <a:cs typeface="Arial" pitchFamily="34" charset="0"/>
            </a:endParaRPr>
          </a:p>
          <a:p>
            <a:pPr>
              <a:buNone/>
            </a:pPr>
            <a:r>
              <a:rPr lang="en-US" dirty="0">
                <a:cs typeface="Arial" pitchFamily="34" charset="0"/>
              </a:rPr>
              <a:t> </a:t>
            </a:r>
            <a:r>
              <a:rPr lang="en-US" dirty="0" smtClean="0">
                <a:cs typeface="Arial" pitchFamily="34" charset="0"/>
              </a:rPr>
              <a:t>     </a:t>
            </a:r>
          </a:p>
          <a:p>
            <a:pPr>
              <a:buNone/>
            </a:pPr>
            <a:r>
              <a:rPr lang="en-US" b="1" dirty="0" smtClean="0">
                <a:cs typeface="Arial" pitchFamily="34" charset="0"/>
              </a:rPr>
              <a:t>3) What </a:t>
            </a:r>
            <a:r>
              <a:rPr lang="en-US" b="1" dirty="0">
                <a:cs typeface="Arial" pitchFamily="34" charset="0"/>
              </a:rPr>
              <a:t>is the text about</a:t>
            </a:r>
            <a:r>
              <a:rPr lang="en-US" b="1" dirty="0" smtClean="0">
                <a:cs typeface="Arial" pitchFamily="34" charset="0"/>
              </a:rPr>
              <a:t>?</a:t>
            </a:r>
          </a:p>
          <a:p>
            <a:pPr>
              <a:buNone/>
            </a:pPr>
            <a:r>
              <a:rPr lang="en-US" dirty="0">
                <a:cs typeface="Arial" pitchFamily="34" charset="0"/>
              </a:rPr>
              <a:t> </a:t>
            </a:r>
            <a:r>
              <a:rPr lang="en-US" dirty="0" smtClean="0">
                <a:cs typeface="Arial" pitchFamily="34" charset="0"/>
              </a:rPr>
              <a:t> a. Ways </a:t>
            </a:r>
            <a:r>
              <a:rPr lang="en-US" dirty="0">
                <a:cs typeface="Arial" pitchFamily="34" charset="0"/>
              </a:rPr>
              <a:t>to relieve </a:t>
            </a:r>
            <a:r>
              <a:rPr lang="en-US" dirty="0" smtClean="0">
                <a:cs typeface="Arial" pitchFamily="34" charset="0"/>
              </a:rPr>
              <a:t>stress</a:t>
            </a:r>
            <a:endParaRPr lang="en-US" dirty="0">
              <a:cs typeface="Arial" pitchFamily="34" charset="0"/>
            </a:endParaRPr>
          </a:p>
          <a:p>
            <a:pPr>
              <a:buNone/>
            </a:pPr>
            <a:r>
              <a:rPr lang="en-US" dirty="0" smtClean="0">
                <a:cs typeface="Arial" pitchFamily="34" charset="0"/>
              </a:rPr>
              <a:t>  </a:t>
            </a:r>
            <a:r>
              <a:rPr lang="en-US" b="1" dirty="0" smtClean="0">
                <a:cs typeface="Arial" pitchFamily="34" charset="0"/>
              </a:rPr>
              <a:t>b. How </a:t>
            </a:r>
            <a:r>
              <a:rPr lang="en-US" b="1" dirty="0">
                <a:cs typeface="Arial" pitchFamily="34" charset="0"/>
              </a:rPr>
              <a:t>to prevent </a:t>
            </a:r>
            <a:r>
              <a:rPr lang="en-US" b="1" dirty="0" smtClean="0">
                <a:cs typeface="Arial" pitchFamily="34" charset="0"/>
              </a:rPr>
              <a:t>stress</a:t>
            </a:r>
            <a:endParaRPr lang="en-US" b="1" dirty="0">
              <a:cs typeface="Arial" pitchFamily="34" charset="0"/>
            </a:endParaRPr>
          </a:p>
          <a:p>
            <a:pPr>
              <a:buNone/>
            </a:pPr>
            <a:r>
              <a:rPr lang="en-US" dirty="0" smtClean="0">
                <a:cs typeface="Arial" pitchFamily="34" charset="0"/>
              </a:rPr>
              <a:t>  c. Reasons </a:t>
            </a:r>
            <a:r>
              <a:rPr lang="en-US" dirty="0">
                <a:cs typeface="Arial" pitchFamily="34" charset="0"/>
              </a:rPr>
              <a:t>why stress levels are </a:t>
            </a:r>
            <a:r>
              <a:rPr lang="en-US" dirty="0" smtClean="0">
                <a:cs typeface="Arial" pitchFamily="34" charset="0"/>
              </a:rPr>
              <a:t>increasing</a:t>
            </a:r>
            <a:endParaRPr lang="en-US" dirty="0">
              <a:cs typeface="Arial" pitchFamily="34" charset="0"/>
            </a:endParaRPr>
          </a:p>
          <a:p>
            <a:pPr>
              <a:buNone/>
            </a:pPr>
            <a:r>
              <a:rPr lang="en-US" dirty="0" smtClean="0">
                <a:cs typeface="Arial" pitchFamily="34" charset="0"/>
              </a:rPr>
              <a:t>  d. The </a:t>
            </a:r>
            <a:r>
              <a:rPr lang="en-US" dirty="0">
                <a:cs typeface="Arial" pitchFamily="34" charset="0"/>
              </a:rPr>
              <a:t>consequences of a stressful </a:t>
            </a:r>
            <a:r>
              <a:rPr lang="en-US" dirty="0" smtClean="0">
                <a:cs typeface="Arial" pitchFamily="34" charset="0"/>
              </a:rPr>
              <a:t>lifestyle</a:t>
            </a:r>
            <a:r>
              <a:rPr lang="en-US" dirty="0">
                <a:cs typeface="Arial" pitchFamily="34" charset="0"/>
              </a:rPr>
              <a:t/>
            </a:r>
            <a:br>
              <a:rPr lang="en-US" dirty="0">
                <a:cs typeface="Arial" pitchFamily="34" charset="0"/>
              </a:rPr>
            </a:br>
            <a:endParaRPr lang="en-US" dirty="0">
              <a:cs typeface="Arial" pitchFamily="34" charset="0"/>
            </a:endParaRPr>
          </a:p>
          <a:p>
            <a:endParaRPr lang="en-US" sz="16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latin typeface="Arial" pitchFamily="34" charset="0"/>
                <a:cs typeface="Arial" pitchFamily="34" charset="0"/>
              </a:rPr>
              <a:t>4) </a:t>
            </a:r>
            <a:r>
              <a:rPr lang="en-US" b="1" dirty="0" smtClean="0">
                <a:cs typeface="Arial" pitchFamily="34" charset="0"/>
              </a:rPr>
              <a:t>Why</a:t>
            </a:r>
            <a:r>
              <a:rPr lang="en-US" b="1" dirty="0">
                <a:cs typeface="Arial" pitchFamily="34" charset="0"/>
              </a:rPr>
              <a:t>, according to the writer, do news stories often depress </a:t>
            </a:r>
            <a:r>
              <a:rPr lang="en-US" b="1" dirty="0" smtClean="0">
                <a:cs typeface="Arial" pitchFamily="34" charset="0"/>
              </a:rPr>
              <a:t>us?</a:t>
            </a:r>
          </a:p>
          <a:p>
            <a:pPr>
              <a:buNone/>
            </a:pPr>
            <a:r>
              <a:rPr lang="en-US" dirty="0">
                <a:cs typeface="Arial" pitchFamily="34" charset="0"/>
              </a:rPr>
              <a:t> </a:t>
            </a:r>
            <a:r>
              <a:rPr lang="en-US" dirty="0" smtClean="0">
                <a:cs typeface="Arial" pitchFamily="34" charset="0"/>
              </a:rPr>
              <a:t> a. The </a:t>
            </a:r>
            <a:r>
              <a:rPr lang="en-US" dirty="0">
                <a:cs typeface="Arial" pitchFamily="34" charset="0"/>
              </a:rPr>
              <a:t>stories highlight problems in the local </a:t>
            </a:r>
            <a:r>
              <a:rPr lang="en-US" dirty="0" smtClean="0">
                <a:cs typeface="Arial" pitchFamily="34" charset="0"/>
              </a:rPr>
              <a:t>neighborhood</a:t>
            </a:r>
            <a:endParaRPr lang="en-US" dirty="0">
              <a:cs typeface="Arial" pitchFamily="34" charset="0"/>
            </a:endParaRPr>
          </a:p>
          <a:p>
            <a:pPr>
              <a:buNone/>
            </a:pPr>
            <a:r>
              <a:rPr lang="en-US" dirty="0" smtClean="0">
                <a:cs typeface="Arial" pitchFamily="34" charset="0"/>
              </a:rPr>
              <a:t>  b. The </a:t>
            </a:r>
            <a:r>
              <a:rPr lang="en-US" dirty="0">
                <a:cs typeface="Arial" pitchFamily="34" charset="0"/>
              </a:rPr>
              <a:t>stories address problems that the reader cannot </a:t>
            </a:r>
            <a:r>
              <a:rPr lang="en-US" dirty="0" smtClean="0">
                <a:cs typeface="Arial" pitchFamily="34" charset="0"/>
              </a:rPr>
              <a:t>control</a:t>
            </a:r>
            <a:endParaRPr lang="en-US" dirty="0">
              <a:cs typeface="Arial" pitchFamily="34" charset="0"/>
            </a:endParaRPr>
          </a:p>
          <a:p>
            <a:pPr>
              <a:buNone/>
            </a:pPr>
            <a:r>
              <a:rPr lang="en-US" dirty="0" smtClean="0">
                <a:cs typeface="Arial" pitchFamily="34" charset="0"/>
              </a:rPr>
              <a:t>  c. The </a:t>
            </a:r>
            <a:r>
              <a:rPr lang="en-US" dirty="0">
                <a:cs typeface="Arial" pitchFamily="34" charset="0"/>
              </a:rPr>
              <a:t>stories describe people who are </a:t>
            </a:r>
            <a:r>
              <a:rPr lang="en-US" dirty="0" smtClean="0">
                <a:cs typeface="Arial" pitchFamily="34" charset="0"/>
              </a:rPr>
              <a:t>powerless</a:t>
            </a:r>
            <a:endParaRPr lang="en-US" dirty="0">
              <a:cs typeface="Arial" pitchFamily="34" charset="0"/>
            </a:endParaRPr>
          </a:p>
          <a:p>
            <a:pPr>
              <a:buNone/>
            </a:pPr>
            <a:r>
              <a:rPr lang="en-US" dirty="0" smtClean="0">
                <a:cs typeface="Arial" pitchFamily="34" charset="0"/>
              </a:rPr>
              <a:t>  d. The </a:t>
            </a:r>
            <a:r>
              <a:rPr lang="en-US" dirty="0">
                <a:cs typeface="Arial" pitchFamily="34" charset="0"/>
              </a:rPr>
              <a:t>stories force readers to take </a:t>
            </a:r>
            <a:r>
              <a:rPr lang="en-US" dirty="0" smtClean="0">
                <a:cs typeface="Arial" pitchFamily="34" charset="0"/>
              </a:rPr>
              <a:t>action</a:t>
            </a:r>
          </a:p>
          <a:p>
            <a:pPr>
              <a:buNone/>
            </a:pPr>
            <a:endParaRPr lang="en-US" dirty="0">
              <a:cs typeface="Arial" pitchFamily="34" charset="0"/>
            </a:endParaRPr>
          </a:p>
          <a:p>
            <a:pPr>
              <a:buNone/>
            </a:pPr>
            <a:r>
              <a:rPr lang="en-US" b="1" dirty="0" smtClean="0">
                <a:cs typeface="Arial" pitchFamily="34" charset="0"/>
              </a:rPr>
              <a:t>5) What </a:t>
            </a:r>
            <a:r>
              <a:rPr lang="en-US" b="1" dirty="0">
                <a:cs typeface="Arial" pitchFamily="34" charset="0"/>
              </a:rPr>
              <a:t>does the writer suggest you do if you feel angry with </a:t>
            </a:r>
            <a:r>
              <a:rPr lang="en-US" b="1" dirty="0" smtClean="0">
                <a:cs typeface="Arial" pitchFamily="34" charset="0"/>
              </a:rPr>
              <a:t>someone?</a:t>
            </a:r>
          </a:p>
          <a:p>
            <a:pPr>
              <a:buNone/>
            </a:pPr>
            <a:r>
              <a:rPr lang="en-US" dirty="0">
                <a:cs typeface="Arial" pitchFamily="34" charset="0"/>
              </a:rPr>
              <a:t> </a:t>
            </a:r>
            <a:r>
              <a:rPr lang="en-US" dirty="0" smtClean="0">
                <a:cs typeface="Arial" pitchFamily="34" charset="0"/>
              </a:rPr>
              <a:t> a. Have </a:t>
            </a:r>
            <a:r>
              <a:rPr lang="en-US" dirty="0">
                <a:cs typeface="Arial" pitchFamily="34" charset="0"/>
              </a:rPr>
              <a:t>a big argument </a:t>
            </a:r>
          </a:p>
          <a:p>
            <a:pPr>
              <a:buNone/>
            </a:pPr>
            <a:r>
              <a:rPr lang="en-US" dirty="0" smtClean="0">
                <a:cs typeface="Arial" pitchFamily="34" charset="0"/>
              </a:rPr>
              <a:t>  b. Have </a:t>
            </a:r>
            <a:r>
              <a:rPr lang="en-US" dirty="0">
                <a:cs typeface="Arial" pitchFamily="34" charset="0"/>
              </a:rPr>
              <a:t>some quiet time alone </a:t>
            </a:r>
          </a:p>
          <a:p>
            <a:pPr>
              <a:buNone/>
            </a:pPr>
            <a:r>
              <a:rPr lang="en-US" dirty="0" smtClean="0">
                <a:cs typeface="Arial" pitchFamily="34" charset="0"/>
              </a:rPr>
              <a:t>  c. Turn </a:t>
            </a:r>
            <a:r>
              <a:rPr lang="en-US" dirty="0">
                <a:cs typeface="Arial" pitchFamily="34" charset="0"/>
              </a:rPr>
              <a:t>the television on </a:t>
            </a:r>
          </a:p>
          <a:p>
            <a:pPr>
              <a:buNone/>
            </a:pPr>
            <a:r>
              <a:rPr lang="en-US" dirty="0" smtClean="0">
                <a:cs typeface="Arial" pitchFamily="34" charset="0"/>
              </a:rPr>
              <a:t>  d. Brew </a:t>
            </a:r>
            <a:r>
              <a:rPr lang="en-US" dirty="0">
                <a:cs typeface="Arial" pitchFamily="34" charset="0"/>
              </a:rPr>
              <a:t>a cup of tea </a:t>
            </a:r>
          </a:p>
          <a:p>
            <a:endParaRPr lang="en-US" sz="1600" dirty="0" smtClean="0">
              <a:latin typeface="Arial" pitchFamily="34" charset="0"/>
              <a:cs typeface="Arial" pitchFamily="34" charset="0"/>
            </a:endParaRPr>
          </a:p>
          <a:p>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990600"/>
            <a:ext cx="8568000" cy="6048000"/>
          </a:xfrm>
        </p:spPr>
        <p:txBody>
          <a:bodyPr>
            <a:normAutofit/>
          </a:bodyPr>
          <a:lstStyle/>
          <a:p>
            <a:pPr>
              <a:buNone/>
            </a:pPr>
            <a:r>
              <a:rPr lang="en-US" b="1" dirty="0" smtClean="0">
                <a:latin typeface="Arial" pitchFamily="34" charset="0"/>
                <a:cs typeface="Arial" pitchFamily="34" charset="0"/>
              </a:rPr>
              <a:t>4) </a:t>
            </a:r>
            <a:r>
              <a:rPr lang="en-US" b="1" dirty="0" smtClean="0">
                <a:cs typeface="Arial" pitchFamily="34" charset="0"/>
              </a:rPr>
              <a:t>Why</a:t>
            </a:r>
            <a:r>
              <a:rPr lang="en-US" b="1" dirty="0">
                <a:cs typeface="Arial" pitchFamily="34" charset="0"/>
              </a:rPr>
              <a:t>, according to the writer, do news stories often depress </a:t>
            </a:r>
            <a:r>
              <a:rPr lang="en-US" b="1" dirty="0" smtClean="0">
                <a:cs typeface="Arial" pitchFamily="34" charset="0"/>
              </a:rPr>
              <a:t>us?</a:t>
            </a:r>
          </a:p>
          <a:p>
            <a:pPr>
              <a:buNone/>
            </a:pPr>
            <a:r>
              <a:rPr lang="en-US" dirty="0">
                <a:cs typeface="Arial" pitchFamily="34" charset="0"/>
              </a:rPr>
              <a:t> </a:t>
            </a:r>
            <a:r>
              <a:rPr lang="en-US" dirty="0" smtClean="0">
                <a:cs typeface="Arial" pitchFamily="34" charset="0"/>
              </a:rPr>
              <a:t> a. The </a:t>
            </a:r>
            <a:r>
              <a:rPr lang="en-US" dirty="0">
                <a:cs typeface="Arial" pitchFamily="34" charset="0"/>
              </a:rPr>
              <a:t>stories highlight problems in the local </a:t>
            </a:r>
            <a:r>
              <a:rPr lang="en-US" dirty="0" smtClean="0">
                <a:cs typeface="Arial" pitchFamily="34" charset="0"/>
              </a:rPr>
              <a:t>neighborhood</a:t>
            </a:r>
            <a:endParaRPr lang="en-US" dirty="0">
              <a:cs typeface="Arial" pitchFamily="34" charset="0"/>
            </a:endParaRPr>
          </a:p>
          <a:p>
            <a:pPr>
              <a:buNone/>
            </a:pPr>
            <a:r>
              <a:rPr lang="en-US" b="1" dirty="0" smtClean="0">
                <a:cs typeface="Arial" pitchFamily="34" charset="0"/>
              </a:rPr>
              <a:t>  b. The </a:t>
            </a:r>
            <a:r>
              <a:rPr lang="en-US" b="1" dirty="0">
                <a:cs typeface="Arial" pitchFamily="34" charset="0"/>
              </a:rPr>
              <a:t>stories address problems that the reader cannot </a:t>
            </a:r>
            <a:r>
              <a:rPr lang="en-US" b="1" dirty="0" smtClean="0">
                <a:cs typeface="Arial" pitchFamily="34" charset="0"/>
              </a:rPr>
              <a:t>control</a:t>
            </a:r>
            <a:endParaRPr lang="en-US" b="1" dirty="0">
              <a:cs typeface="Arial" pitchFamily="34" charset="0"/>
            </a:endParaRPr>
          </a:p>
          <a:p>
            <a:pPr>
              <a:buNone/>
            </a:pPr>
            <a:r>
              <a:rPr lang="en-US" dirty="0" smtClean="0">
                <a:cs typeface="Arial" pitchFamily="34" charset="0"/>
              </a:rPr>
              <a:t>  c. The </a:t>
            </a:r>
            <a:r>
              <a:rPr lang="en-US" dirty="0">
                <a:cs typeface="Arial" pitchFamily="34" charset="0"/>
              </a:rPr>
              <a:t>stories describe people who are </a:t>
            </a:r>
            <a:r>
              <a:rPr lang="en-US" dirty="0" smtClean="0">
                <a:cs typeface="Arial" pitchFamily="34" charset="0"/>
              </a:rPr>
              <a:t>powerless</a:t>
            </a:r>
            <a:endParaRPr lang="en-US" dirty="0">
              <a:cs typeface="Arial" pitchFamily="34" charset="0"/>
            </a:endParaRPr>
          </a:p>
          <a:p>
            <a:pPr>
              <a:buNone/>
            </a:pPr>
            <a:r>
              <a:rPr lang="en-US" dirty="0" smtClean="0">
                <a:cs typeface="Arial" pitchFamily="34" charset="0"/>
              </a:rPr>
              <a:t>  d. The </a:t>
            </a:r>
            <a:r>
              <a:rPr lang="en-US" dirty="0">
                <a:cs typeface="Arial" pitchFamily="34" charset="0"/>
              </a:rPr>
              <a:t>stories force readers to take </a:t>
            </a:r>
            <a:r>
              <a:rPr lang="en-US" dirty="0" smtClean="0">
                <a:cs typeface="Arial" pitchFamily="34" charset="0"/>
              </a:rPr>
              <a:t>action</a:t>
            </a:r>
          </a:p>
          <a:p>
            <a:pPr>
              <a:buNone/>
            </a:pPr>
            <a:endParaRPr lang="en-US" dirty="0">
              <a:cs typeface="Arial" pitchFamily="34" charset="0"/>
            </a:endParaRPr>
          </a:p>
          <a:p>
            <a:pPr>
              <a:buNone/>
            </a:pPr>
            <a:r>
              <a:rPr lang="en-US" b="1" dirty="0" smtClean="0">
                <a:cs typeface="Arial" pitchFamily="34" charset="0"/>
              </a:rPr>
              <a:t>5) What </a:t>
            </a:r>
            <a:r>
              <a:rPr lang="en-US" b="1" dirty="0">
                <a:cs typeface="Arial" pitchFamily="34" charset="0"/>
              </a:rPr>
              <a:t>does the writer suggest you do if you feel angry with </a:t>
            </a:r>
            <a:r>
              <a:rPr lang="en-US" b="1" dirty="0" smtClean="0">
                <a:cs typeface="Arial" pitchFamily="34" charset="0"/>
              </a:rPr>
              <a:t>someone?</a:t>
            </a:r>
          </a:p>
          <a:p>
            <a:pPr>
              <a:buNone/>
            </a:pPr>
            <a:r>
              <a:rPr lang="en-US" dirty="0">
                <a:cs typeface="Arial" pitchFamily="34" charset="0"/>
              </a:rPr>
              <a:t> </a:t>
            </a:r>
            <a:r>
              <a:rPr lang="en-US" dirty="0" smtClean="0">
                <a:cs typeface="Arial" pitchFamily="34" charset="0"/>
              </a:rPr>
              <a:t> a. Have </a:t>
            </a:r>
            <a:r>
              <a:rPr lang="en-US" dirty="0">
                <a:cs typeface="Arial" pitchFamily="34" charset="0"/>
              </a:rPr>
              <a:t>a big </a:t>
            </a:r>
            <a:r>
              <a:rPr lang="en-US" dirty="0" smtClean="0">
                <a:cs typeface="Arial" pitchFamily="34" charset="0"/>
              </a:rPr>
              <a:t>argument</a:t>
            </a:r>
            <a:endParaRPr lang="en-US" dirty="0">
              <a:cs typeface="Arial" pitchFamily="34" charset="0"/>
            </a:endParaRPr>
          </a:p>
          <a:p>
            <a:pPr>
              <a:buNone/>
            </a:pPr>
            <a:r>
              <a:rPr lang="en-US" b="1" dirty="0" smtClean="0">
                <a:cs typeface="Arial" pitchFamily="34" charset="0"/>
              </a:rPr>
              <a:t>  b. Have </a:t>
            </a:r>
            <a:r>
              <a:rPr lang="en-US" b="1" dirty="0">
                <a:cs typeface="Arial" pitchFamily="34" charset="0"/>
              </a:rPr>
              <a:t>some quiet time </a:t>
            </a:r>
            <a:r>
              <a:rPr lang="en-US" b="1" dirty="0" smtClean="0">
                <a:cs typeface="Arial" pitchFamily="34" charset="0"/>
              </a:rPr>
              <a:t>alone</a:t>
            </a:r>
            <a:endParaRPr lang="en-US" dirty="0">
              <a:cs typeface="Arial" pitchFamily="34" charset="0"/>
            </a:endParaRPr>
          </a:p>
          <a:p>
            <a:pPr>
              <a:buNone/>
            </a:pPr>
            <a:r>
              <a:rPr lang="en-US" dirty="0" smtClean="0">
                <a:cs typeface="Arial" pitchFamily="34" charset="0"/>
              </a:rPr>
              <a:t>  c. Turn </a:t>
            </a:r>
            <a:r>
              <a:rPr lang="en-US" dirty="0">
                <a:cs typeface="Arial" pitchFamily="34" charset="0"/>
              </a:rPr>
              <a:t>the television </a:t>
            </a:r>
            <a:r>
              <a:rPr lang="en-US" dirty="0" smtClean="0">
                <a:cs typeface="Arial" pitchFamily="34" charset="0"/>
              </a:rPr>
              <a:t>on</a:t>
            </a:r>
            <a:endParaRPr lang="en-US" dirty="0">
              <a:cs typeface="Arial" pitchFamily="34" charset="0"/>
            </a:endParaRPr>
          </a:p>
          <a:p>
            <a:pPr>
              <a:buNone/>
            </a:pPr>
            <a:r>
              <a:rPr lang="en-US" dirty="0" smtClean="0">
                <a:cs typeface="Arial" pitchFamily="34" charset="0"/>
              </a:rPr>
              <a:t>  d. Brew </a:t>
            </a:r>
            <a:r>
              <a:rPr lang="en-US" dirty="0">
                <a:cs typeface="Arial" pitchFamily="34" charset="0"/>
              </a:rPr>
              <a:t>a cup of </a:t>
            </a:r>
            <a:r>
              <a:rPr lang="en-US" dirty="0" smtClean="0">
                <a:cs typeface="Arial" pitchFamily="34" charset="0"/>
              </a:rPr>
              <a:t>tee</a:t>
            </a:r>
            <a:r>
              <a:rPr lang="en-US" dirty="0">
                <a:cs typeface="Arial" pitchFamily="34" charset="0"/>
              </a:rPr>
              <a:t> </a:t>
            </a:r>
          </a:p>
          <a:p>
            <a:endParaRPr lang="en-US" sz="1600" dirty="0" smtClean="0">
              <a:latin typeface="Arial" pitchFamily="34" charset="0"/>
              <a:cs typeface="Arial" pitchFamily="34" charset="0"/>
            </a:endParaRPr>
          </a:p>
          <a:p>
            <a:endParaRPr lang="en-US" sz="1600"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381000"/>
            <a:ext cx="8739157" cy="457200"/>
          </a:xfrm>
        </p:spPr>
        <p:txBody>
          <a:bodyPr/>
          <a:lstStyle/>
          <a:p>
            <a:r>
              <a:rPr lang="en-US" sz="2400" dirty="0" smtClean="0">
                <a:solidFill>
                  <a:schemeClr val="accent2">
                    <a:lumMod val="75000"/>
                  </a:schemeClr>
                </a:solidFill>
              </a:rPr>
              <a:t>Read the passage and answer the questions</a:t>
            </a:r>
            <a:r>
              <a:rPr lang="en-GB" dirty="0" smtClean="0"/>
              <a:t/>
            </a:r>
            <a:br>
              <a:rPr lang="en-GB" dirty="0" smtClean="0"/>
            </a:br>
            <a:endParaRPr lang="en-US" dirty="0"/>
          </a:p>
        </p:txBody>
      </p:sp>
      <p:sp>
        <p:nvSpPr>
          <p:cNvPr id="3" name="Content Placeholder 2"/>
          <p:cNvSpPr>
            <a:spLocks noGrp="1"/>
          </p:cNvSpPr>
          <p:nvPr>
            <p:ph idx="1"/>
          </p:nvPr>
        </p:nvSpPr>
        <p:spPr>
          <a:xfrm>
            <a:off x="304800" y="990600"/>
            <a:ext cx="8568000" cy="6048000"/>
          </a:xfrm>
        </p:spPr>
        <p:txBody>
          <a:bodyPr>
            <a:normAutofit/>
          </a:bodyPr>
          <a:lstStyle/>
          <a:p>
            <a:pPr>
              <a:buNone/>
            </a:pPr>
            <a:r>
              <a:rPr lang="en-US" dirty="0" smtClean="0">
                <a:cs typeface="Arial" pitchFamily="34" charset="0"/>
              </a:rPr>
              <a:t>     The country’s GDP increased by 0.9 per cent in the third quarter of 2009; significantly higher than the rate of 0.4 percent seen in the previous quarter.</a:t>
            </a:r>
          </a:p>
          <a:p>
            <a:pPr>
              <a:buNone/>
            </a:pPr>
            <a:r>
              <a:rPr lang="en-US" dirty="0" smtClean="0">
                <a:cs typeface="Arial" pitchFamily="34" charset="0"/>
              </a:rPr>
              <a:t>     No one sector can be held responsible for the increase, as there was growth across the board in each of services, construction and production.</a:t>
            </a:r>
          </a:p>
          <a:p>
            <a:pPr>
              <a:buNone/>
            </a:pPr>
            <a:r>
              <a:rPr lang="en-US" dirty="0" smtClean="0">
                <a:cs typeface="Arial" pitchFamily="34" charset="0"/>
              </a:rPr>
              <a:t>     Services output rose to 1.0 percent, and the largest contribution to this was the Business and Finance sector, which rose by 1.3 percent.</a:t>
            </a:r>
          </a:p>
          <a:p>
            <a:pPr>
              <a:buNone/>
            </a:pPr>
            <a:r>
              <a:rPr lang="en-US" dirty="0" smtClean="0">
                <a:cs typeface="Arial" pitchFamily="34" charset="0"/>
              </a:rPr>
              <a:t>     Communications, Government services and Hospitality also rose, but there was a decline in Transport and Distribution.</a:t>
            </a:r>
          </a:p>
          <a:p>
            <a:pPr>
              <a:buNone/>
            </a:pPr>
            <a:r>
              <a:rPr lang="en-US" dirty="0" smtClean="0">
                <a:cs typeface="Arial" pitchFamily="34" charset="0"/>
              </a:rPr>
              <a:t>     Construction output rose 3.4 per cent in this quarter, a considerable improvement from the second quarter, in which output decreased by 1.6 per cent.</a:t>
            </a:r>
          </a:p>
          <a:p>
            <a:pPr>
              <a:buNone/>
            </a:pPr>
            <a:r>
              <a:rPr lang="en-US" dirty="0" smtClean="0">
                <a:cs typeface="Arial" pitchFamily="34" charset="0"/>
              </a:rPr>
              <a:t>     Total production output grew in the third quarter at a rate of 1.0 per cent, the same rate as in the previous quarter. Electricity, gas and water supply output contributed most to growth in the production sector, as output rose from 0.8 to 1.5 percent. Manufacturing, mining and agriculture all decreased during this period.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990600"/>
            <a:ext cx="8568000" cy="6048000"/>
          </a:xfrm>
        </p:spPr>
        <p:txBody>
          <a:bodyPr>
            <a:normAutofit/>
          </a:bodyPr>
          <a:lstStyle/>
          <a:p>
            <a:pPr>
              <a:buNone/>
            </a:pPr>
            <a:r>
              <a:rPr lang="en-US" b="1" dirty="0" smtClean="0">
                <a:cs typeface="Arial" pitchFamily="34" charset="0"/>
              </a:rPr>
              <a:t>1) Which of the following is NOT a Service?</a:t>
            </a:r>
          </a:p>
          <a:p>
            <a:pPr>
              <a:buNone/>
            </a:pPr>
            <a:r>
              <a:rPr lang="en-US" dirty="0" smtClean="0">
                <a:cs typeface="Arial" pitchFamily="34" charset="0"/>
              </a:rPr>
              <a:t>  a. Communications</a:t>
            </a:r>
          </a:p>
          <a:p>
            <a:pPr>
              <a:buNone/>
            </a:pPr>
            <a:r>
              <a:rPr lang="en-US" dirty="0" smtClean="0">
                <a:cs typeface="Arial" pitchFamily="34" charset="0"/>
              </a:rPr>
              <a:t>  b. Distribution</a:t>
            </a:r>
          </a:p>
          <a:p>
            <a:pPr>
              <a:buNone/>
            </a:pPr>
            <a:r>
              <a:rPr lang="en-US" dirty="0" smtClean="0">
                <a:cs typeface="Arial" pitchFamily="34" charset="0"/>
              </a:rPr>
              <a:t>  c. Electricity Gas and Water Supply</a:t>
            </a:r>
          </a:p>
          <a:p>
            <a:pPr>
              <a:buNone/>
            </a:pPr>
            <a:r>
              <a:rPr lang="en-US" dirty="0" smtClean="0">
                <a:cs typeface="Arial" pitchFamily="34" charset="0"/>
              </a:rPr>
              <a:t>  d. Hospitality</a:t>
            </a:r>
          </a:p>
          <a:p>
            <a:endParaRPr lang="en-US" dirty="0" smtClean="0">
              <a:cs typeface="Arial" pitchFamily="34" charset="0"/>
            </a:endParaRPr>
          </a:p>
          <a:p>
            <a:pPr>
              <a:buNone/>
            </a:pPr>
            <a:r>
              <a:rPr lang="en-US" b="1" dirty="0" smtClean="0">
                <a:cs typeface="Arial" pitchFamily="34" charset="0"/>
              </a:rPr>
              <a:t>2) Which of the following is true about the country’s GDP?</a:t>
            </a:r>
          </a:p>
          <a:p>
            <a:pPr>
              <a:buNone/>
            </a:pPr>
            <a:r>
              <a:rPr lang="en-US" dirty="0" smtClean="0">
                <a:cs typeface="Arial" pitchFamily="34" charset="0"/>
              </a:rPr>
              <a:t>  a. It increased in both the second and third </a:t>
            </a:r>
            <a:r>
              <a:rPr lang="en-US" dirty="0" err="1" smtClean="0">
                <a:cs typeface="Arial" pitchFamily="34" charset="0"/>
              </a:rPr>
              <a:t>quarterr</a:t>
            </a:r>
            <a:endParaRPr lang="en-US" dirty="0" smtClean="0">
              <a:cs typeface="Arial" pitchFamily="34" charset="0"/>
            </a:endParaRPr>
          </a:p>
          <a:p>
            <a:pPr>
              <a:buNone/>
            </a:pPr>
            <a:r>
              <a:rPr lang="en-US" dirty="0" smtClean="0">
                <a:cs typeface="Arial" pitchFamily="34" charset="0"/>
              </a:rPr>
              <a:t>  b. It decreased in the second quarter, and increased in the third quarter</a:t>
            </a:r>
          </a:p>
          <a:p>
            <a:pPr>
              <a:buNone/>
            </a:pPr>
            <a:r>
              <a:rPr lang="en-US" dirty="0" smtClean="0">
                <a:cs typeface="Arial" pitchFamily="34" charset="0"/>
              </a:rPr>
              <a:t>  c. It increased in the second quarter and decreased in the third quarter</a:t>
            </a:r>
          </a:p>
          <a:p>
            <a:pPr>
              <a:buNone/>
            </a:pPr>
            <a:r>
              <a:rPr lang="en-US" dirty="0" smtClean="0">
                <a:cs typeface="Arial" pitchFamily="34" charset="0"/>
              </a:rPr>
              <a:t>  d. It decreased in both the second and third quarters</a:t>
            </a:r>
          </a:p>
          <a:p>
            <a:endParaRPr lang="en-US" dirty="0" smtClean="0">
              <a:cs typeface="Arial" pitchFamily="34" charset="0"/>
            </a:endParaRPr>
          </a:p>
          <a:p>
            <a:pPr>
              <a:buNone/>
            </a:pPr>
            <a:r>
              <a:rPr lang="en-US" b="1" dirty="0" smtClean="0">
                <a:cs typeface="Arial" pitchFamily="34" charset="0"/>
              </a:rPr>
              <a:t>3) What was the Total production output in the second quarter?</a:t>
            </a:r>
          </a:p>
          <a:p>
            <a:pPr>
              <a:buNone/>
            </a:pPr>
            <a:r>
              <a:rPr lang="en-US" dirty="0" smtClean="0">
                <a:cs typeface="Arial" pitchFamily="34" charset="0"/>
              </a:rPr>
              <a:t>  a. A growth of 1.0 percent</a:t>
            </a:r>
          </a:p>
          <a:p>
            <a:pPr>
              <a:buNone/>
            </a:pPr>
            <a:r>
              <a:rPr lang="en-US" dirty="0" smtClean="0">
                <a:cs typeface="Arial" pitchFamily="34" charset="0"/>
              </a:rPr>
              <a:t>  b. A decrease of 1.0 percent </a:t>
            </a:r>
          </a:p>
          <a:p>
            <a:pPr>
              <a:buNone/>
            </a:pPr>
            <a:r>
              <a:rPr lang="en-US" dirty="0" smtClean="0">
                <a:cs typeface="Arial" pitchFamily="34" charset="0"/>
              </a:rPr>
              <a:t>  c. An increase of 0.8 percent</a:t>
            </a:r>
          </a:p>
          <a:p>
            <a:pPr>
              <a:buNone/>
            </a:pPr>
            <a:r>
              <a:rPr lang="en-US" dirty="0" smtClean="0">
                <a:cs typeface="Arial" pitchFamily="34" charset="0"/>
              </a:rPr>
              <a:t>  d. An increase of 0.9 percent </a:t>
            </a:r>
          </a:p>
          <a:p>
            <a:endParaRPr lang="en-US" dirty="0">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3_Default Design">
  <a:themeElements>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
  <TotalTime>261</TotalTime>
  <Words>1466</Words>
  <Application>Microsoft Office PowerPoint</Application>
  <PresentationFormat>On-screen Show (4:3)</PresentationFormat>
  <Paragraphs>214</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3_Default Design</vt:lpstr>
      <vt:lpstr>PowerPoint Presentation</vt:lpstr>
      <vt:lpstr>Read the passage and answer the questions </vt:lpstr>
      <vt:lpstr>PowerPoint Presentation</vt:lpstr>
      <vt:lpstr>PowerPoint Presentation</vt:lpstr>
      <vt:lpstr>PowerPoint Presentation</vt:lpstr>
      <vt:lpstr>PowerPoint Presentation</vt:lpstr>
      <vt:lpstr>PowerPoint Presentation</vt:lpstr>
      <vt:lpstr>Read the passage and answer the questions </vt:lpstr>
      <vt:lpstr>PowerPoint Presentation</vt:lpstr>
      <vt:lpstr>PowerPoint Presentation</vt:lpstr>
      <vt:lpstr>PowerPoint Presentation</vt:lpstr>
      <vt:lpstr>PowerPoint Presentation</vt:lpstr>
      <vt:lpstr>Read the passage and answer the questions</vt:lpstr>
      <vt:lpstr>PowerPoint Presentation</vt:lpstr>
      <vt:lpstr>PowerPoint Presentation</vt:lpstr>
      <vt:lpstr>Read the passage and answer the questions</vt:lpstr>
      <vt:lpstr>PowerPoint Presentation</vt:lpstr>
      <vt:lpstr>PowerPoint Presentation</vt:lpstr>
      <vt:lpstr>Read the passage and answer the questions </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dc:creator>
  <cp:lastModifiedBy>a</cp:lastModifiedBy>
  <cp:revision>160</cp:revision>
  <dcterms:created xsi:type="dcterms:W3CDTF">2014-01-02T09:16:19Z</dcterms:created>
  <dcterms:modified xsi:type="dcterms:W3CDTF">2015-05-04T08:03:29Z</dcterms:modified>
</cp:coreProperties>
</file>