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57" r:id="rId3"/>
    <p:sldId id="258" r:id="rId4"/>
    <p:sldId id="271" r:id="rId5"/>
    <p:sldId id="259" r:id="rId6"/>
    <p:sldId id="272" r:id="rId7"/>
    <p:sldId id="260" r:id="rId8"/>
    <p:sldId id="261" r:id="rId9"/>
    <p:sldId id="273" r:id="rId10"/>
    <p:sldId id="262" r:id="rId11"/>
    <p:sldId id="263" r:id="rId12"/>
    <p:sldId id="274" r:id="rId13"/>
    <p:sldId id="264" r:id="rId14"/>
    <p:sldId id="27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71736"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77788"/>
            <a:ext cx="4877544" cy="369332"/>
          </a:xfrm>
          <a:prstGeom prst="rect">
            <a:avLst/>
          </a:prstGeom>
          <a:noFill/>
        </p:spPr>
        <p:txBody>
          <a:bodyPr wrap="square" rtlCol="0">
            <a:spAutoFit/>
          </a:bodyPr>
          <a:lstStyle/>
          <a:p>
            <a:r>
              <a:rPr lang="en-IN" b="1" dirty="0" smtClean="0">
                <a:solidFill>
                  <a:schemeClr val="bg1"/>
                </a:solidFill>
              </a:rPr>
              <a:t>TOEIC Reading Comprehension Exercise 6</a:t>
            </a:r>
            <a:endParaRPr lang="en-IN"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sz="4000" dirty="0" smtClean="0">
                <a:solidFill>
                  <a:schemeClr val="accent2">
                    <a:lumMod val="50000"/>
                  </a:schemeClr>
                </a:solidFill>
                <a:latin typeface="Arial" pitchFamily="34" charset="0"/>
                <a:cs typeface="Arial" pitchFamily="34" charset="0"/>
              </a:rPr>
              <a:t>READING COMPREHENSION</a:t>
            </a:r>
          </a:p>
          <a:p>
            <a:r>
              <a:rPr lang="en-US" sz="4000" dirty="0" smtClean="0">
                <a:solidFill>
                  <a:schemeClr val="accent2">
                    <a:lumMod val="50000"/>
                  </a:schemeClr>
                </a:solidFill>
                <a:latin typeface="Arial" pitchFamily="34" charset="0"/>
                <a:cs typeface="Arial" pitchFamily="34" charset="0"/>
              </a:rPr>
              <a:t>Exercise 6</a:t>
            </a:r>
          </a:p>
          <a:p>
            <a:endParaRPr lang="en-US" sz="4000" dirty="0" smtClean="0">
              <a:solidFill>
                <a:schemeClr val="accent2">
                  <a:lumMod val="50000"/>
                </a:schemeClr>
              </a:solidFill>
              <a:latin typeface="Arial" pitchFamily="34" charset="0"/>
              <a:cs typeface="Arial" pitchFamily="34" charset="0"/>
            </a:endParaRP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28956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552" y="620688"/>
            <a:ext cx="8453437" cy="360363"/>
          </a:xfrm>
        </p:spPr>
        <p:txBody>
          <a:bodyPr/>
          <a:lstStyle/>
          <a:p>
            <a:r>
              <a:rPr lang="en-US" sz="2400" dirty="0" smtClean="0">
                <a:solidFill>
                  <a:schemeClr val="accent2">
                    <a:lumMod val="75000"/>
                  </a:schemeClr>
                </a:solidFill>
              </a:rPr>
              <a:t>Read the passage and answer the questions</a:t>
            </a:r>
            <a:endParaRPr lang="en-US" sz="2400" dirty="0">
              <a:solidFill>
                <a:schemeClr val="accent2">
                  <a:lumMod val="75000"/>
                </a:schemeClr>
              </a:solidFill>
            </a:endParaRPr>
          </a:p>
        </p:txBody>
      </p:sp>
      <p:sp>
        <p:nvSpPr>
          <p:cNvPr id="3" name="Content Placeholder 2"/>
          <p:cNvSpPr>
            <a:spLocks noGrp="1"/>
          </p:cNvSpPr>
          <p:nvPr>
            <p:ph idx="1"/>
          </p:nvPr>
        </p:nvSpPr>
        <p:spPr>
          <a:xfrm>
            <a:off x="251520" y="909392"/>
            <a:ext cx="8568000" cy="6048000"/>
          </a:xfrm>
        </p:spPr>
        <p:txBody>
          <a:bodyPr/>
          <a:lstStyle/>
          <a:p>
            <a:endParaRPr lang="en-US" dirty="0" smtClean="0">
              <a:cs typeface="Arial" pitchFamily="34" charset="0"/>
            </a:endParaRPr>
          </a:p>
          <a:p>
            <a:pPr>
              <a:buNone/>
            </a:pPr>
            <a:r>
              <a:rPr lang="en-US" dirty="0" smtClean="0">
                <a:cs typeface="Arial" pitchFamily="34" charset="0"/>
              </a:rPr>
              <a:t>   A pilot cannot fly a plane by sight alone. In many conditions, such as flying at night and landing in dense fog, a pilot must use radar, an alternative way of navigating. Since human eyes are not very good at determining speeds of approaching objects, radar can show a pilot how fast nearby planes are moving. </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The basic principle of radar is exemplified by what happens when one shouts in a cave. The echo of the sounds against the walls helps a person determine the size of the cave. Radio waves travel at the speed of light, about 300,000 kilometers in one second. A radar set sends out a short burst of radiation waves. Then it receives the echoes produced when the waves bounce off objects. By determining the time it takes for the echoes to return to the radar set, a trained technician can determine the distance between the radar set and other objects. The word "radar," in fact, gets its name from the term "radio detection and ranging." "Ranging" is the term for detection of the distance between an object and the radar set. Besides being of critical importance to pilots, radar is essential for air traffic control, tracking ships at sea, and for tracking weather systems and storms.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7384"/>
            <a:ext cx="8568000" cy="6048000"/>
          </a:xfrm>
        </p:spPr>
        <p:txBody>
          <a:bodyPr/>
          <a:lstStyle/>
          <a:p>
            <a:pPr>
              <a:buNone/>
            </a:pPr>
            <a:r>
              <a:rPr lang="en-US" b="1" dirty="0" smtClean="0"/>
              <a:t>1)</a:t>
            </a:r>
            <a:r>
              <a:rPr lang="en-US" b="1" dirty="0" smtClean="0">
                <a:cs typeface="Arial" pitchFamily="34" charset="0"/>
              </a:rPr>
              <a:t>Which type of waves does radar use?</a:t>
            </a:r>
          </a:p>
          <a:p>
            <a:pPr>
              <a:buNone/>
            </a:pPr>
            <a:r>
              <a:rPr lang="en-US" b="1" dirty="0" smtClean="0">
                <a:cs typeface="Arial" pitchFamily="34" charset="0"/>
              </a:rPr>
              <a:t> </a:t>
            </a:r>
            <a:r>
              <a:rPr lang="en-US" dirty="0" smtClean="0">
                <a:cs typeface="Arial" pitchFamily="34" charset="0"/>
              </a:rPr>
              <a:t> a. Sound</a:t>
            </a:r>
          </a:p>
          <a:p>
            <a:pPr>
              <a:buNone/>
            </a:pPr>
            <a:r>
              <a:rPr lang="en-US" dirty="0" smtClean="0">
                <a:cs typeface="Arial" pitchFamily="34" charset="0"/>
              </a:rPr>
              <a:t>  b. Heat</a:t>
            </a:r>
          </a:p>
          <a:p>
            <a:pPr>
              <a:buNone/>
            </a:pPr>
            <a:r>
              <a:rPr lang="en-US" b="1" dirty="0" smtClean="0">
                <a:cs typeface="Arial" pitchFamily="34" charset="0"/>
              </a:rPr>
              <a:t>  </a:t>
            </a:r>
            <a:r>
              <a:rPr lang="en-US" dirty="0" smtClean="0">
                <a:cs typeface="Arial" pitchFamily="34" charset="0"/>
              </a:rPr>
              <a:t>c. Radio</a:t>
            </a:r>
          </a:p>
          <a:p>
            <a:pPr>
              <a:buNone/>
            </a:pPr>
            <a:r>
              <a:rPr lang="en-US" dirty="0" smtClean="0">
                <a:cs typeface="Arial" pitchFamily="34" charset="0"/>
              </a:rPr>
              <a:t>  d. Light</a:t>
            </a:r>
          </a:p>
          <a:p>
            <a:endParaRPr lang="en-US" dirty="0" smtClean="0">
              <a:cs typeface="Arial" pitchFamily="34" charset="0"/>
            </a:endParaRPr>
          </a:p>
          <a:p>
            <a:pPr>
              <a:buNone/>
            </a:pPr>
            <a:r>
              <a:rPr lang="en-US" b="1" dirty="0" smtClean="0">
                <a:cs typeface="Arial" pitchFamily="34" charset="0"/>
              </a:rPr>
              <a:t>2)What might be inferred about radar?</a:t>
            </a:r>
          </a:p>
          <a:p>
            <a:pPr>
              <a:buNone/>
            </a:pPr>
            <a:r>
              <a:rPr lang="en-US" dirty="0" smtClean="0">
                <a:cs typeface="Arial" pitchFamily="34" charset="0"/>
              </a:rPr>
              <a:t>  a. It takes the place of a radio</a:t>
            </a:r>
          </a:p>
          <a:p>
            <a:pPr>
              <a:buNone/>
            </a:pPr>
            <a:r>
              <a:rPr lang="en-US" dirty="0" smtClean="0">
                <a:cs typeface="Arial" pitchFamily="34" charset="0"/>
              </a:rPr>
              <a:t>  b. It gave birth to the invention of the airplane</a:t>
            </a:r>
          </a:p>
          <a:p>
            <a:pPr>
              <a:buNone/>
            </a:pPr>
            <a:r>
              <a:rPr lang="en-US" dirty="0" smtClean="0">
                <a:cs typeface="Arial" pitchFamily="34" charset="0"/>
              </a:rPr>
              <a:t>  c. It developed from a study of sound waves</a:t>
            </a:r>
          </a:p>
          <a:p>
            <a:pPr>
              <a:buNone/>
            </a:pPr>
            <a:r>
              <a:rPr lang="en-US" dirty="0" smtClean="0">
                <a:cs typeface="Arial" pitchFamily="34" charset="0"/>
              </a:rPr>
              <a:t>  d. It has improved navigational safety</a:t>
            </a:r>
            <a:endParaRPr lang="en-US" b="1" dirty="0" smtClean="0">
              <a:cs typeface="Arial" pitchFamily="34" charset="0"/>
            </a:endParaRPr>
          </a:p>
          <a:p>
            <a:pPr>
              <a:buNone/>
            </a:pPr>
            <a:endParaRPr lang="en-US" dirty="0" smtClean="0">
              <a:cs typeface="Arial" pitchFamily="34" charset="0"/>
            </a:endParaRPr>
          </a:p>
          <a:p>
            <a:pPr>
              <a:buNone/>
            </a:pPr>
            <a:r>
              <a:rPr lang="en-US" b="1" dirty="0" smtClean="0">
                <a:cs typeface="Arial" pitchFamily="34" charset="0"/>
              </a:rPr>
              <a:t>3)What is the main topic of this passage?</a:t>
            </a:r>
          </a:p>
          <a:p>
            <a:pPr>
              <a:buNone/>
            </a:pPr>
            <a:r>
              <a:rPr lang="en-US" dirty="0" smtClean="0">
                <a:cs typeface="Arial" pitchFamily="34" charset="0"/>
              </a:rPr>
              <a:t>  a. The nature of radar</a:t>
            </a:r>
          </a:p>
          <a:p>
            <a:pPr>
              <a:buNone/>
            </a:pPr>
            <a:r>
              <a:rPr lang="en-US" b="1" dirty="0" smtClean="0">
                <a:cs typeface="Arial" pitchFamily="34" charset="0"/>
              </a:rPr>
              <a:t>  </a:t>
            </a:r>
            <a:r>
              <a:rPr lang="en-US" dirty="0" smtClean="0">
                <a:cs typeface="Arial" pitchFamily="34" charset="0"/>
              </a:rPr>
              <a:t>b. Types of ranging</a:t>
            </a:r>
          </a:p>
          <a:p>
            <a:pPr>
              <a:buNone/>
            </a:pPr>
            <a:r>
              <a:rPr lang="en-US" dirty="0" smtClean="0">
                <a:cs typeface="Arial" pitchFamily="34" charset="0"/>
              </a:rPr>
              <a:t>  c. Alternatives to radar</a:t>
            </a:r>
          </a:p>
          <a:p>
            <a:pPr>
              <a:buNone/>
            </a:pPr>
            <a:r>
              <a:rPr lang="en-US" dirty="0" smtClean="0">
                <a:cs typeface="Arial" pitchFamily="34" charset="0"/>
              </a:rPr>
              <a:t>  d. History of radar</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7384"/>
            <a:ext cx="8568000" cy="6048000"/>
          </a:xfrm>
        </p:spPr>
        <p:txBody>
          <a:bodyPr/>
          <a:lstStyle/>
          <a:p>
            <a:pPr>
              <a:buNone/>
            </a:pPr>
            <a:r>
              <a:rPr lang="en-US" b="1" dirty="0" smtClean="0"/>
              <a:t>1)</a:t>
            </a:r>
            <a:r>
              <a:rPr lang="en-US" b="1" dirty="0" smtClean="0">
                <a:cs typeface="Arial" pitchFamily="34" charset="0"/>
              </a:rPr>
              <a:t>Which type of waves does radar use?</a:t>
            </a:r>
          </a:p>
          <a:p>
            <a:pPr>
              <a:buNone/>
            </a:pPr>
            <a:r>
              <a:rPr lang="en-US" b="1" dirty="0" smtClean="0">
                <a:cs typeface="Arial" pitchFamily="34" charset="0"/>
              </a:rPr>
              <a:t> </a:t>
            </a:r>
            <a:r>
              <a:rPr lang="en-US" dirty="0" smtClean="0">
                <a:cs typeface="Arial" pitchFamily="34" charset="0"/>
              </a:rPr>
              <a:t> a. Sound</a:t>
            </a:r>
          </a:p>
          <a:p>
            <a:pPr>
              <a:buNone/>
            </a:pPr>
            <a:r>
              <a:rPr lang="en-US" dirty="0" smtClean="0">
                <a:cs typeface="Arial" pitchFamily="34" charset="0"/>
              </a:rPr>
              <a:t>  b. Heat</a:t>
            </a:r>
          </a:p>
          <a:p>
            <a:pPr>
              <a:buNone/>
            </a:pPr>
            <a:r>
              <a:rPr lang="en-US" b="1" dirty="0" smtClean="0">
                <a:cs typeface="Arial" pitchFamily="34" charset="0"/>
              </a:rPr>
              <a:t>  c. Radio</a:t>
            </a:r>
          </a:p>
          <a:p>
            <a:pPr>
              <a:buNone/>
            </a:pPr>
            <a:r>
              <a:rPr lang="en-US" dirty="0" smtClean="0">
                <a:cs typeface="Arial" pitchFamily="34" charset="0"/>
              </a:rPr>
              <a:t>  d. Light</a:t>
            </a:r>
          </a:p>
          <a:p>
            <a:endParaRPr lang="en-US" dirty="0" smtClean="0">
              <a:cs typeface="Arial" pitchFamily="34" charset="0"/>
            </a:endParaRPr>
          </a:p>
          <a:p>
            <a:pPr>
              <a:buNone/>
            </a:pPr>
            <a:r>
              <a:rPr lang="en-US" b="1" dirty="0" smtClean="0">
                <a:cs typeface="Arial" pitchFamily="34" charset="0"/>
              </a:rPr>
              <a:t>2)What might be inferred about radar?</a:t>
            </a:r>
          </a:p>
          <a:p>
            <a:pPr>
              <a:buNone/>
            </a:pPr>
            <a:r>
              <a:rPr lang="en-US" dirty="0" smtClean="0">
                <a:cs typeface="Arial" pitchFamily="34" charset="0"/>
              </a:rPr>
              <a:t>  a. It takes the place of a radio</a:t>
            </a:r>
          </a:p>
          <a:p>
            <a:pPr>
              <a:buNone/>
            </a:pPr>
            <a:r>
              <a:rPr lang="en-US" dirty="0" smtClean="0">
                <a:cs typeface="Arial" pitchFamily="34" charset="0"/>
              </a:rPr>
              <a:t>  b. It gave birth to the invention of the airplane</a:t>
            </a:r>
          </a:p>
          <a:p>
            <a:pPr>
              <a:buNone/>
            </a:pPr>
            <a:r>
              <a:rPr lang="en-US" dirty="0" smtClean="0">
                <a:cs typeface="Arial" pitchFamily="34" charset="0"/>
              </a:rPr>
              <a:t>  c. It developed from a study of sound waves</a:t>
            </a:r>
          </a:p>
          <a:p>
            <a:pPr>
              <a:buNone/>
            </a:pPr>
            <a:r>
              <a:rPr lang="en-US" dirty="0" smtClean="0">
                <a:cs typeface="Arial" pitchFamily="34" charset="0"/>
              </a:rPr>
              <a:t>  </a:t>
            </a:r>
            <a:r>
              <a:rPr lang="en-US" b="1" dirty="0" smtClean="0">
                <a:cs typeface="Arial" pitchFamily="34" charset="0"/>
              </a:rPr>
              <a:t>d. It has improved navigational safety</a:t>
            </a:r>
          </a:p>
          <a:p>
            <a:pPr>
              <a:buNone/>
            </a:pPr>
            <a:endParaRPr lang="en-US" dirty="0" smtClean="0">
              <a:cs typeface="Arial" pitchFamily="34" charset="0"/>
            </a:endParaRPr>
          </a:p>
          <a:p>
            <a:pPr>
              <a:buNone/>
            </a:pPr>
            <a:r>
              <a:rPr lang="en-US" b="1" dirty="0" smtClean="0">
                <a:cs typeface="Arial" pitchFamily="34" charset="0"/>
              </a:rPr>
              <a:t>3)What is the main topic of this passage?</a:t>
            </a:r>
          </a:p>
          <a:p>
            <a:pPr>
              <a:buNone/>
            </a:pPr>
            <a:r>
              <a:rPr lang="en-US" b="1" dirty="0" smtClean="0">
                <a:cs typeface="Arial" pitchFamily="34" charset="0"/>
              </a:rPr>
              <a:t>  a. The nature of radar</a:t>
            </a:r>
          </a:p>
          <a:p>
            <a:pPr>
              <a:buNone/>
            </a:pPr>
            <a:r>
              <a:rPr lang="en-US" b="1" dirty="0" smtClean="0">
                <a:cs typeface="Arial" pitchFamily="34" charset="0"/>
              </a:rPr>
              <a:t>  </a:t>
            </a:r>
            <a:r>
              <a:rPr lang="en-US" dirty="0" smtClean="0">
                <a:cs typeface="Arial" pitchFamily="34" charset="0"/>
              </a:rPr>
              <a:t>b. Types of ranging</a:t>
            </a:r>
          </a:p>
          <a:p>
            <a:pPr>
              <a:buNone/>
            </a:pPr>
            <a:r>
              <a:rPr lang="en-US" dirty="0" smtClean="0">
                <a:cs typeface="Arial" pitchFamily="34" charset="0"/>
              </a:rPr>
              <a:t>  c. Alternatives to radar</a:t>
            </a:r>
          </a:p>
          <a:p>
            <a:pPr>
              <a:buNone/>
            </a:pPr>
            <a:r>
              <a:rPr lang="en-US" dirty="0" smtClean="0">
                <a:cs typeface="Arial" pitchFamily="34" charset="0"/>
              </a:rPr>
              <a:t>  d. History of radar</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4)</a:t>
            </a:r>
            <a:r>
              <a:rPr lang="en-US" b="1" dirty="0" smtClean="0">
                <a:cs typeface="Arial" pitchFamily="34" charset="0"/>
              </a:rPr>
              <a:t>According to the passage, what can radar detect besides location of objects?</a:t>
            </a:r>
          </a:p>
          <a:p>
            <a:pPr>
              <a:buNone/>
            </a:pPr>
            <a:r>
              <a:rPr lang="en-US" dirty="0" smtClean="0">
                <a:cs typeface="Arial" pitchFamily="34" charset="0"/>
              </a:rPr>
              <a:t>  a. Size</a:t>
            </a:r>
          </a:p>
          <a:p>
            <a:pPr>
              <a:buNone/>
            </a:pPr>
            <a:r>
              <a:rPr lang="en-US" dirty="0" smtClean="0">
                <a:cs typeface="Arial" pitchFamily="34" charset="0"/>
              </a:rPr>
              <a:t>  b. Weight</a:t>
            </a:r>
          </a:p>
          <a:p>
            <a:pPr>
              <a:buNone/>
            </a:pPr>
            <a:r>
              <a:rPr lang="en-US" dirty="0" smtClean="0">
                <a:cs typeface="Arial" pitchFamily="34" charset="0"/>
              </a:rPr>
              <a:t>  c. Speed</a:t>
            </a:r>
          </a:p>
          <a:p>
            <a:pPr>
              <a:buNone/>
            </a:pPr>
            <a:r>
              <a:rPr lang="en-US" dirty="0" smtClean="0">
                <a:cs typeface="Arial" pitchFamily="34" charset="0"/>
              </a:rPr>
              <a:t>  d. Shape</a:t>
            </a:r>
          </a:p>
          <a:p>
            <a:endParaRPr lang="en-US" dirty="0" smtClean="0">
              <a:cs typeface="Arial" pitchFamily="34" charset="0"/>
            </a:endParaRPr>
          </a:p>
          <a:p>
            <a:pPr>
              <a:buNone/>
            </a:pPr>
            <a:r>
              <a:rPr lang="en-US" b="1" dirty="0" smtClean="0">
                <a:cs typeface="Arial" pitchFamily="34" charset="0"/>
              </a:rPr>
              <a:t>5)Which of the following words best describes the tone of this passage?</a:t>
            </a:r>
          </a:p>
          <a:p>
            <a:pPr>
              <a:buNone/>
            </a:pPr>
            <a:r>
              <a:rPr lang="en-US" dirty="0" smtClean="0">
                <a:cs typeface="Arial" pitchFamily="34" charset="0"/>
              </a:rPr>
              <a:t>  a. Argumentative</a:t>
            </a:r>
          </a:p>
          <a:p>
            <a:pPr>
              <a:buNone/>
            </a:pPr>
            <a:r>
              <a:rPr lang="en-US" dirty="0" smtClean="0">
                <a:cs typeface="Arial" pitchFamily="34" charset="0"/>
              </a:rPr>
              <a:t>  b. Imaginative</a:t>
            </a:r>
          </a:p>
          <a:p>
            <a:pPr>
              <a:buNone/>
            </a:pPr>
            <a:r>
              <a:rPr lang="en-US" dirty="0" smtClean="0">
                <a:cs typeface="Arial" pitchFamily="34" charset="0"/>
              </a:rPr>
              <a:t>  c. Explanatory</a:t>
            </a:r>
          </a:p>
          <a:p>
            <a:pPr>
              <a:buNone/>
            </a:pPr>
            <a:r>
              <a:rPr lang="en-US" dirty="0" smtClean="0">
                <a:cs typeface="Arial" pitchFamily="34" charset="0"/>
              </a:rPr>
              <a:t>  d. Humorous</a:t>
            </a:r>
          </a:p>
          <a:p>
            <a:endParaRPr lang="en-US" dirty="0" smtClean="0">
              <a:cs typeface="Arial" pitchFamily="34" charset="0"/>
            </a:endParaRPr>
          </a:p>
          <a:p>
            <a:pPr>
              <a:buNone/>
            </a:pPr>
            <a:r>
              <a:rPr lang="en-US" b="1" dirty="0" smtClean="0">
                <a:cs typeface="Arial" pitchFamily="34" charset="0"/>
              </a:rPr>
              <a:t>6)Which of the following would most likely be the topic of the next paragraph?</a:t>
            </a:r>
          </a:p>
          <a:p>
            <a:pPr>
              <a:buNone/>
            </a:pPr>
            <a:r>
              <a:rPr lang="en-US" dirty="0" smtClean="0">
                <a:cs typeface="Arial" pitchFamily="34" charset="0"/>
              </a:rPr>
              <a:t>  a. Other uses of radar</a:t>
            </a:r>
          </a:p>
          <a:p>
            <a:pPr>
              <a:buNone/>
            </a:pPr>
            <a:r>
              <a:rPr lang="en-US" dirty="0" smtClean="0">
                <a:cs typeface="Arial" pitchFamily="34" charset="0"/>
              </a:rPr>
              <a:t>  b. Uses of sonar technology</a:t>
            </a:r>
          </a:p>
          <a:p>
            <a:pPr>
              <a:buNone/>
            </a:pPr>
            <a:r>
              <a:rPr lang="en-US" dirty="0" smtClean="0">
                <a:cs typeface="Arial" pitchFamily="34" charset="0"/>
              </a:rPr>
              <a:t>  c. Other technology used by pilots</a:t>
            </a:r>
          </a:p>
          <a:p>
            <a:pPr>
              <a:buNone/>
            </a:pPr>
            <a:r>
              <a:rPr lang="en-US" dirty="0" smtClean="0">
                <a:cs typeface="Arial" pitchFamily="34" charset="0"/>
              </a:rPr>
              <a:t>  d. A history of flying</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4)</a:t>
            </a:r>
            <a:r>
              <a:rPr lang="en-US" b="1" dirty="0" smtClean="0">
                <a:cs typeface="Arial" pitchFamily="34" charset="0"/>
              </a:rPr>
              <a:t>According to the passage, what can radar detect besides location of objects?</a:t>
            </a:r>
          </a:p>
          <a:p>
            <a:pPr>
              <a:buNone/>
            </a:pPr>
            <a:r>
              <a:rPr lang="en-US" dirty="0" smtClean="0">
                <a:cs typeface="Arial" pitchFamily="34" charset="0"/>
              </a:rPr>
              <a:t>  a. Size</a:t>
            </a:r>
          </a:p>
          <a:p>
            <a:pPr>
              <a:buNone/>
            </a:pPr>
            <a:r>
              <a:rPr lang="en-US" dirty="0" smtClean="0">
                <a:cs typeface="Arial" pitchFamily="34" charset="0"/>
              </a:rPr>
              <a:t>  b. Weight</a:t>
            </a:r>
          </a:p>
          <a:p>
            <a:pPr>
              <a:buNone/>
            </a:pPr>
            <a:r>
              <a:rPr lang="en-US" dirty="0" smtClean="0">
                <a:cs typeface="Arial" pitchFamily="34" charset="0"/>
              </a:rPr>
              <a:t>  </a:t>
            </a:r>
            <a:r>
              <a:rPr lang="en-US" b="1" dirty="0" smtClean="0">
                <a:cs typeface="Arial" pitchFamily="34" charset="0"/>
              </a:rPr>
              <a:t>c. Speed</a:t>
            </a:r>
          </a:p>
          <a:p>
            <a:pPr>
              <a:buNone/>
            </a:pPr>
            <a:r>
              <a:rPr lang="en-US" dirty="0" smtClean="0">
                <a:cs typeface="Arial" pitchFamily="34" charset="0"/>
              </a:rPr>
              <a:t>  d. Shape</a:t>
            </a:r>
          </a:p>
          <a:p>
            <a:endParaRPr lang="en-US" dirty="0" smtClean="0">
              <a:cs typeface="Arial" pitchFamily="34" charset="0"/>
            </a:endParaRPr>
          </a:p>
          <a:p>
            <a:pPr>
              <a:buNone/>
            </a:pPr>
            <a:r>
              <a:rPr lang="en-US" b="1" dirty="0" smtClean="0">
                <a:cs typeface="Arial" pitchFamily="34" charset="0"/>
              </a:rPr>
              <a:t>5)Which of the following words best describes the tone of this passage?</a:t>
            </a:r>
          </a:p>
          <a:p>
            <a:pPr>
              <a:buNone/>
            </a:pPr>
            <a:r>
              <a:rPr lang="en-US" dirty="0" smtClean="0">
                <a:cs typeface="Arial" pitchFamily="34" charset="0"/>
              </a:rPr>
              <a:t>  a. Argumentative</a:t>
            </a:r>
          </a:p>
          <a:p>
            <a:pPr>
              <a:buNone/>
            </a:pPr>
            <a:r>
              <a:rPr lang="en-US" dirty="0" smtClean="0">
                <a:cs typeface="Arial" pitchFamily="34" charset="0"/>
              </a:rPr>
              <a:t>  b. Imaginative</a:t>
            </a:r>
          </a:p>
          <a:p>
            <a:pPr>
              <a:buNone/>
            </a:pPr>
            <a:r>
              <a:rPr lang="en-US" dirty="0" smtClean="0">
                <a:cs typeface="Arial" pitchFamily="34" charset="0"/>
              </a:rPr>
              <a:t>  </a:t>
            </a:r>
            <a:r>
              <a:rPr lang="en-US" b="1" dirty="0" smtClean="0">
                <a:cs typeface="Arial" pitchFamily="34" charset="0"/>
              </a:rPr>
              <a:t>c. Explanatory</a:t>
            </a:r>
          </a:p>
          <a:p>
            <a:pPr>
              <a:buNone/>
            </a:pPr>
            <a:r>
              <a:rPr lang="en-US" dirty="0" smtClean="0">
                <a:cs typeface="Arial" pitchFamily="34" charset="0"/>
              </a:rPr>
              <a:t>  d. Humorous</a:t>
            </a:r>
          </a:p>
          <a:p>
            <a:endParaRPr lang="en-US" dirty="0" smtClean="0">
              <a:cs typeface="Arial" pitchFamily="34" charset="0"/>
            </a:endParaRPr>
          </a:p>
          <a:p>
            <a:pPr>
              <a:buNone/>
            </a:pPr>
            <a:r>
              <a:rPr lang="en-US" b="1" dirty="0" smtClean="0">
                <a:cs typeface="Arial" pitchFamily="34" charset="0"/>
              </a:rPr>
              <a:t>6)Which of the following would most likely be the topic of the next paragraph?</a:t>
            </a:r>
          </a:p>
          <a:p>
            <a:pPr>
              <a:buNone/>
            </a:pPr>
            <a:r>
              <a:rPr lang="en-US" dirty="0" smtClean="0">
                <a:cs typeface="Arial" pitchFamily="34" charset="0"/>
              </a:rPr>
              <a:t>  </a:t>
            </a:r>
            <a:r>
              <a:rPr lang="en-US" b="1" dirty="0" smtClean="0">
                <a:cs typeface="Arial" pitchFamily="34" charset="0"/>
              </a:rPr>
              <a:t>a. Other uses of radar</a:t>
            </a:r>
          </a:p>
          <a:p>
            <a:pPr>
              <a:buNone/>
            </a:pPr>
            <a:r>
              <a:rPr lang="en-US" dirty="0" smtClean="0">
                <a:cs typeface="Arial" pitchFamily="34" charset="0"/>
              </a:rPr>
              <a:t>  b. Uses of sonar technology</a:t>
            </a:r>
          </a:p>
          <a:p>
            <a:pPr>
              <a:buNone/>
            </a:pPr>
            <a:r>
              <a:rPr lang="en-US" dirty="0" smtClean="0">
                <a:cs typeface="Arial" pitchFamily="34" charset="0"/>
              </a:rPr>
              <a:t>  c. Other technology used by pilots</a:t>
            </a:r>
          </a:p>
          <a:p>
            <a:pPr>
              <a:buNone/>
            </a:pPr>
            <a:r>
              <a:rPr lang="en-US" dirty="0" smtClean="0">
                <a:cs typeface="Arial" pitchFamily="34" charset="0"/>
              </a:rPr>
              <a:t>  d. A history of flying</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536" y="764704"/>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251520" y="909392"/>
            <a:ext cx="8568000" cy="6048000"/>
          </a:xfrm>
        </p:spPr>
        <p:txBody>
          <a:bodyPr/>
          <a:lstStyle/>
          <a:p>
            <a:pPr>
              <a:buNone/>
            </a:pPr>
            <a:r>
              <a:rPr lang="en-US" dirty="0" smtClean="0">
                <a:cs typeface="Arial" pitchFamily="34" charset="0"/>
              </a:rPr>
              <a:t>   </a:t>
            </a:r>
          </a:p>
          <a:p>
            <a:pPr>
              <a:buNone/>
            </a:pPr>
            <a:endParaRPr lang="en-US" dirty="0" smtClean="0">
              <a:cs typeface="Arial" pitchFamily="34" charset="0"/>
            </a:endParaRPr>
          </a:p>
          <a:p>
            <a:pPr>
              <a:buNone/>
            </a:pPr>
            <a:r>
              <a:rPr lang="en-US" dirty="0" smtClean="0">
                <a:cs typeface="Arial" pitchFamily="34" charset="0"/>
              </a:rPr>
              <a:t>   Carbohydrates, which are sugars, are an essential part of a healthy diet. They provide the main source of energy for the body, and they also function to flavor and sweeten foods. Carbohydrates range from simple sugars like glucose to complex sugars such as amylase and 5 amyl pectin. Nutritionists estimate that carbohydrates should make up about one-fourth to one-fifth of a person's diet. This translates to about 75-100 grams of carbohydrates per day.</a:t>
            </a:r>
            <a:br>
              <a:rPr lang="en-US" dirty="0" smtClean="0">
                <a:cs typeface="Arial" pitchFamily="34" charset="0"/>
              </a:rPr>
            </a:br>
            <a:r>
              <a:rPr lang="en-US" dirty="0" smtClean="0">
                <a:cs typeface="Arial" pitchFamily="34" charset="0"/>
              </a:rPr>
              <a:t/>
            </a:r>
            <a:br>
              <a:rPr lang="en-US" dirty="0" smtClean="0">
                <a:cs typeface="Arial" pitchFamily="34" charset="0"/>
              </a:rPr>
            </a:br>
            <a:r>
              <a:rPr lang="en-US" dirty="0" smtClean="0">
                <a:cs typeface="Arial" pitchFamily="34" charset="0"/>
              </a:rPr>
              <a:t>A diet that is deficient in carbohydrates can have an adverse effect 10 on a person's health. When the body lacks a sufficient amount of carbohydrates it must then use its protein supplies for energy, a process called gluconeogenesis. This, however, results in a lack of necessary protein, and further health difficulties may occur. A lack of carbohydrates can also lead to ketosis, a build-up of ketones 15 in the body that causes fatigue, lethargy, and bad breath.</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marL="342900" indent="-342900">
              <a:buNone/>
              <a:tabLst>
                <a:tab pos="8243888" algn="l"/>
              </a:tabLst>
            </a:pPr>
            <a:r>
              <a:rPr lang="en-US" b="1" dirty="0" smtClean="0">
                <a:cs typeface="Arial" pitchFamily="34" charset="0"/>
              </a:rPr>
              <a:t>1) Which of the following best describes the author's tone?</a:t>
            </a:r>
          </a:p>
          <a:p>
            <a:pPr marL="342900" indent="-342900">
              <a:buNone/>
              <a:tabLst>
                <a:tab pos="8243888" algn="l"/>
              </a:tabLst>
            </a:pPr>
            <a:r>
              <a:rPr lang="en-US" dirty="0" smtClean="0">
                <a:cs typeface="Arial" pitchFamily="34" charset="0"/>
              </a:rPr>
              <a:t>  a. Sensitive</a:t>
            </a:r>
          </a:p>
          <a:p>
            <a:pPr marL="342900" indent="-342900">
              <a:buNone/>
              <a:tabLst>
                <a:tab pos="8243888" algn="l"/>
              </a:tabLst>
            </a:pPr>
            <a:r>
              <a:rPr lang="en-US" dirty="0" smtClean="0">
                <a:cs typeface="Arial" pitchFamily="34" charset="0"/>
              </a:rPr>
              <a:t>  b. Emotional</a:t>
            </a:r>
          </a:p>
          <a:p>
            <a:pPr marL="342900" indent="-342900">
              <a:buNone/>
              <a:tabLst>
                <a:tab pos="8243888" algn="l"/>
              </a:tabLst>
            </a:pPr>
            <a:r>
              <a:rPr lang="en-US" dirty="0" smtClean="0">
                <a:cs typeface="Arial" pitchFamily="34" charset="0"/>
              </a:rPr>
              <a:t>  c. Informative</a:t>
            </a:r>
          </a:p>
          <a:p>
            <a:pPr marL="342900" indent="-342900">
              <a:buNone/>
              <a:tabLst>
                <a:tab pos="8243888" algn="l"/>
              </a:tabLst>
            </a:pPr>
            <a:r>
              <a:rPr lang="en-US" dirty="0" smtClean="0">
                <a:cs typeface="Arial" pitchFamily="34" charset="0"/>
              </a:rPr>
              <a:t>  d. Regretful</a:t>
            </a:r>
          </a:p>
          <a:p>
            <a:pPr>
              <a:buNone/>
            </a:pPr>
            <a:endParaRPr lang="en-US" dirty="0" smtClean="0">
              <a:cs typeface="Arial" pitchFamily="34" charset="0"/>
            </a:endParaRPr>
          </a:p>
          <a:p>
            <a:pPr>
              <a:buNone/>
            </a:pPr>
            <a:r>
              <a:rPr lang="en-US" b="1" dirty="0" smtClean="0">
                <a:cs typeface="Arial" pitchFamily="34" charset="0"/>
              </a:rPr>
              <a:t> 2) Which of the following do carbohydrates NOT do?</a:t>
            </a:r>
          </a:p>
          <a:p>
            <a:pPr>
              <a:buNone/>
            </a:pPr>
            <a:r>
              <a:rPr lang="en-US" b="1" dirty="0" smtClean="0">
                <a:cs typeface="Arial" pitchFamily="34" charset="0"/>
              </a:rPr>
              <a:t>  </a:t>
            </a:r>
            <a:r>
              <a:rPr lang="en-US" dirty="0" smtClean="0">
                <a:cs typeface="Arial" pitchFamily="34" charset="0"/>
              </a:rPr>
              <a:t>a</a:t>
            </a:r>
            <a:r>
              <a:rPr lang="en-US" b="1" dirty="0" smtClean="0">
                <a:cs typeface="Arial" pitchFamily="34" charset="0"/>
              </a:rPr>
              <a:t>. </a:t>
            </a:r>
            <a:r>
              <a:rPr lang="en-US" dirty="0" smtClean="0">
                <a:cs typeface="Arial" pitchFamily="34" charset="0"/>
              </a:rPr>
              <a:t>Prevent ketosis</a:t>
            </a:r>
          </a:p>
          <a:p>
            <a:pPr>
              <a:buNone/>
            </a:pPr>
            <a:r>
              <a:rPr lang="en-US" dirty="0" smtClean="0">
                <a:cs typeface="Arial" pitchFamily="34" charset="0"/>
              </a:rPr>
              <a:t>  b. Cause gluconeogenesis</a:t>
            </a:r>
          </a:p>
          <a:p>
            <a:pPr>
              <a:buNone/>
            </a:pPr>
            <a:r>
              <a:rPr lang="en-US" dirty="0" smtClean="0">
                <a:cs typeface="Arial" pitchFamily="34" charset="0"/>
              </a:rPr>
              <a:t>  c. Provide energy for the body</a:t>
            </a:r>
          </a:p>
          <a:p>
            <a:pPr>
              <a:buNone/>
            </a:pPr>
            <a:r>
              <a:rPr lang="en-US" dirty="0" smtClean="0">
                <a:cs typeface="Arial" pitchFamily="34" charset="0"/>
              </a:rPr>
              <a:t>  d. Flavor and sweeten food</a:t>
            </a:r>
          </a:p>
          <a:p>
            <a:endParaRPr lang="en-US" dirty="0" smtClean="0">
              <a:cs typeface="Arial" pitchFamily="34" charset="0"/>
            </a:endParaRPr>
          </a:p>
          <a:p>
            <a:pPr>
              <a:buNone/>
            </a:pPr>
            <a:r>
              <a:rPr lang="en-US" b="1" dirty="0" smtClean="0">
                <a:cs typeface="Arial" pitchFamily="34" charset="0"/>
              </a:rPr>
              <a:t> 3) What is the main idea of this passage?</a:t>
            </a:r>
          </a:p>
          <a:p>
            <a:pPr>
              <a:buNone/>
            </a:pPr>
            <a:r>
              <a:rPr lang="en-US" b="1" dirty="0" smtClean="0">
                <a:cs typeface="Arial" pitchFamily="34" charset="0"/>
              </a:rPr>
              <a:t>  </a:t>
            </a:r>
            <a:r>
              <a:rPr lang="en-US" dirty="0" smtClean="0">
                <a:cs typeface="Arial" pitchFamily="34" charset="0"/>
              </a:rPr>
              <a:t>a. Carbohydrates are needed for good health</a:t>
            </a:r>
          </a:p>
          <a:p>
            <a:pPr>
              <a:buNone/>
            </a:pPr>
            <a:r>
              <a:rPr lang="en-US" dirty="0" smtClean="0">
                <a:cs typeface="Arial" pitchFamily="34" charset="0"/>
              </a:rPr>
              <a:t>  b. Carbohydrates prevent a build-up of proteins</a:t>
            </a:r>
          </a:p>
          <a:p>
            <a:pPr>
              <a:buNone/>
            </a:pPr>
            <a:r>
              <a:rPr lang="en-US" dirty="0" smtClean="0">
                <a:cs typeface="Arial" pitchFamily="34" charset="0"/>
              </a:rPr>
              <a:t>  c. Carbohydrates can lead to ketosis</a:t>
            </a:r>
          </a:p>
          <a:p>
            <a:pPr>
              <a:buNone/>
            </a:pPr>
            <a:r>
              <a:rPr lang="en-US" dirty="0" smtClean="0">
                <a:cs typeface="Arial" pitchFamily="34" charset="0"/>
              </a:rPr>
              <a:t>  d. Carbohydrates are an expendable part of a good diet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marL="342900" indent="-342900">
              <a:buNone/>
              <a:tabLst>
                <a:tab pos="8243888" algn="l"/>
              </a:tabLst>
            </a:pPr>
            <a:r>
              <a:rPr lang="en-US" b="1" dirty="0" smtClean="0">
                <a:cs typeface="Arial" pitchFamily="34" charset="0"/>
              </a:rPr>
              <a:t>1) Which of the following best describes the author's tone?</a:t>
            </a:r>
          </a:p>
          <a:p>
            <a:pPr marL="342900" indent="-342900">
              <a:buNone/>
              <a:tabLst>
                <a:tab pos="8243888" algn="l"/>
              </a:tabLst>
            </a:pPr>
            <a:r>
              <a:rPr lang="en-US" dirty="0" smtClean="0">
                <a:cs typeface="Arial" pitchFamily="34" charset="0"/>
              </a:rPr>
              <a:t>  a. Sensitive</a:t>
            </a:r>
          </a:p>
          <a:p>
            <a:pPr marL="342900" indent="-342900">
              <a:buNone/>
              <a:tabLst>
                <a:tab pos="8243888" algn="l"/>
              </a:tabLst>
            </a:pPr>
            <a:r>
              <a:rPr lang="en-US" dirty="0" smtClean="0">
                <a:cs typeface="Arial" pitchFamily="34" charset="0"/>
              </a:rPr>
              <a:t>  b. Emotional</a:t>
            </a:r>
          </a:p>
          <a:p>
            <a:pPr marL="342900" indent="-342900">
              <a:buNone/>
              <a:tabLst>
                <a:tab pos="8243888" algn="l"/>
              </a:tabLst>
            </a:pPr>
            <a:r>
              <a:rPr lang="en-US" dirty="0" smtClean="0">
                <a:cs typeface="Arial" pitchFamily="34" charset="0"/>
              </a:rPr>
              <a:t>  </a:t>
            </a:r>
            <a:r>
              <a:rPr lang="en-US" b="1" dirty="0" smtClean="0">
                <a:cs typeface="Arial" pitchFamily="34" charset="0"/>
              </a:rPr>
              <a:t>c. Informative</a:t>
            </a:r>
          </a:p>
          <a:p>
            <a:pPr marL="342900" indent="-342900">
              <a:buNone/>
              <a:tabLst>
                <a:tab pos="8243888" algn="l"/>
              </a:tabLst>
            </a:pPr>
            <a:r>
              <a:rPr lang="en-US" dirty="0" smtClean="0">
                <a:cs typeface="Arial" pitchFamily="34" charset="0"/>
              </a:rPr>
              <a:t>  d. Regretful</a:t>
            </a:r>
          </a:p>
          <a:p>
            <a:pPr>
              <a:buNone/>
            </a:pPr>
            <a:endParaRPr lang="en-US" dirty="0" smtClean="0">
              <a:cs typeface="Arial" pitchFamily="34" charset="0"/>
            </a:endParaRPr>
          </a:p>
          <a:p>
            <a:pPr>
              <a:buNone/>
            </a:pPr>
            <a:r>
              <a:rPr lang="en-US" b="1" dirty="0" smtClean="0">
                <a:cs typeface="Arial" pitchFamily="34" charset="0"/>
              </a:rPr>
              <a:t> 2) Which of the following do carbohydrates NOT do?</a:t>
            </a:r>
          </a:p>
          <a:p>
            <a:pPr>
              <a:buNone/>
            </a:pPr>
            <a:r>
              <a:rPr lang="en-US" b="1" dirty="0" smtClean="0">
                <a:cs typeface="Arial" pitchFamily="34" charset="0"/>
              </a:rPr>
              <a:t>  </a:t>
            </a:r>
            <a:r>
              <a:rPr lang="en-US" dirty="0" smtClean="0">
                <a:cs typeface="Arial" pitchFamily="34" charset="0"/>
              </a:rPr>
              <a:t>a</a:t>
            </a:r>
            <a:r>
              <a:rPr lang="en-US" b="1" dirty="0" smtClean="0">
                <a:cs typeface="Arial" pitchFamily="34" charset="0"/>
              </a:rPr>
              <a:t>. </a:t>
            </a:r>
            <a:r>
              <a:rPr lang="en-US" dirty="0" smtClean="0">
                <a:cs typeface="Arial" pitchFamily="34" charset="0"/>
              </a:rPr>
              <a:t>Prevent ketosis</a:t>
            </a:r>
          </a:p>
          <a:p>
            <a:pPr>
              <a:buNone/>
            </a:pPr>
            <a:r>
              <a:rPr lang="en-US" dirty="0" smtClean="0">
                <a:cs typeface="Arial" pitchFamily="34" charset="0"/>
              </a:rPr>
              <a:t>  </a:t>
            </a:r>
            <a:r>
              <a:rPr lang="en-US" b="1" dirty="0" smtClean="0">
                <a:cs typeface="Arial" pitchFamily="34" charset="0"/>
              </a:rPr>
              <a:t>b. Cause gluconeogenesis</a:t>
            </a:r>
          </a:p>
          <a:p>
            <a:pPr>
              <a:buNone/>
            </a:pPr>
            <a:r>
              <a:rPr lang="en-US" dirty="0" smtClean="0">
                <a:cs typeface="Arial" pitchFamily="34" charset="0"/>
              </a:rPr>
              <a:t>  c. Provide energy for the body</a:t>
            </a:r>
          </a:p>
          <a:p>
            <a:pPr>
              <a:buNone/>
            </a:pPr>
            <a:r>
              <a:rPr lang="en-US" dirty="0" smtClean="0">
                <a:cs typeface="Arial" pitchFamily="34" charset="0"/>
              </a:rPr>
              <a:t>  d. Flavor and sweeten food</a:t>
            </a:r>
          </a:p>
          <a:p>
            <a:endParaRPr lang="en-US" dirty="0" smtClean="0">
              <a:cs typeface="Arial" pitchFamily="34" charset="0"/>
            </a:endParaRPr>
          </a:p>
          <a:p>
            <a:pPr>
              <a:buNone/>
            </a:pPr>
            <a:r>
              <a:rPr lang="en-US" b="1" dirty="0" smtClean="0">
                <a:cs typeface="Arial" pitchFamily="34" charset="0"/>
              </a:rPr>
              <a:t> 3) What is the main idea of this passage?</a:t>
            </a:r>
          </a:p>
          <a:p>
            <a:pPr>
              <a:buNone/>
            </a:pPr>
            <a:r>
              <a:rPr lang="en-US" b="1" dirty="0" smtClean="0">
                <a:cs typeface="Arial" pitchFamily="34" charset="0"/>
              </a:rPr>
              <a:t>  a. Carbohydrates are needed for good health</a:t>
            </a:r>
          </a:p>
          <a:p>
            <a:pPr>
              <a:buNone/>
            </a:pPr>
            <a:r>
              <a:rPr lang="en-US" dirty="0" smtClean="0">
                <a:cs typeface="Arial" pitchFamily="34" charset="0"/>
              </a:rPr>
              <a:t>  b. Carbohydrates prevent a build-up of proteins</a:t>
            </a:r>
          </a:p>
          <a:p>
            <a:pPr>
              <a:buNone/>
            </a:pPr>
            <a:r>
              <a:rPr lang="en-US" dirty="0" smtClean="0">
                <a:cs typeface="Arial" pitchFamily="34" charset="0"/>
              </a:rPr>
              <a:t>  c. Carbohydrates can lead to ketosis</a:t>
            </a:r>
          </a:p>
          <a:p>
            <a:pPr>
              <a:buNone/>
            </a:pPr>
            <a:r>
              <a:rPr lang="en-US" dirty="0" smtClean="0">
                <a:cs typeface="Arial" pitchFamily="34" charset="0"/>
              </a:rPr>
              <a:t>  d. Carbohydrates are an expendable part of a good diet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a:t>
            </a:r>
            <a:r>
              <a:rPr lang="en-US" b="1" dirty="0" smtClean="0">
                <a:cs typeface="Arial" pitchFamily="34" charset="0"/>
              </a:rPr>
              <a:t>In line 5, the word "estimate" could best be replaced by?</a:t>
            </a:r>
          </a:p>
          <a:p>
            <a:pPr>
              <a:buNone/>
            </a:pPr>
            <a:r>
              <a:rPr lang="en-US" b="1" dirty="0" smtClean="0">
                <a:cs typeface="Arial" pitchFamily="34" charset="0"/>
              </a:rPr>
              <a:t>  </a:t>
            </a:r>
            <a:r>
              <a:rPr lang="en-US" dirty="0" smtClean="0">
                <a:cs typeface="Arial" pitchFamily="34" charset="0"/>
              </a:rPr>
              <a:t>a. Disbelieve</a:t>
            </a:r>
          </a:p>
          <a:p>
            <a:pPr>
              <a:buNone/>
            </a:pPr>
            <a:r>
              <a:rPr lang="en-US" dirty="0" smtClean="0">
                <a:cs typeface="Arial" pitchFamily="34" charset="0"/>
              </a:rPr>
              <a:t>  b. Declare</a:t>
            </a:r>
          </a:p>
          <a:p>
            <a:pPr>
              <a:buNone/>
            </a:pPr>
            <a:r>
              <a:rPr lang="en-US" dirty="0" smtClean="0">
                <a:cs typeface="Arial" pitchFamily="34" charset="0"/>
              </a:rPr>
              <a:t>  c. Calculate</a:t>
            </a:r>
          </a:p>
          <a:p>
            <a:pPr>
              <a:buNone/>
            </a:pPr>
            <a:r>
              <a:rPr lang="en-US" dirty="0" smtClean="0">
                <a:cs typeface="Arial" pitchFamily="34" charset="0"/>
              </a:rPr>
              <a:t>  d. Wonder</a:t>
            </a:r>
          </a:p>
          <a:p>
            <a:pPr>
              <a:buNone/>
            </a:pPr>
            <a:endParaRPr lang="en-US" dirty="0" smtClean="0">
              <a:cs typeface="Arial" pitchFamily="34" charset="0"/>
            </a:endParaRPr>
          </a:p>
          <a:p>
            <a:pPr>
              <a:buNone/>
            </a:pPr>
            <a:r>
              <a:rPr lang="en-US" b="1" dirty="0" smtClean="0">
                <a:cs typeface="Arial" pitchFamily="34" charset="0"/>
              </a:rPr>
              <a:t>5) What does the word "this" refer to in line 13?</a:t>
            </a:r>
          </a:p>
          <a:p>
            <a:pPr>
              <a:buNone/>
            </a:pPr>
            <a:r>
              <a:rPr lang="en-US" dirty="0" smtClean="0">
                <a:cs typeface="Arial" pitchFamily="34" charset="0"/>
              </a:rPr>
              <a:t>  a</a:t>
            </a:r>
            <a:r>
              <a:rPr lang="en-US" b="1" dirty="0" smtClean="0">
                <a:cs typeface="Arial" pitchFamily="34" charset="0"/>
              </a:rPr>
              <a:t>. </a:t>
            </a:r>
            <a:r>
              <a:rPr lang="en-US" dirty="0" smtClean="0">
                <a:cs typeface="Arial" pitchFamily="34" charset="0"/>
              </a:rPr>
              <a:t>Using protein supplies for energy</a:t>
            </a:r>
          </a:p>
          <a:p>
            <a:pPr>
              <a:buNone/>
            </a:pPr>
            <a:r>
              <a:rPr lang="en-US" dirty="0" smtClean="0">
                <a:cs typeface="Arial" pitchFamily="34" charset="0"/>
              </a:rPr>
              <a:t>  b. Converting carbohydrates to energy</a:t>
            </a:r>
          </a:p>
          <a:p>
            <a:pPr>
              <a:buNone/>
            </a:pPr>
            <a:r>
              <a:rPr lang="en-US" dirty="0" smtClean="0">
                <a:cs typeface="Arial" pitchFamily="34" charset="0"/>
              </a:rPr>
              <a:t>  c. Having a deficiency in carbohydrates</a:t>
            </a:r>
          </a:p>
          <a:p>
            <a:pPr>
              <a:buNone/>
            </a:pPr>
            <a:r>
              <a:rPr lang="en-US" dirty="0" smtClean="0">
                <a:cs typeface="Arial" pitchFamily="34" charset="0"/>
              </a:rPr>
              <a:t>  d. Having an insufficient amount of protein</a:t>
            </a:r>
          </a:p>
          <a:p>
            <a:pPr>
              <a:buNone/>
            </a:pPr>
            <a:endParaRPr lang="en-US" dirty="0" smtClean="0">
              <a:cs typeface="Arial" pitchFamily="34" charset="0"/>
            </a:endParaRPr>
          </a:p>
          <a:p>
            <a:pPr>
              <a:buNone/>
            </a:pPr>
            <a:r>
              <a:rPr lang="en-US" b="1" dirty="0" smtClean="0">
                <a:cs typeface="Arial" pitchFamily="34" charset="0"/>
              </a:rPr>
              <a:t>6) Which of the following words could best replace "deficient" as used in line 9?</a:t>
            </a:r>
          </a:p>
          <a:p>
            <a:pPr>
              <a:buNone/>
            </a:pPr>
            <a:r>
              <a:rPr lang="en-US" b="1" dirty="0" smtClean="0">
                <a:cs typeface="Arial" pitchFamily="34" charset="0"/>
              </a:rPr>
              <a:t>  </a:t>
            </a:r>
            <a:r>
              <a:rPr lang="en-US" dirty="0" smtClean="0">
                <a:cs typeface="Arial" pitchFamily="34" charset="0"/>
              </a:rPr>
              <a:t>a</a:t>
            </a:r>
            <a:r>
              <a:rPr lang="en-US" b="1" dirty="0" smtClean="0">
                <a:cs typeface="Arial" pitchFamily="34" charset="0"/>
              </a:rPr>
              <a:t>. </a:t>
            </a:r>
            <a:r>
              <a:rPr lang="en-US" dirty="0" smtClean="0">
                <a:cs typeface="Arial" pitchFamily="34" charset="0"/>
              </a:rPr>
              <a:t>Outstanding</a:t>
            </a:r>
          </a:p>
          <a:p>
            <a:pPr>
              <a:buNone/>
            </a:pPr>
            <a:r>
              <a:rPr lang="en-US" dirty="0" smtClean="0">
                <a:cs typeface="Arial" pitchFamily="34" charset="0"/>
              </a:rPr>
              <a:t>  b. Abundant</a:t>
            </a:r>
          </a:p>
          <a:p>
            <a:pPr>
              <a:buNone/>
            </a:pPr>
            <a:r>
              <a:rPr lang="en-US" dirty="0" smtClean="0">
                <a:cs typeface="Arial" pitchFamily="34" charset="0"/>
              </a:rPr>
              <a:t>  c. Insufficient</a:t>
            </a:r>
          </a:p>
          <a:p>
            <a:pPr>
              <a:buNone/>
            </a:pPr>
            <a:r>
              <a:rPr lang="en-US" dirty="0" smtClean="0">
                <a:cs typeface="Arial" pitchFamily="34" charset="0"/>
              </a:rPr>
              <a:t>  d. Unequal</a:t>
            </a: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a:t>
            </a:r>
            <a:r>
              <a:rPr lang="en-US" b="1" dirty="0" smtClean="0">
                <a:cs typeface="Arial" pitchFamily="34" charset="0"/>
              </a:rPr>
              <a:t>In line 5, the word "estimate" could best be replaced by?</a:t>
            </a:r>
          </a:p>
          <a:p>
            <a:pPr>
              <a:buNone/>
            </a:pPr>
            <a:r>
              <a:rPr lang="en-US" b="1" dirty="0" smtClean="0">
                <a:cs typeface="Arial" pitchFamily="34" charset="0"/>
              </a:rPr>
              <a:t>  </a:t>
            </a:r>
            <a:r>
              <a:rPr lang="en-US" dirty="0" smtClean="0">
                <a:cs typeface="Arial" pitchFamily="34" charset="0"/>
              </a:rPr>
              <a:t>a. Disbelieve</a:t>
            </a:r>
          </a:p>
          <a:p>
            <a:pPr>
              <a:buNone/>
            </a:pPr>
            <a:r>
              <a:rPr lang="en-US" dirty="0" smtClean="0">
                <a:cs typeface="Arial" pitchFamily="34" charset="0"/>
              </a:rPr>
              <a:t>  b. Declare</a:t>
            </a:r>
          </a:p>
          <a:p>
            <a:pPr>
              <a:buNone/>
            </a:pPr>
            <a:r>
              <a:rPr lang="en-US" b="1" dirty="0" smtClean="0">
                <a:cs typeface="Arial" pitchFamily="34" charset="0"/>
              </a:rPr>
              <a:t>  c. Calculate</a:t>
            </a:r>
          </a:p>
          <a:p>
            <a:pPr>
              <a:buNone/>
            </a:pPr>
            <a:r>
              <a:rPr lang="en-US" dirty="0" smtClean="0">
                <a:cs typeface="Arial" pitchFamily="34" charset="0"/>
              </a:rPr>
              <a:t>  d. Wonder</a:t>
            </a:r>
          </a:p>
          <a:p>
            <a:pPr>
              <a:buNone/>
            </a:pPr>
            <a:endParaRPr lang="en-US" dirty="0" smtClean="0">
              <a:cs typeface="Arial" pitchFamily="34" charset="0"/>
            </a:endParaRPr>
          </a:p>
          <a:p>
            <a:pPr>
              <a:buNone/>
            </a:pPr>
            <a:r>
              <a:rPr lang="en-US" b="1" dirty="0" smtClean="0">
                <a:cs typeface="Arial" pitchFamily="34" charset="0"/>
              </a:rPr>
              <a:t>5) What does the word "this" refer to in line 13?</a:t>
            </a:r>
          </a:p>
          <a:p>
            <a:pPr>
              <a:buNone/>
            </a:pPr>
            <a:r>
              <a:rPr lang="en-US" dirty="0" smtClean="0">
                <a:cs typeface="Arial" pitchFamily="34" charset="0"/>
              </a:rPr>
              <a:t>  </a:t>
            </a:r>
            <a:r>
              <a:rPr lang="en-US" b="1" dirty="0" smtClean="0">
                <a:cs typeface="Arial" pitchFamily="34" charset="0"/>
              </a:rPr>
              <a:t>a. Using protein supplies for energy</a:t>
            </a:r>
          </a:p>
          <a:p>
            <a:pPr>
              <a:buNone/>
            </a:pPr>
            <a:r>
              <a:rPr lang="en-US" dirty="0" smtClean="0">
                <a:cs typeface="Arial" pitchFamily="34" charset="0"/>
              </a:rPr>
              <a:t>  b. Converting carbohydrates to energy</a:t>
            </a:r>
          </a:p>
          <a:p>
            <a:pPr>
              <a:buNone/>
            </a:pPr>
            <a:r>
              <a:rPr lang="en-US" dirty="0" smtClean="0">
                <a:cs typeface="Arial" pitchFamily="34" charset="0"/>
              </a:rPr>
              <a:t>  c. Having a deficiency in carbohydrates</a:t>
            </a:r>
          </a:p>
          <a:p>
            <a:pPr>
              <a:buNone/>
            </a:pPr>
            <a:r>
              <a:rPr lang="en-US" dirty="0" smtClean="0">
                <a:cs typeface="Arial" pitchFamily="34" charset="0"/>
              </a:rPr>
              <a:t>  d. Having an insufficient amount of protein</a:t>
            </a:r>
          </a:p>
          <a:p>
            <a:pPr>
              <a:buNone/>
            </a:pPr>
            <a:endParaRPr lang="en-US" dirty="0" smtClean="0">
              <a:cs typeface="Arial" pitchFamily="34" charset="0"/>
            </a:endParaRPr>
          </a:p>
          <a:p>
            <a:pPr>
              <a:buNone/>
            </a:pPr>
            <a:r>
              <a:rPr lang="en-US" b="1" dirty="0" smtClean="0">
                <a:cs typeface="Arial" pitchFamily="34" charset="0"/>
              </a:rPr>
              <a:t>6) Which of the following words could best replace "deficient" as used in line 9?</a:t>
            </a:r>
          </a:p>
          <a:p>
            <a:pPr>
              <a:buNone/>
            </a:pPr>
            <a:r>
              <a:rPr lang="en-US" b="1" dirty="0" smtClean="0">
                <a:cs typeface="Arial" pitchFamily="34" charset="0"/>
              </a:rPr>
              <a:t>  </a:t>
            </a:r>
            <a:r>
              <a:rPr lang="en-US" dirty="0" smtClean="0">
                <a:cs typeface="Arial" pitchFamily="34" charset="0"/>
              </a:rPr>
              <a:t>a</a:t>
            </a:r>
            <a:r>
              <a:rPr lang="en-US" b="1" dirty="0" smtClean="0">
                <a:cs typeface="Arial" pitchFamily="34" charset="0"/>
              </a:rPr>
              <a:t>. </a:t>
            </a:r>
            <a:r>
              <a:rPr lang="en-US" dirty="0" smtClean="0">
                <a:cs typeface="Arial" pitchFamily="34" charset="0"/>
              </a:rPr>
              <a:t>Outstanding</a:t>
            </a:r>
          </a:p>
          <a:p>
            <a:pPr>
              <a:buNone/>
            </a:pPr>
            <a:r>
              <a:rPr lang="en-US" dirty="0" smtClean="0">
                <a:cs typeface="Arial" pitchFamily="34" charset="0"/>
              </a:rPr>
              <a:t>  b. Abundant</a:t>
            </a:r>
          </a:p>
          <a:p>
            <a:pPr>
              <a:buNone/>
            </a:pPr>
            <a:r>
              <a:rPr lang="en-US" b="1" dirty="0" smtClean="0">
                <a:cs typeface="Arial" pitchFamily="34" charset="0"/>
              </a:rPr>
              <a:t>  c. Insufficient</a:t>
            </a:r>
          </a:p>
          <a:p>
            <a:pPr>
              <a:buNone/>
            </a:pPr>
            <a:r>
              <a:rPr lang="en-US" dirty="0" smtClean="0">
                <a:cs typeface="Arial" pitchFamily="34" charset="0"/>
              </a:rPr>
              <a:t>  d. Unequal</a:t>
            </a: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528" y="764704"/>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698500" y="810000"/>
            <a:ext cx="8568000" cy="6048000"/>
          </a:xfrm>
        </p:spPr>
        <p:txBody>
          <a:bodyPr/>
          <a:lstStyle/>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Darla K. Wise received her B.A. degree from Arizona Stale University in 1980 and her Doctorate of Jurisprudence from Harvard University in 1987.</a:t>
            </a:r>
            <a:br>
              <a:rPr lang="en-US" dirty="0" smtClean="0">
                <a:latin typeface="Arial" pitchFamily="34" charset="0"/>
                <a:cs typeface="Arial" pitchFamily="34" charset="0"/>
              </a:rPr>
            </a:br>
            <a:r>
              <a:rPr lang="en-US" dirty="0" smtClean="0">
                <a:latin typeface="Arial" pitchFamily="34" charset="0"/>
                <a:cs typeface="Arial" pitchFamily="34" charset="0"/>
              </a:rPr>
              <a:t>She represented sell-insured employers in Central New York for five years before joining the law firm of Corman Hagan, Wallia and White, where she has been a principal since 1990. Her practice emphasizes the representation of corporate interests in libel suits.</a:t>
            </a:r>
            <a:br>
              <a:rPr lang="en-US" dirty="0" smtClean="0">
                <a:latin typeface="Arial" pitchFamily="34" charset="0"/>
                <a:cs typeface="Arial" pitchFamily="34" charset="0"/>
              </a:rPr>
            </a:br>
            <a:r>
              <a:rPr lang="en-US" dirty="0" smtClean="0">
                <a:latin typeface="Arial" pitchFamily="34" charset="0"/>
                <a:cs typeface="Arial" pitchFamily="34" charset="0"/>
              </a:rPr>
              <a:t>Ms. Wise is a member of the New York Bar Association and the New York Trial Lawyers Association.</a:t>
            </a:r>
            <a:br>
              <a:rPr lang="en-US" dirty="0" smtClean="0">
                <a:latin typeface="Arial" pitchFamily="34" charset="0"/>
                <a:cs typeface="Arial" pitchFamily="34" charset="0"/>
              </a:rPr>
            </a:br>
            <a:r>
              <a:rPr lang="en-US" dirty="0" smtClean="0">
                <a:latin typeface="Arial" pitchFamily="34" charset="0"/>
                <a:cs typeface="Arial" pitchFamily="34" charset="0"/>
              </a:rPr>
              <a:t>The continuing education foundation of the New York Bar Association is pleased to have Ms. Wise speak to us today.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latin typeface="Arial" pitchFamily="34" charset="0"/>
                <a:cs typeface="Arial" pitchFamily="34" charset="0"/>
              </a:rPr>
              <a:t>1)</a:t>
            </a:r>
            <a:r>
              <a:rPr lang="en-US" b="1" dirty="0" smtClean="0">
                <a:cs typeface="Arial" pitchFamily="34" charset="0"/>
              </a:rPr>
              <a:t>What does Darla do for a living?</a:t>
            </a:r>
          </a:p>
          <a:p>
            <a:pPr>
              <a:buNone/>
            </a:pPr>
            <a:r>
              <a:rPr lang="en-US" b="1" dirty="0" smtClean="0">
                <a:cs typeface="Arial" pitchFamily="34" charset="0"/>
              </a:rPr>
              <a:t>  </a:t>
            </a:r>
            <a:r>
              <a:rPr lang="en-US" dirty="0" smtClean="0">
                <a:cs typeface="Arial" pitchFamily="34" charset="0"/>
              </a:rPr>
              <a:t>a. She's a lawyer</a:t>
            </a:r>
          </a:p>
          <a:p>
            <a:pPr>
              <a:buNone/>
            </a:pPr>
            <a:r>
              <a:rPr lang="en-US" dirty="0" smtClean="0">
                <a:cs typeface="Arial" pitchFamily="34" charset="0"/>
              </a:rPr>
              <a:t>  b. She's a professor</a:t>
            </a:r>
          </a:p>
          <a:p>
            <a:pPr>
              <a:buNone/>
            </a:pPr>
            <a:r>
              <a:rPr lang="en-US" dirty="0" smtClean="0">
                <a:cs typeface="Arial" pitchFamily="34" charset="0"/>
              </a:rPr>
              <a:t>  c. She's an employee of the New York Bar Association</a:t>
            </a:r>
          </a:p>
          <a:p>
            <a:pPr>
              <a:buNone/>
            </a:pPr>
            <a:r>
              <a:rPr lang="en-US" dirty="0" smtClean="0">
                <a:cs typeface="Arial" pitchFamily="34" charset="0"/>
              </a:rPr>
              <a:t>  d. She's a bar and restaurant manager</a:t>
            </a:r>
            <a:br>
              <a:rPr lang="en-US" dirty="0" smtClean="0">
                <a:cs typeface="Arial" pitchFamily="34" charset="0"/>
              </a:rPr>
            </a:br>
            <a:endParaRPr lang="en-US" dirty="0" smtClean="0">
              <a:cs typeface="Arial" pitchFamily="34" charset="0"/>
            </a:endParaRPr>
          </a:p>
          <a:p>
            <a:pPr>
              <a:buNone/>
            </a:pPr>
            <a:r>
              <a:rPr lang="en-US" b="1" dirty="0" smtClean="0">
                <a:cs typeface="Arial" pitchFamily="34" charset="0"/>
              </a:rPr>
              <a:t>2)What is her highest educational achievement?</a:t>
            </a:r>
          </a:p>
          <a:p>
            <a:pPr>
              <a:buNone/>
            </a:pPr>
            <a:r>
              <a:rPr lang="en-US" dirty="0" smtClean="0">
                <a:cs typeface="Arial" pitchFamily="34" charset="0"/>
              </a:rPr>
              <a:t>  a. Bachelor's degree</a:t>
            </a:r>
          </a:p>
          <a:p>
            <a:pPr>
              <a:buNone/>
            </a:pPr>
            <a:r>
              <a:rPr lang="en-US" dirty="0" smtClean="0">
                <a:cs typeface="Arial" pitchFamily="34" charset="0"/>
              </a:rPr>
              <a:t>  b. Master's degree</a:t>
            </a:r>
          </a:p>
          <a:p>
            <a:pPr>
              <a:buNone/>
            </a:pPr>
            <a:r>
              <a:rPr lang="en-US" dirty="0" smtClean="0">
                <a:cs typeface="Arial" pitchFamily="34" charset="0"/>
              </a:rPr>
              <a:t>  c. A certificate from the New York Trial Lawyers Association</a:t>
            </a:r>
          </a:p>
          <a:p>
            <a:pPr>
              <a:buNone/>
            </a:pPr>
            <a:r>
              <a:rPr lang="en-US" b="1" dirty="0" smtClean="0">
                <a:cs typeface="Arial" pitchFamily="34" charset="0"/>
              </a:rPr>
              <a:t>  </a:t>
            </a:r>
            <a:r>
              <a:rPr lang="en-US" dirty="0" smtClean="0">
                <a:cs typeface="Arial" pitchFamily="34" charset="0"/>
              </a:rPr>
              <a:t>d. A doctorate</a:t>
            </a:r>
            <a:br>
              <a:rPr lang="en-US" dirty="0" smtClean="0">
                <a:cs typeface="Arial" pitchFamily="34" charset="0"/>
              </a:rPr>
            </a:br>
            <a:endParaRPr lang="en-US" dirty="0" smtClean="0">
              <a:cs typeface="Arial" pitchFamily="34" charset="0"/>
            </a:endParaRPr>
          </a:p>
          <a:p>
            <a:pPr>
              <a:buNone/>
            </a:pPr>
            <a:r>
              <a:rPr lang="en-US" b="1" dirty="0" smtClean="0">
                <a:cs typeface="Arial" pitchFamily="34" charset="0"/>
              </a:rPr>
              <a:t>3)What is her main focus in her work?</a:t>
            </a:r>
          </a:p>
          <a:p>
            <a:pPr>
              <a:buNone/>
            </a:pPr>
            <a:r>
              <a:rPr lang="en-US" b="1" dirty="0" smtClean="0">
                <a:cs typeface="Arial" pitchFamily="34" charset="0"/>
              </a:rPr>
              <a:t>  </a:t>
            </a:r>
            <a:r>
              <a:rPr lang="en-US" dirty="0" smtClean="0">
                <a:cs typeface="Arial" pitchFamily="34" charset="0"/>
              </a:rPr>
              <a:t>a. Personal injury</a:t>
            </a:r>
          </a:p>
          <a:p>
            <a:pPr>
              <a:buNone/>
            </a:pPr>
            <a:r>
              <a:rPr lang="en-US" b="1" dirty="0" smtClean="0">
                <a:cs typeface="Arial" pitchFamily="34" charset="0"/>
              </a:rPr>
              <a:t>  </a:t>
            </a:r>
            <a:r>
              <a:rPr lang="en-US" dirty="0" smtClean="0">
                <a:cs typeface="Arial" pitchFamily="34" charset="0"/>
              </a:rPr>
              <a:t>b. Corporate defense</a:t>
            </a:r>
          </a:p>
          <a:p>
            <a:pPr>
              <a:buNone/>
            </a:pPr>
            <a:r>
              <a:rPr lang="en-US" dirty="0" smtClean="0">
                <a:cs typeface="Arial" pitchFamily="34" charset="0"/>
              </a:rPr>
              <a:t>  c. Divorce</a:t>
            </a:r>
          </a:p>
          <a:p>
            <a:pPr>
              <a:buNone/>
            </a:pPr>
            <a:r>
              <a:rPr lang="en-US" dirty="0" smtClean="0">
                <a:cs typeface="Arial" pitchFamily="34" charset="0"/>
              </a:rPr>
              <a:t>  d. Education</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latin typeface="Arial" pitchFamily="34" charset="0"/>
                <a:cs typeface="Arial" pitchFamily="34" charset="0"/>
              </a:rPr>
              <a:t>1)</a:t>
            </a:r>
            <a:r>
              <a:rPr lang="en-US" b="1" dirty="0" smtClean="0">
                <a:cs typeface="Arial" pitchFamily="34" charset="0"/>
              </a:rPr>
              <a:t>What does Darla do for a living?</a:t>
            </a:r>
          </a:p>
          <a:p>
            <a:pPr>
              <a:buNone/>
            </a:pPr>
            <a:r>
              <a:rPr lang="en-US" b="1" dirty="0" smtClean="0">
                <a:cs typeface="Arial" pitchFamily="34" charset="0"/>
              </a:rPr>
              <a:t>  a. She's a lawyer</a:t>
            </a:r>
          </a:p>
          <a:p>
            <a:pPr>
              <a:buNone/>
            </a:pPr>
            <a:r>
              <a:rPr lang="en-US" dirty="0" smtClean="0">
                <a:cs typeface="Arial" pitchFamily="34" charset="0"/>
              </a:rPr>
              <a:t>  b. She's a professor</a:t>
            </a:r>
          </a:p>
          <a:p>
            <a:pPr>
              <a:buNone/>
            </a:pPr>
            <a:r>
              <a:rPr lang="en-US" dirty="0" smtClean="0">
                <a:cs typeface="Arial" pitchFamily="34" charset="0"/>
              </a:rPr>
              <a:t>  c. She's an employee of the New York Bar Association</a:t>
            </a:r>
          </a:p>
          <a:p>
            <a:pPr>
              <a:buNone/>
            </a:pPr>
            <a:r>
              <a:rPr lang="en-US" dirty="0" smtClean="0">
                <a:cs typeface="Arial" pitchFamily="34" charset="0"/>
              </a:rPr>
              <a:t>  d. She's a bar and restaurant manager</a:t>
            </a:r>
            <a:br>
              <a:rPr lang="en-US" dirty="0" smtClean="0">
                <a:cs typeface="Arial" pitchFamily="34" charset="0"/>
              </a:rPr>
            </a:br>
            <a:endParaRPr lang="en-US" dirty="0" smtClean="0">
              <a:cs typeface="Arial" pitchFamily="34" charset="0"/>
            </a:endParaRPr>
          </a:p>
          <a:p>
            <a:pPr>
              <a:buNone/>
            </a:pPr>
            <a:r>
              <a:rPr lang="en-US" b="1" dirty="0" smtClean="0">
                <a:cs typeface="Arial" pitchFamily="34" charset="0"/>
              </a:rPr>
              <a:t>2)What is her highest educational achievement?</a:t>
            </a:r>
          </a:p>
          <a:p>
            <a:pPr>
              <a:buNone/>
            </a:pPr>
            <a:r>
              <a:rPr lang="en-US" dirty="0" smtClean="0">
                <a:cs typeface="Arial" pitchFamily="34" charset="0"/>
              </a:rPr>
              <a:t>  a. Bachelor's degree</a:t>
            </a:r>
          </a:p>
          <a:p>
            <a:pPr>
              <a:buNone/>
            </a:pPr>
            <a:r>
              <a:rPr lang="en-US" dirty="0" smtClean="0">
                <a:cs typeface="Arial" pitchFamily="34" charset="0"/>
              </a:rPr>
              <a:t>  b. Master's degree</a:t>
            </a:r>
          </a:p>
          <a:p>
            <a:pPr>
              <a:buNone/>
            </a:pPr>
            <a:r>
              <a:rPr lang="en-US" dirty="0" smtClean="0">
                <a:cs typeface="Arial" pitchFamily="34" charset="0"/>
              </a:rPr>
              <a:t>  c. A certificate from the New York Trial Lawyers Association</a:t>
            </a:r>
          </a:p>
          <a:p>
            <a:pPr>
              <a:buNone/>
            </a:pPr>
            <a:r>
              <a:rPr lang="en-US" dirty="0" smtClean="0">
                <a:cs typeface="Arial" pitchFamily="34" charset="0"/>
              </a:rPr>
              <a:t>  d. A doctorate</a:t>
            </a:r>
            <a:br>
              <a:rPr lang="en-US" dirty="0" smtClean="0">
                <a:cs typeface="Arial" pitchFamily="34" charset="0"/>
              </a:rPr>
            </a:br>
            <a:endParaRPr lang="en-US" dirty="0" smtClean="0">
              <a:cs typeface="Arial" pitchFamily="34" charset="0"/>
            </a:endParaRPr>
          </a:p>
          <a:p>
            <a:pPr>
              <a:buNone/>
            </a:pPr>
            <a:r>
              <a:rPr lang="en-US" b="1" dirty="0" smtClean="0">
                <a:cs typeface="Arial" pitchFamily="34" charset="0"/>
              </a:rPr>
              <a:t>3)What is her main focus in her work?</a:t>
            </a:r>
          </a:p>
          <a:p>
            <a:pPr>
              <a:buNone/>
            </a:pPr>
            <a:r>
              <a:rPr lang="en-US" b="1" dirty="0" smtClean="0">
                <a:cs typeface="Arial" pitchFamily="34" charset="0"/>
              </a:rPr>
              <a:t>  </a:t>
            </a:r>
            <a:r>
              <a:rPr lang="en-US" dirty="0" smtClean="0">
                <a:cs typeface="Arial" pitchFamily="34" charset="0"/>
              </a:rPr>
              <a:t>a. Personal injury</a:t>
            </a:r>
          </a:p>
          <a:p>
            <a:pPr>
              <a:buNone/>
            </a:pPr>
            <a:r>
              <a:rPr lang="en-US" b="1" dirty="0" smtClean="0">
                <a:cs typeface="Arial" pitchFamily="34" charset="0"/>
              </a:rPr>
              <a:t>  b. Corporate defense</a:t>
            </a:r>
          </a:p>
          <a:p>
            <a:pPr>
              <a:buNone/>
            </a:pPr>
            <a:r>
              <a:rPr lang="en-US" dirty="0" smtClean="0">
                <a:cs typeface="Arial" pitchFamily="34" charset="0"/>
              </a:rPr>
              <a:t>  c. Divorce</a:t>
            </a:r>
          </a:p>
          <a:p>
            <a:pPr>
              <a:buNone/>
            </a:pPr>
            <a:r>
              <a:rPr lang="en-US" dirty="0" smtClean="0">
                <a:cs typeface="Arial" pitchFamily="34" charset="0"/>
              </a:rPr>
              <a:t>  d. Education</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32</TotalTime>
  <Words>1093</Words>
  <Application>Microsoft Office PowerPoint</Application>
  <PresentationFormat>On-screen Show (4:3)</PresentationFormat>
  <Paragraphs>179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3_Default Design</vt:lpstr>
      <vt:lpstr>PowerPoint Presentation</vt:lpstr>
      <vt:lpstr>Read the passage and answer the questions </vt:lpstr>
      <vt:lpstr>PowerPoint Presentation</vt:lpstr>
      <vt:lpstr>PowerPoint Presentation</vt:lpstr>
      <vt:lpstr>PowerPoint Presentation</vt:lpstr>
      <vt:lpstr>PowerPoint Presentation</vt:lpstr>
      <vt:lpstr>Read the passage and answer the questions </vt:lpstr>
      <vt:lpstr>PowerPoint Presentation</vt:lpstr>
      <vt:lpstr>PowerPoint Presentation</vt:lpstr>
      <vt:lpstr>Read the passage and answer the questions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32</cp:revision>
  <dcterms:created xsi:type="dcterms:W3CDTF">2014-02-06T09:04:22Z</dcterms:created>
  <dcterms:modified xsi:type="dcterms:W3CDTF">2015-04-03T16:17:24Z</dcterms:modified>
</cp:coreProperties>
</file>