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67" r:id="rId2"/>
    <p:sldId id="257" r:id="rId3"/>
    <p:sldId id="258" r:id="rId4"/>
    <p:sldId id="260" r:id="rId5"/>
    <p:sldId id="277" r:id="rId6"/>
    <p:sldId id="280" r:id="rId7"/>
    <p:sldId id="262" r:id="rId8"/>
    <p:sldId id="273" r:id="rId9"/>
    <p:sldId id="264" r:id="rId10"/>
    <p:sldId id="265" r:id="rId11"/>
    <p:sldId id="266" r:id="rId12"/>
    <p:sldId id="274" r:id="rId13"/>
    <p:sldId id="269" r:id="rId14"/>
    <p:sldId id="270" r:id="rId15"/>
    <p:sldId id="275" r:id="rId16"/>
    <p:sldId id="281" r:id="rId17"/>
    <p:sldId id="282" r:id="rId18"/>
    <p:sldId id="28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7B9A86-0254-43BB-B43D-79FFA1A6851D}" type="datetimeFigureOut">
              <a:rPr lang="en-US" smtClean="0"/>
              <a:pPr/>
              <a:t>4/3/2015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ECFAE1-C2EF-4A08-B056-5EDD054623B4}" type="slidenum">
              <a:rPr lang="en-US" smtClean="0"/>
              <a:pPr/>
              <a:t>‹#›</a:t>
            </a:fld>
            <a:endParaRPr lang="en-US"/>
          </a:p>
        </p:txBody>
      </p:sp>
    </p:spTree>
    <p:extLst>
      <p:ext uri="{BB962C8B-B14F-4D97-AF65-F5344CB8AC3E}">
        <p14:creationId xmlns:p14="http://schemas.microsoft.com/office/powerpoint/2010/main" val="31627281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60E0AE3-AD0E-4357-804A-F285182D7669}"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183223" y="6581273"/>
            <a:ext cx="1702389" cy="169277"/>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0600" y="0"/>
            <a:ext cx="5334000" cy="369332"/>
          </a:xfrm>
          <a:prstGeom prst="rect">
            <a:avLst/>
          </a:prstGeom>
          <a:noFill/>
        </p:spPr>
        <p:txBody>
          <a:bodyPr wrap="square" rtlCol="0">
            <a:spAutoFit/>
          </a:bodyPr>
          <a:lstStyle/>
          <a:p>
            <a:r>
              <a:rPr lang="en-IN" b="1" dirty="0" smtClean="0">
                <a:solidFill>
                  <a:schemeClr val="bg1"/>
                </a:solidFill>
              </a:rPr>
              <a:t>TOEIC Reading Comprehension Exercise 7</a:t>
            </a:r>
            <a:endParaRPr lang="en-IN" b="1" dirty="0">
              <a:solidFill>
                <a:schemeClr val="bg1"/>
              </a:solidFill>
            </a:endParaRPr>
          </a:p>
        </p:txBody>
      </p: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812360"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TOEIC</a:t>
            </a:r>
            <a:endParaRPr lang="en-US" dirty="0"/>
          </a:p>
        </p:txBody>
      </p:sp>
      <p:sp>
        <p:nvSpPr>
          <p:cNvPr id="3" name="Subtitle 2"/>
          <p:cNvSpPr>
            <a:spLocks noGrp="1"/>
          </p:cNvSpPr>
          <p:nvPr>
            <p:ph type="subTitle" idx="1"/>
          </p:nvPr>
        </p:nvSpPr>
        <p:spPr>
          <a:xfrm>
            <a:off x="1371600" y="4038600"/>
            <a:ext cx="6400800" cy="1600200"/>
          </a:xfrm>
        </p:spPr>
        <p:txBody>
          <a:bodyPr/>
          <a:lstStyle/>
          <a:p>
            <a:r>
              <a:rPr lang="en-US" sz="4000" dirty="0" smtClean="0">
                <a:solidFill>
                  <a:schemeClr val="accent2">
                    <a:lumMod val="50000"/>
                  </a:schemeClr>
                </a:solidFill>
              </a:rPr>
              <a:t>READING COMPREHENSION</a:t>
            </a:r>
          </a:p>
          <a:p>
            <a:r>
              <a:rPr lang="en-US" sz="4000" dirty="0" smtClean="0">
                <a:solidFill>
                  <a:schemeClr val="accent2">
                    <a:lumMod val="50000"/>
                  </a:schemeClr>
                </a:solidFill>
              </a:rPr>
              <a:t>Exercise 7</a:t>
            </a:r>
          </a:p>
        </p:txBody>
      </p:sp>
      <p:pic>
        <p:nvPicPr>
          <p:cNvPr id="4" name="Picture 2" descr="http://2.bp.blogspot.com/-izxfWjreg2Q/T1zHGM3i6vI/AAAAAAAAAc4/uNuqRe72YD8/s1600/toeic+exam.png"/>
          <p:cNvPicPr>
            <a:picLocks noChangeAspect="1" noChangeArrowheads="1"/>
          </p:cNvPicPr>
          <p:nvPr/>
        </p:nvPicPr>
        <p:blipFill>
          <a:blip r:embed="rId3"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57232"/>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609600" y="1447800"/>
            <a:ext cx="8108950" cy="4700588"/>
          </a:xfrm>
        </p:spPr>
        <p:txBody>
          <a:bodyPr/>
          <a:lstStyle/>
          <a:p>
            <a:pPr>
              <a:buNone/>
            </a:pPr>
            <a:r>
              <a:rPr lang="en-US" b="1" i="1" dirty="0" smtClean="0"/>
              <a:t>   </a:t>
            </a:r>
            <a:r>
              <a:rPr lang="en-US" b="1" dirty="0" smtClean="0"/>
              <a:t>ESTATE AUCTION</a:t>
            </a:r>
          </a:p>
          <a:p>
            <a:pPr>
              <a:buNone/>
            </a:pPr>
            <a:endParaRPr lang="en-US" dirty="0" smtClean="0"/>
          </a:p>
          <a:p>
            <a:pPr>
              <a:buNone/>
            </a:pPr>
            <a:r>
              <a:rPr lang="en-US" dirty="0" smtClean="0"/>
              <a:t>   An auction for The estate of Martina Jovanovich has been set for Saturday, July 19, at  12:00 noon. (Preview starts at 10:00a.m.)</a:t>
            </a:r>
          </a:p>
          <a:p>
            <a:pPr>
              <a:buNone/>
            </a:pPr>
            <a:r>
              <a:rPr lang="en-US" dirty="0" smtClean="0"/>
              <a:t>   Location: The Jovanovich residence at 433 Walnut Drive. Some of the items to be auctioned:</a:t>
            </a:r>
            <a:br>
              <a:rPr lang="en-US" dirty="0" smtClean="0"/>
            </a:br>
            <a:r>
              <a:rPr lang="en-US" dirty="0" smtClean="0"/>
              <a:t>   • 1997 Sports Car</a:t>
            </a:r>
            <a:br>
              <a:rPr lang="en-US" dirty="0" smtClean="0"/>
            </a:br>
            <a:r>
              <a:rPr lang="en-US" dirty="0" smtClean="0"/>
              <a:t>   • Horns Queen Appliances</a:t>
            </a:r>
            <a:br>
              <a:rPr lang="en-US" dirty="0" smtClean="0"/>
            </a:br>
            <a:r>
              <a:rPr lang="en-US" dirty="0" smtClean="0"/>
              <a:t>   • Oriental Carpets</a:t>
            </a:r>
            <a:br>
              <a:rPr lang="en-US" dirty="0" smtClean="0"/>
            </a:br>
            <a:r>
              <a:rPr lang="en-US" dirty="0" smtClean="0"/>
              <a:t>   • Stamp Collection</a:t>
            </a:r>
            <a:br>
              <a:rPr lang="en-US" dirty="0" smtClean="0"/>
            </a:br>
            <a:r>
              <a:rPr lang="en-US" dirty="0" smtClean="0"/>
              <a:t>   • Hand-Carved wooden boxes, dolls and utensils</a:t>
            </a:r>
            <a:br>
              <a:rPr lang="en-US" dirty="0" smtClean="0"/>
            </a:br>
            <a:r>
              <a:rPr lang="en-US" dirty="0" smtClean="0"/>
              <a:t>   • China teacups from Colonial America</a:t>
            </a:r>
            <a:br>
              <a:rPr lang="en-US" dirty="0" smtClean="0"/>
            </a:br>
            <a:r>
              <a:rPr lang="en-US" dirty="0" smtClean="0"/>
              <a:t>   • Antique Furnishings</a:t>
            </a:r>
            <a:br>
              <a:rPr lang="en-US" dirty="0" smtClean="0"/>
            </a:br>
            <a:r>
              <a:rPr lang="en-US" dirty="0" smtClean="0"/>
              <a:t>Parking : Three blocks South in the Municipal Building lot at 119 Walnut Drive</a:t>
            </a:r>
          </a:p>
          <a:p>
            <a:pPr>
              <a:buNone/>
            </a:pPr>
            <a:r>
              <a:rPr lang="en-US" dirty="0" smtClean="0"/>
              <a:t>    For any questions please contact Estate Planners Associates on 546-7000. The Jovanovich requests that you do not phone their home.</a:t>
            </a:r>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38212"/>
            <a:ext cx="8108950" cy="4700588"/>
          </a:xfrm>
        </p:spPr>
        <p:txBody>
          <a:bodyPr/>
          <a:lstStyle/>
          <a:p>
            <a:pPr>
              <a:buNone/>
            </a:pPr>
            <a:r>
              <a:rPr lang="en-US" b="1" dirty="0" smtClean="0"/>
              <a:t>1)What event is being advertised?</a:t>
            </a:r>
          </a:p>
          <a:p>
            <a:pPr>
              <a:buNone/>
            </a:pPr>
            <a:r>
              <a:rPr lang="en-US" b="1" dirty="0" smtClean="0"/>
              <a:t>  </a:t>
            </a:r>
            <a:r>
              <a:rPr lang="en-US" dirty="0" smtClean="0"/>
              <a:t>a. A party for the Jovanovich family</a:t>
            </a:r>
          </a:p>
          <a:p>
            <a:pPr>
              <a:buNone/>
            </a:pPr>
            <a:r>
              <a:rPr lang="en-US" dirty="0" smtClean="0"/>
              <a:t>  b. A fund raising event at the Municipal Building</a:t>
            </a:r>
          </a:p>
          <a:p>
            <a:pPr>
              <a:buNone/>
            </a:pPr>
            <a:r>
              <a:rPr lang="en-US" dirty="0" smtClean="0"/>
              <a:t>  c. A sale of the possessions of Martina Jovanovich</a:t>
            </a:r>
          </a:p>
          <a:p>
            <a:pPr>
              <a:buNone/>
            </a:pPr>
            <a:r>
              <a:rPr lang="en-US" dirty="0" smtClean="0"/>
              <a:t>  d. A private viewing of museum pieces   </a:t>
            </a:r>
            <a:br>
              <a:rPr lang="en-US" dirty="0" smtClean="0"/>
            </a:br>
            <a:endParaRPr lang="en-US" dirty="0" smtClean="0"/>
          </a:p>
          <a:p>
            <a:pPr>
              <a:buNone/>
            </a:pPr>
            <a:r>
              <a:rPr lang="en-US" b="1" dirty="0" smtClean="0"/>
              <a:t>2)Where will the event be held?</a:t>
            </a:r>
          </a:p>
          <a:p>
            <a:pPr>
              <a:buNone/>
            </a:pPr>
            <a:r>
              <a:rPr lang="en-US" b="1" dirty="0" smtClean="0"/>
              <a:t>  </a:t>
            </a:r>
            <a:r>
              <a:rPr lang="en-US" dirty="0" smtClean="0"/>
              <a:t>a. At the Municipal Building</a:t>
            </a:r>
          </a:p>
          <a:p>
            <a:pPr>
              <a:buNone/>
            </a:pPr>
            <a:r>
              <a:rPr lang="en-US" dirty="0" smtClean="0"/>
              <a:t>  b. At 433 Walnut Drive</a:t>
            </a:r>
          </a:p>
          <a:p>
            <a:pPr>
              <a:buNone/>
            </a:pPr>
            <a:r>
              <a:rPr lang="en-US" dirty="0" smtClean="0"/>
              <a:t>  c. At the Estate Planners Associates office</a:t>
            </a:r>
          </a:p>
          <a:p>
            <a:pPr>
              <a:buNone/>
            </a:pPr>
            <a:r>
              <a:rPr lang="en-US" dirty="0" smtClean="0"/>
              <a:t>  d. In the city parking lot  </a:t>
            </a:r>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38212"/>
            <a:ext cx="8108950" cy="4700588"/>
          </a:xfrm>
        </p:spPr>
        <p:txBody>
          <a:bodyPr/>
          <a:lstStyle/>
          <a:p>
            <a:pPr>
              <a:buNone/>
            </a:pPr>
            <a:r>
              <a:rPr lang="en-US" b="1" dirty="0" smtClean="0"/>
              <a:t>1)What event is being advertised?</a:t>
            </a:r>
          </a:p>
          <a:p>
            <a:pPr>
              <a:buNone/>
            </a:pPr>
            <a:r>
              <a:rPr lang="en-US" b="1" dirty="0" smtClean="0"/>
              <a:t>  </a:t>
            </a:r>
            <a:r>
              <a:rPr lang="en-US" dirty="0" smtClean="0"/>
              <a:t>a. A party for the Jovanovich family</a:t>
            </a:r>
          </a:p>
          <a:p>
            <a:pPr>
              <a:buNone/>
            </a:pPr>
            <a:r>
              <a:rPr lang="en-US" dirty="0" smtClean="0"/>
              <a:t>  b. A fund raising event at the Municipal Building</a:t>
            </a:r>
          </a:p>
          <a:p>
            <a:pPr>
              <a:buNone/>
            </a:pPr>
            <a:r>
              <a:rPr lang="en-US" b="1" dirty="0" smtClean="0"/>
              <a:t>  c. A sale of the possessions of Martina Jovanovich</a:t>
            </a:r>
          </a:p>
          <a:p>
            <a:pPr>
              <a:buNone/>
            </a:pPr>
            <a:r>
              <a:rPr lang="en-US" dirty="0" smtClean="0"/>
              <a:t>  d. A private viewing of museum pieces   </a:t>
            </a:r>
            <a:br>
              <a:rPr lang="en-US" dirty="0" smtClean="0"/>
            </a:br>
            <a:endParaRPr lang="en-US" dirty="0" smtClean="0"/>
          </a:p>
          <a:p>
            <a:pPr>
              <a:buNone/>
            </a:pPr>
            <a:r>
              <a:rPr lang="en-US" b="1" dirty="0" smtClean="0"/>
              <a:t>2)Where will the event be held?</a:t>
            </a:r>
          </a:p>
          <a:p>
            <a:pPr>
              <a:buNone/>
            </a:pPr>
            <a:r>
              <a:rPr lang="en-US" b="1" dirty="0" smtClean="0"/>
              <a:t>  </a:t>
            </a:r>
            <a:r>
              <a:rPr lang="en-US" dirty="0" smtClean="0"/>
              <a:t>a. At the Municipal Building</a:t>
            </a:r>
          </a:p>
          <a:p>
            <a:pPr>
              <a:buNone/>
            </a:pPr>
            <a:r>
              <a:rPr lang="en-US" b="1" dirty="0" smtClean="0"/>
              <a:t>  b. At 433 Walnut Drive</a:t>
            </a:r>
          </a:p>
          <a:p>
            <a:pPr>
              <a:buNone/>
            </a:pPr>
            <a:r>
              <a:rPr lang="en-US" dirty="0" smtClean="0"/>
              <a:t>  c. At the Estate Planners Associates office</a:t>
            </a:r>
          </a:p>
          <a:p>
            <a:pPr>
              <a:buNone/>
            </a:pPr>
            <a:r>
              <a:rPr lang="en-US" dirty="0" smtClean="0"/>
              <a:t>  d. In the city parking lot  </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1"/>
            <a:ext cx="8453437" cy="457200"/>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p:txBody>
          <a:bodyPr/>
          <a:lstStyle/>
          <a:p>
            <a:pPr>
              <a:buNone/>
            </a:pPr>
            <a:r>
              <a:rPr lang="en-US" b="1" dirty="0" smtClean="0"/>
              <a:t>   FOOD ESTABLISHMENTS CLOSED FOR HEALTH-CODE VIOLATIONS</a:t>
            </a:r>
          </a:p>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endParaRPr lang="en-US" dirty="0" smtClean="0"/>
          </a:p>
        </p:txBody>
      </p:sp>
      <p:graphicFrame>
        <p:nvGraphicFramePr>
          <p:cNvPr id="6" name="Table 5"/>
          <p:cNvGraphicFramePr>
            <a:graphicFrameLocks noGrp="1"/>
          </p:cNvGraphicFramePr>
          <p:nvPr/>
        </p:nvGraphicFramePr>
        <p:xfrm>
          <a:off x="152400" y="1676400"/>
          <a:ext cx="8763000" cy="4751781"/>
        </p:xfrm>
        <a:graphic>
          <a:graphicData uri="http://schemas.openxmlformats.org/drawingml/2006/table">
            <a:tbl>
              <a:tblPr firstRow="1" bandRow="1">
                <a:tableStyleId>{5C22544A-7EE6-4342-B048-85BDC9FD1C3A}</a:tableStyleId>
              </a:tblPr>
              <a:tblGrid>
                <a:gridCol w="3286125"/>
                <a:gridCol w="1991591"/>
                <a:gridCol w="3485284"/>
              </a:tblGrid>
              <a:tr h="387206">
                <a:tc>
                  <a:txBody>
                    <a:bodyPr/>
                    <a:lstStyle/>
                    <a:p>
                      <a:r>
                        <a:rPr lang="en-US" sz="1800" b="0" i="0" kern="1200" dirty="0" smtClean="0">
                          <a:solidFill>
                            <a:schemeClr val="lt1"/>
                          </a:solidFill>
                          <a:latin typeface="+mn-lt"/>
                          <a:ea typeface="+mn-ea"/>
                          <a:cs typeface="+mn-cs"/>
                        </a:rPr>
                        <a:t>Name of Business</a:t>
                      </a:r>
                      <a:endParaRPr lang="en-US" dirty="0"/>
                    </a:p>
                  </a:txBody>
                  <a:tcPr/>
                </a:tc>
                <a:tc>
                  <a:txBody>
                    <a:bodyPr/>
                    <a:lstStyle/>
                    <a:p>
                      <a:r>
                        <a:rPr lang="en-US" sz="1800" b="0" i="0" kern="1200" dirty="0" smtClean="0">
                          <a:solidFill>
                            <a:schemeClr val="lt1"/>
                          </a:solidFill>
                          <a:latin typeface="+mn-lt"/>
                          <a:ea typeface="+mn-ea"/>
                          <a:cs typeface="+mn-cs"/>
                        </a:rPr>
                        <a:t>Date / Closed</a:t>
                      </a:r>
                      <a:endParaRPr lang="en-US" dirty="0"/>
                    </a:p>
                  </a:txBody>
                  <a:tcPr/>
                </a:tc>
                <a:tc>
                  <a:txBody>
                    <a:bodyPr/>
                    <a:lstStyle/>
                    <a:p>
                      <a:r>
                        <a:rPr lang="en-US" sz="1800" b="0" i="0" kern="1200" dirty="0" smtClean="0">
                          <a:solidFill>
                            <a:schemeClr val="lt1"/>
                          </a:solidFill>
                          <a:latin typeface="+mn-lt"/>
                          <a:ea typeface="+mn-ea"/>
                          <a:cs typeface="+mn-cs"/>
                        </a:rPr>
                        <a:t>Cited for closing</a:t>
                      </a:r>
                      <a:endParaRPr lang="en-US" dirty="0"/>
                    </a:p>
                  </a:txBody>
                  <a:tcPr/>
                </a:tc>
              </a:tr>
              <a:tr h="683464">
                <a:tc>
                  <a:txBody>
                    <a:bodyPr/>
                    <a:lstStyle/>
                    <a:p>
                      <a:r>
                        <a:rPr lang="en-US" sz="1800" b="0" i="0" kern="1200" dirty="0" smtClean="0">
                          <a:solidFill>
                            <a:schemeClr val="dk1"/>
                          </a:solidFill>
                          <a:latin typeface="+mn-lt"/>
                          <a:ea typeface="+mn-ea"/>
                          <a:cs typeface="+mn-cs"/>
                        </a:rPr>
                        <a:t>Mandy's 910 l2th St.</a:t>
                      </a:r>
                      <a:endParaRPr lang="en-US" dirty="0"/>
                    </a:p>
                  </a:txBody>
                  <a:tcPr/>
                </a:tc>
                <a:tc>
                  <a:txBody>
                    <a:bodyPr/>
                    <a:lstStyle/>
                    <a:p>
                      <a:r>
                        <a:rPr lang="en-US" sz="1800" b="0" i="0" kern="1200" dirty="0" smtClean="0">
                          <a:solidFill>
                            <a:schemeClr val="dk1"/>
                          </a:solidFill>
                          <a:latin typeface="+mn-lt"/>
                          <a:ea typeface="+mn-ea"/>
                          <a:cs typeface="+mn-cs"/>
                        </a:rPr>
                        <a:t>1/16</a:t>
                      </a:r>
                      <a:endParaRPr lang="en-US" dirty="0"/>
                    </a:p>
                  </a:txBody>
                  <a:tcPr/>
                </a:tc>
                <a:tc>
                  <a:txBody>
                    <a:bodyPr/>
                    <a:lstStyle/>
                    <a:p>
                      <a:r>
                        <a:rPr lang="en-US" sz="1800" b="0" i="0" kern="1200" dirty="0" smtClean="0">
                          <a:solidFill>
                            <a:schemeClr val="dk1"/>
                          </a:solidFill>
                          <a:latin typeface="+mn-lt"/>
                          <a:ea typeface="+mn-ea"/>
                          <a:cs typeface="+mn-cs"/>
                        </a:rPr>
                        <a:t>Inadequate ventilation </a:t>
                      </a:r>
                      <a:r>
                        <a:rPr lang="en-US" dirty="0" smtClean="0"/>
                        <a:t/>
                      </a:r>
                      <a:br>
                        <a:rPr lang="en-US" dirty="0" smtClean="0"/>
                      </a:br>
                      <a:r>
                        <a:rPr lang="en-US" sz="1800" b="0" i="0" kern="1200" dirty="0" smtClean="0">
                          <a:solidFill>
                            <a:schemeClr val="dk1"/>
                          </a:solidFill>
                          <a:latin typeface="+mn-lt"/>
                          <a:ea typeface="+mn-ea"/>
                          <a:cs typeface="+mn-cs"/>
                        </a:rPr>
                        <a:t>Improper food storage</a:t>
                      </a:r>
                      <a:endParaRPr lang="en-US" dirty="0"/>
                    </a:p>
                  </a:txBody>
                  <a:tcPr/>
                </a:tc>
              </a:tr>
              <a:tr h="812071">
                <a:tc>
                  <a:txBody>
                    <a:bodyPr/>
                    <a:lstStyle/>
                    <a:p>
                      <a:r>
                        <a:rPr lang="en-US" sz="1800" b="0" i="0" kern="1200" dirty="0" smtClean="0">
                          <a:solidFill>
                            <a:schemeClr val="dk1"/>
                          </a:solidFill>
                          <a:latin typeface="+mn-lt"/>
                          <a:ea typeface="+mn-ea"/>
                          <a:cs typeface="+mn-cs"/>
                        </a:rPr>
                        <a:t>Valley Restaurant 815 23fd Ave.</a:t>
                      </a:r>
                      <a:endParaRPr lang="en-US" dirty="0"/>
                    </a:p>
                  </a:txBody>
                  <a:tcPr/>
                </a:tc>
                <a:tc>
                  <a:txBody>
                    <a:bodyPr/>
                    <a:lstStyle/>
                    <a:p>
                      <a:r>
                        <a:rPr lang="en-US" sz="1800" b="0" i="0" kern="1200" dirty="0" smtClean="0">
                          <a:solidFill>
                            <a:schemeClr val="dk1"/>
                          </a:solidFill>
                          <a:latin typeface="+mn-lt"/>
                          <a:ea typeface="+mn-ea"/>
                          <a:cs typeface="+mn-cs"/>
                        </a:rPr>
                        <a:t>1/16</a:t>
                      </a:r>
                      <a:endParaRPr lang="en-US" dirty="0"/>
                    </a:p>
                  </a:txBody>
                  <a:tcPr/>
                </a:tc>
                <a:tc>
                  <a:txBody>
                    <a:bodyPr/>
                    <a:lstStyle/>
                    <a:p>
                      <a:r>
                        <a:rPr lang="en-US" sz="1800" b="0" i="0" kern="1200" dirty="0" smtClean="0">
                          <a:solidFill>
                            <a:schemeClr val="dk1"/>
                          </a:solidFill>
                          <a:latin typeface="+mn-lt"/>
                          <a:ea typeface="+mn-ea"/>
                          <a:cs typeface="+mn-cs"/>
                        </a:rPr>
                        <a:t>Plumbing fixtures and poor repair No certified food supervisor</a:t>
                      </a:r>
                      <a:endParaRPr lang="en-US" dirty="0"/>
                    </a:p>
                  </a:txBody>
                  <a:tcPr/>
                </a:tc>
              </a:tr>
              <a:tr h="977320">
                <a:tc>
                  <a:txBody>
                    <a:bodyPr/>
                    <a:lstStyle/>
                    <a:p>
                      <a:r>
                        <a:rPr lang="en-US" sz="1800" b="0" i="0" kern="1200" dirty="0" smtClean="0">
                          <a:solidFill>
                            <a:schemeClr val="dk1"/>
                          </a:solidFill>
                          <a:latin typeface="+mn-lt"/>
                          <a:ea typeface="+mn-ea"/>
                          <a:cs typeface="+mn-cs"/>
                        </a:rPr>
                        <a:t>Market Grill 770 Golden Rd.</a:t>
                      </a:r>
                      <a:endParaRPr lang="en-US" dirty="0"/>
                    </a:p>
                  </a:txBody>
                  <a:tcPr/>
                </a:tc>
                <a:tc>
                  <a:txBody>
                    <a:bodyPr/>
                    <a:lstStyle/>
                    <a:p>
                      <a:r>
                        <a:rPr lang="en-US" sz="1800" b="0" i="0" kern="1200" dirty="0" smtClean="0">
                          <a:solidFill>
                            <a:schemeClr val="dk1"/>
                          </a:solidFill>
                          <a:latin typeface="+mn-lt"/>
                          <a:ea typeface="+mn-ea"/>
                          <a:cs typeface="+mn-cs"/>
                        </a:rPr>
                        <a:t>1/16</a:t>
                      </a:r>
                      <a:endParaRPr lang="en-US" dirty="0"/>
                    </a:p>
                  </a:txBody>
                  <a:tcPr/>
                </a:tc>
                <a:tc>
                  <a:txBody>
                    <a:bodyPr/>
                    <a:lstStyle/>
                    <a:p>
                      <a:r>
                        <a:rPr lang="en-US" sz="1800" b="0" i="0" kern="1200" dirty="0" smtClean="0">
                          <a:solidFill>
                            <a:schemeClr val="dk1"/>
                          </a:solidFill>
                          <a:latin typeface="+mn-lt"/>
                          <a:ea typeface="+mn-ea"/>
                          <a:cs typeface="+mn-cs"/>
                        </a:rPr>
                        <a:t>No certified food supervisor </a:t>
                      </a:r>
                      <a:r>
                        <a:rPr lang="en-US" dirty="0" smtClean="0"/>
                        <a:t/>
                      </a:r>
                      <a:br>
                        <a:rPr lang="en-US" dirty="0" smtClean="0"/>
                      </a:br>
                      <a:r>
                        <a:rPr lang="en-US" sz="1800" b="0" i="0" kern="1200" dirty="0" smtClean="0">
                          <a:solidFill>
                            <a:schemeClr val="dk1"/>
                          </a:solidFill>
                          <a:latin typeface="+mn-lt"/>
                          <a:ea typeface="+mn-ea"/>
                          <a:cs typeface="+mn-cs"/>
                        </a:rPr>
                        <a:t>Improper food temperature</a:t>
                      </a:r>
                      <a:endParaRPr lang="en-US" dirty="0"/>
                    </a:p>
                  </a:txBody>
                  <a:tcPr/>
                </a:tc>
              </a:tr>
              <a:tr h="977320">
                <a:tc>
                  <a:txBody>
                    <a:bodyPr/>
                    <a:lstStyle/>
                    <a:p>
                      <a:r>
                        <a:rPr lang="en-US" sz="1800" b="0" i="0" kern="1200" dirty="0" smtClean="0">
                          <a:solidFill>
                            <a:schemeClr val="dk1"/>
                          </a:solidFill>
                          <a:latin typeface="+mn-lt"/>
                          <a:ea typeface="+mn-ea"/>
                          <a:cs typeface="+mn-cs"/>
                        </a:rPr>
                        <a:t>Peppy 104 Main St. (food sales section only)</a:t>
                      </a:r>
                      <a:endParaRPr lang="en-US" dirty="0"/>
                    </a:p>
                  </a:txBody>
                  <a:tcPr anchor="ctr"/>
                </a:tc>
                <a:tc>
                  <a:txBody>
                    <a:bodyPr/>
                    <a:lstStyle/>
                    <a:p>
                      <a:r>
                        <a:rPr lang="en-US" sz="1800" b="0" i="0" kern="1200" dirty="0" smtClean="0">
                          <a:solidFill>
                            <a:schemeClr val="dk1"/>
                          </a:solidFill>
                          <a:latin typeface="+mn-lt"/>
                          <a:ea typeface="+mn-ea"/>
                          <a:cs typeface="+mn-cs"/>
                        </a:rPr>
                        <a:t>1/17</a:t>
                      </a:r>
                      <a:endParaRPr lang="en-US" dirty="0"/>
                    </a:p>
                  </a:txBody>
                  <a:tcPr/>
                </a:tc>
                <a:tc>
                  <a:txBody>
                    <a:bodyPr/>
                    <a:lstStyle/>
                    <a:p>
                      <a:r>
                        <a:rPr lang="en-US" sz="1800" b="0" i="0" kern="1200" dirty="0" smtClean="0">
                          <a:solidFill>
                            <a:schemeClr val="dk1"/>
                          </a:solidFill>
                          <a:latin typeface="+mn-lt"/>
                          <a:ea typeface="+mn-ea"/>
                          <a:cs typeface="+mn-cs"/>
                        </a:rPr>
                        <a:t>Operating without a health department permit </a:t>
                      </a:r>
                      <a:r>
                        <a:rPr lang="en-US" dirty="0" smtClean="0"/>
                        <a:t/>
                      </a:r>
                      <a:br>
                        <a:rPr lang="en-US" dirty="0" smtClean="0"/>
                      </a:br>
                      <a:r>
                        <a:rPr lang="en-US" sz="1800" b="0" i="0" kern="1200" dirty="0" smtClean="0">
                          <a:solidFill>
                            <a:schemeClr val="dk1"/>
                          </a:solidFill>
                          <a:latin typeface="+mn-lt"/>
                          <a:ea typeface="+mn-ea"/>
                          <a:cs typeface="+mn-cs"/>
                        </a:rPr>
                        <a:t>Inadequate refrigeration</a:t>
                      </a:r>
                      <a:endParaRPr lang="en-US" dirty="0"/>
                    </a:p>
                  </a:txBody>
                  <a:tcPr/>
                </a:tc>
              </a:tr>
              <a:tr h="812071">
                <a:tc>
                  <a:txBody>
                    <a:bodyPr/>
                    <a:lstStyle/>
                    <a:p>
                      <a:r>
                        <a:rPr lang="en-US" sz="1800" b="0" i="0" kern="1200" dirty="0" smtClean="0">
                          <a:solidFill>
                            <a:schemeClr val="dk1"/>
                          </a:solidFill>
                          <a:latin typeface="+mn-lt"/>
                          <a:ea typeface="+mn-ea"/>
                          <a:cs typeface="+mn-cs"/>
                        </a:rPr>
                        <a:t>Lowville's 872 N. Jackson St.</a:t>
                      </a:r>
                      <a:endParaRPr lang="en-US" dirty="0"/>
                    </a:p>
                  </a:txBody>
                  <a:tcPr/>
                </a:tc>
                <a:tc>
                  <a:txBody>
                    <a:bodyPr/>
                    <a:lstStyle/>
                    <a:p>
                      <a:r>
                        <a:rPr lang="en-US" sz="1800" b="0" i="0" kern="1200" dirty="0" smtClean="0">
                          <a:solidFill>
                            <a:schemeClr val="dk1"/>
                          </a:solidFill>
                          <a:latin typeface="+mn-lt"/>
                          <a:ea typeface="+mn-ea"/>
                          <a:cs typeface="+mn-cs"/>
                        </a:rPr>
                        <a:t>1/18</a:t>
                      </a:r>
                      <a:endParaRPr lang="en-US" dirty="0"/>
                    </a:p>
                  </a:txBody>
                  <a:tcPr/>
                </a:tc>
                <a:tc>
                  <a:txBody>
                    <a:bodyPr/>
                    <a:lstStyle/>
                    <a:p>
                      <a:r>
                        <a:rPr lang="en-US" sz="1800" b="0" i="0" kern="1200" dirty="0" smtClean="0">
                          <a:solidFill>
                            <a:schemeClr val="dk1"/>
                          </a:solidFill>
                          <a:latin typeface="+mn-lt"/>
                          <a:ea typeface="+mn-ea"/>
                          <a:cs typeface="+mn-cs"/>
                        </a:rPr>
                        <a:t>No hot water </a:t>
                      </a:r>
                      <a:r>
                        <a:rPr lang="en-US" dirty="0" smtClean="0"/>
                        <a:t/>
                      </a:r>
                      <a:br>
                        <a:rPr lang="en-US" dirty="0" smtClean="0"/>
                      </a:br>
                      <a:r>
                        <a:rPr lang="en-US" sz="1800" b="0" i="0" kern="1200" dirty="0" smtClean="0">
                          <a:solidFill>
                            <a:schemeClr val="dk1"/>
                          </a:solidFill>
                          <a:latin typeface="+mn-lt"/>
                          <a:ea typeface="+mn-ea"/>
                          <a:cs typeface="+mn-cs"/>
                        </a:rPr>
                        <a:t>Unclean food contact surfaces</a:t>
                      </a:r>
                      <a:endParaRPr lang="en-US" dirty="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0600"/>
            <a:ext cx="8568000" cy="6048000"/>
          </a:xfrm>
        </p:spPr>
        <p:txBody>
          <a:bodyPr anchor="t"/>
          <a:lstStyle/>
          <a:p>
            <a:pPr>
              <a:buNone/>
            </a:pPr>
            <a:r>
              <a:rPr lang="en-US" b="1" dirty="0" smtClean="0"/>
              <a:t>1)Why are these establishments closed?</a:t>
            </a:r>
          </a:p>
          <a:p>
            <a:pPr>
              <a:buNone/>
            </a:pPr>
            <a:r>
              <a:rPr lang="en-US" b="1" dirty="0" smtClean="0"/>
              <a:t>  </a:t>
            </a:r>
            <a:r>
              <a:rPr lang="en-US" dirty="0" smtClean="0"/>
              <a:t>a. They are in violation of the building code</a:t>
            </a:r>
          </a:p>
          <a:p>
            <a:pPr>
              <a:buNone/>
            </a:pPr>
            <a:r>
              <a:rPr lang="en-US" dirty="0" smtClean="0"/>
              <a:t>  b. They have been cited for unsanitary conditions.</a:t>
            </a:r>
          </a:p>
          <a:p>
            <a:pPr>
              <a:buNone/>
            </a:pPr>
            <a:r>
              <a:rPr lang="en-US" dirty="0" smtClean="0"/>
              <a:t>  c. They are undergoing renovations.</a:t>
            </a:r>
          </a:p>
          <a:p>
            <a:pPr>
              <a:buNone/>
            </a:pPr>
            <a:r>
              <a:rPr lang="en-US" dirty="0" smtClean="0"/>
              <a:t>  d. They are open for only pan of the year. </a:t>
            </a:r>
          </a:p>
          <a:p>
            <a:pPr>
              <a:buNone/>
            </a:pPr>
            <a:endParaRPr lang="en-US" dirty="0" smtClean="0"/>
          </a:p>
          <a:p>
            <a:pPr>
              <a:buNone/>
            </a:pPr>
            <a:r>
              <a:rPr lang="en-US" b="1" dirty="0" smtClean="0"/>
              <a:t>2)Which business will remain partially open?</a:t>
            </a:r>
          </a:p>
          <a:p>
            <a:pPr>
              <a:buNone/>
            </a:pPr>
            <a:r>
              <a:rPr lang="en-US" b="1" dirty="0" smtClean="0"/>
              <a:t>  </a:t>
            </a:r>
            <a:r>
              <a:rPr lang="en-US" dirty="0" smtClean="0"/>
              <a:t>a. Peppy Mart</a:t>
            </a:r>
          </a:p>
          <a:p>
            <a:pPr>
              <a:buNone/>
            </a:pPr>
            <a:r>
              <a:rPr lang="en-US" dirty="0" smtClean="0"/>
              <a:t>  b. Valley Restaurant</a:t>
            </a:r>
          </a:p>
          <a:p>
            <a:pPr>
              <a:buNone/>
            </a:pPr>
            <a:r>
              <a:rPr lang="en-US" dirty="0" smtClean="0"/>
              <a:t>  c. Mandy’s</a:t>
            </a:r>
          </a:p>
          <a:p>
            <a:pPr>
              <a:buNone/>
            </a:pPr>
            <a:r>
              <a:rPr lang="en-US" dirty="0" smtClean="0"/>
              <a:t>  d. Lowville's</a:t>
            </a:r>
          </a:p>
          <a:p>
            <a:pPr>
              <a:buNone/>
            </a:pPr>
            <a:endParaRPr lang="en-US" dirty="0" smtClean="0"/>
          </a:p>
          <a:p>
            <a:pPr>
              <a:buNone/>
            </a:pPr>
            <a:r>
              <a:rPr lang="en-US" b="1" dirty="0" smtClean="0"/>
              <a:t>3)What should the Valley Restaurant do?</a:t>
            </a:r>
          </a:p>
          <a:p>
            <a:pPr>
              <a:buNone/>
            </a:pPr>
            <a:r>
              <a:rPr lang="en-US" b="1" dirty="0" smtClean="0"/>
              <a:t>  </a:t>
            </a:r>
            <a:r>
              <a:rPr lang="en-US" dirty="0" smtClean="0"/>
              <a:t>a. Check its sinks and pipes</a:t>
            </a:r>
          </a:p>
          <a:p>
            <a:pPr>
              <a:buNone/>
            </a:pPr>
            <a:r>
              <a:rPr lang="en-US" dirty="0" smtClean="0"/>
              <a:t>  b. Offer takeout service </a:t>
            </a:r>
          </a:p>
          <a:p>
            <a:pPr>
              <a:buNone/>
            </a:pPr>
            <a:r>
              <a:rPr lang="en-US" dirty="0" smtClean="0"/>
              <a:t>  c. Change its menu</a:t>
            </a:r>
          </a:p>
          <a:p>
            <a:pPr>
              <a:buNone/>
            </a:pPr>
            <a:r>
              <a:rPr lang="en-US" dirty="0" smtClean="0"/>
              <a:t>  d. Renew its permit </a:t>
            </a:r>
          </a:p>
          <a:p>
            <a:pPr>
              <a:buNone/>
            </a:pPr>
            <a:endParaRPr lang="en-US" b="1" dirty="0" smtClean="0"/>
          </a:p>
          <a:p>
            <a:pPr>
              <a:buNone/>
            </a:pPr>
            <a:r>
              <a:rPr lang="en-US" b="1" dirty="0" smtClean="0"/>
              <a:t>  </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0600"/>
            <a:ext cx="8568000" cy="6048000"/>
          </a:xfrm>
        </p:spPr>
        <p:txBody>
          <a:bodyPr anchor="t"/>
          <a:lstStyle/>
          <a:p>
            <a:pPr>
              <a:buNone/>
            </a:pPr>
            <a:r>
              <a:rPr lang="en-US" b="1" dirty="0" smtClean="0"/>
              <a:t>1)Why are these establishments closed?</a:t>
            </a:r>
          </a:p>
          <a:p>
            <a:pPr>
              <a:buNone/>
            </a:pPr>
            <a:r>
              <a:rPr lang="en-US" b="1" dirty="0" smtClean="0"/>
              <a:t>  </a:t>
            </a:r>
            <a:r>
              <a:rPr lang="en-US" dirty="0" smtClean="0"/>
              <a:t>a. They are in violation of the building code</a:t>
            </a:r>
          </a:p>
          <a:p>
            <a:pPr>
              <a:buNone/>
            </a:pPr>
            <a:r>
              <a:rPr lang="en-US" b="1" dirty="0" smtClean="0"/>
              <a:t>  b. They have been cited for unsanitary conditions.</a:t>
            </a:r>
          </a:p>
          <a:p>
            <a:pPr>
              <a:buNone/>
            </a:pPr>
            <a:r>
              <a:rPr lang="en-US" dirty="0" smtClean="0"/>
              <a:t>  c. They are undergoing renovations.</a:t>
            </a:r>
          </a:p>
          <a:p>
            <a:pPr>
              <a:buNone/>
            </a:pPr>
            <a:r>
              <a:rPr lang="en-US" dirty="0" smtClean="0"/>
              <a:t>  d. They are open for only pan of the year. </a:t>
            </a:r>
          </a:p>
          <a:p>
            <a:pPr>
              <a:buNone/>
            </a:pPr>
            <a:endParaRPr lang="en-US" dirty="0" smtClean="0"/>
          </a:p>
          <a:p>
            <a:pPr>
              <a:buNone/>
            </a:pPr>
            <a:r>
              <a:rPr lang="en-US" b="1" dirty="0" smtClean="0"/>
              <a:t>2)Which business will remain partially open?</a:t>
            </a:r>
          </a:p>
          <a:p>
            <a:pPr>
              <a:buNone/>
            </a:pPr>
            <a:r>
              <a:rPr lang="en-US" b="1" dirty="0" smtClean="0"/>
              <a:t>  a. Peppy Mart</a:t>
            </a:r>
          </a:p>
          <a:p>
            <a:pPr>
              <a:buNone/>
            </a:pPr>
            <a:r>
              <a:rPr lang="en-US" dirty="0" smtClean="0"/>
              <a:t>  b. Valley Restaurant</a:t>
            </a:r>
          </a:p>
          <a:p>
            <a:pPr>
              <a:buNone/>
            </a:pPr>
            <a:r>
              <a:rPr lang="en-US" dirty="0" smtClean="0"/>
              <a:t>  c. Mandy’s</a:t>
            </a:r>
          </a:p>
          <a:p>
            <a:pPr>
              <a:buNone/>
            </a:pPr>
            <a:r>
              <a:rPr lang="en-US" dirty="0" smtClean="0"/>
              <a:t>  d. Lowville's</a:t>
            </a:r>
          </a:p>
          <a:p>
            <a:pPr>
              <a:buNone/>
            </a:pPr>
            <a:endParaRPr lang="en-US" dirty="0" smtClean="0"/>
          </a:p>
          <a:p>
            <a:pPr>
              <a:buNone/>
            </a:pPr>
            <a:r>
              <a:rPr lang="en-US" b="1" dirty="0" smtClean="0"/>
              <a:t>3)What should the Valley Restaurant do?</a:t>
            </a:r>
          </a:p>
          <a:p>
            <a:pPr>
              <a:buNone/>
            </a:pPr>
            <a:r>
              <a:rPr lang="en-US" b="1" dirty="0" smtClean="0"/>
              <a:t>  a. Check its sinks and pipes</a:t>
            </a:r>
          </a:p>
          <a:p>
            <a:pPr>
              <a:buNone/>
            </a:pPr>
            <a:r>
              <a:rPr lang="en-US" dirty="0" smtClean="0"/>
              <a:t>  b. Offer takeout service </a:t>
            </a:r>
          </a:p>
          <a:p>
            <a:pPr>
              <a:buNone/>
            </a:pPr>
            <a:r>
              <a:rPr lang="en-US" dirty="0" smtClean="0"/>
              <a:t>  c. Change its menu</a:t>
            </a:r>
          </a:p>
          <a:p>
            <a:pPr>
              <a:buNone/>
            </a:pPr>
            <a:r>
              <a:rPr lang="en-US" dirty="0" smtClean="0"/>
              <a:t>  d. Renew its permit </a:t>
            </a:r>
          </a:p>
          <a:p>
            <a:pPr>
              <a:buNone/>
            </a:pPr>
            <a:endParaRPr lang="en-US" b="1" dirty="0" smtClean="0"/>
          </a:p>
          <a:p>
            <a:pPr>
              <a:buNone/>
            </a:pPr>
            <a:r>
              <a:rPr lang="en-US" b="1" dirty="0" smtClean="0"/>
              <a:t>  </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8453437" cy="360363"/>
          </a:xfrm>
        </p:spPr>
        <p:txBody>
          <a:bodyPr/>
          <a:lstStyle/>
          <a:p>
            <a:r>
              <a:rPr lang="en-US" sz="2400" dirty="0" smtClean="0">
                <a:solidFill>
                  <a:schemeClr val="accent2">
                    <a:lumMod val="75000"/>
                  </a:schemeClr>
                </a:solidFill>
              </a:rPr>
              <a:t>Read the passage and answer the questions </a:t>
            </a:r>
            <a:endParaRPr lang="en-US" sz="2400" dirty="0">
              <a:solidFill>
                <a:schemeClr val="accent2">
                  <a:lumMod val="75000"/>
                </a:schemeClr>
              </a:solidFill>
            </a:endParaRPr>
          </a:p>
        </p:txBody>
      </p:sp>
      <p:sp>
        <p:nvSpPr>
          <p:cNvPr id="3" name="Content Placeholder 2"/>
          <p:cNvSpPr>
            <a:spLocks noGrp="1"/>
          </p:cNvSpPr>
          <p:nvPr>
            <p:ph idx="1"/>
          </p:nvPr>
        </p:nvSpPr>
        <p:spPr>
          <a:xfrm>
            <a:off x="304800" y="838200"/>
            <a:ext cx="8568000" cy="6048000"/>
          </a:xfrm>
        </p:spPr>
        <p:txBody>
          <a:bodyPr/>
          <a:lstStyle/>
          <a:p>
            <a:pPr>
              <a:buNone/>
            </a:pPr>
            <a:r>
              <a:rPr lang="en-US" dirty="0" smtClean="0"/>
              <a:t>   </a:t>
            </a:r>
          </a:p>
          <a:p>
            <a:pPr>
              <a:buNone/>
            </a:pPr>
            <a:endParaRPr lang="en-US" dirty="0" smtClean="0"/>
          </a:p>
          <a:p>
            <a:pPr>
              <a:buNone/>
            </a:pPr>
            <a:r>
              <a:rPr lang="en-US" dirty="0" smtClean="0"/>
              <a:t>   </a:t>
            </a:r>
          </a:p>
          <a:p>
            <a:pPr>
              <a:buNone/>
            </a:pPr>
            <a:r>
              <a:rPr lang="en-US" dirty="0" smtClean="0"/>
              <a:t>   Careers in </a:t>
            </a:r>
            <a:br>
              <a:rPr lang="en-US" dirty="0" smtClean="0"/>
            </a:br>
            <a:r>
              <a:rPr lang="en-US" dirty="0" smtClean="0"/>
              <a:t>HOTEL &amp; RESTAURANT MANAGEMENT </a:t>
            </a:r>
            <a:br>
              <a:rPr lang="en-US" dirty="0" smtClean="0"/>
            </a:br>
            <a:r>
              <a:rPr lang="en-US" dirty="0" smtClean="0"/>
              <a:t>Learn professional hospitality at our training institute! </a:t>
            </a:r>
            <a:br>
              <a:rPr lang="en-US" dirty="0" smtClean="0"/>
            </a:br>
            <a:r>
              <a:rPr lang="en-US" dirty="0" smtClean="0"/>
              <a:t>• 6-12 month certificate programs </a:t>
            </a:r>
            <a:br>
              <a:rPr lang="en-US" dirty="0" smtClean="0"/>
            </a:br>
            <a:r>
              <a:rPr lang="en-US" dirty="0" smtClean="0"/>
              <a:t>• Classes days, nights, or weekends </a:t>
            </a:r>
            <a:br>
              <a:rPr lang="en-US" dirty="0" smtClean="0"/>
            </a:br>
            <a:r>
              <a:rPr lang="en-US" dirty="0" smtClean="0"/>
              <a:t>• Job placement assistance upon completion </a:t>
            </a:r>
            <a:br>
              <a:rPr lang="en-US" dirty="0" smtClean="0"/>
            </a:br>
            <a:r>
              <a:rPr lang="en-US" dirty="0" smtClean="0"/>
              <a:t>Classes begin April 1. Call the school for further information.</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 How long will you have to study at this school?</a:t>
            </a:r>
          </a:p>
          <a:p>
            <a:pPr>
              <a:buNone/>
            </a:pPr>
            <a:r>
              <a:rPr lang="en-US" dirty="0" smtClean="0"/>
              <a:t>  a. 1 - 2 weeks</a:t>
            </a:r>
          </a:p>
          <a:p>
            <a:pPr>
              <a:buNone/>
            </a:pPr>
            <a:r>
              <a:rPr lang="en-US" dirty="0" smtClean="0"/>
              <a:t>  b. 4 - 6 weeks</a:t>
            </a:r>
          </a:p>
          <a:p>
            <a:pPr>
              <a:buNone/>
            </a:pPr>
            <a:r>
              <a:rPr lang="en-US" dirty="0" smtClean="0"/>
              <a:t>  c. 2 - 6 months</a:t>
            </a:r>
          </a:p>
          <a:p>
            <a:pPr>
              <a:buNone/>
            </a:pPr>
            <a:r>
              <a:rPr lang="en-US" dirty="0" smtClean="0"/>
              <a:t>  d. 6 - 12 months</a:t>
            </a:r>
            <a:br>
              <a:rPr lang="en-US" dirty="0" smtClean="0"/>
            </a:br>
            <a:endParaRPr lang="en-US" dirty="0" smtClean="0"/>
          </a:p>
          <a:p>
            <a:pPr>
              <a:buNone/>
            </a:pPr>
            <a:r>
              <a:rPr lang="en-US" b="1" dirty="0" smtClean="0"/>
              <a:t>2) When will the school help you get a job?</a:t>
            </a:r>
          </a:p>
          <a:p>
            <a:pPr>
              <a:buNone/>
            </a:pPr>
            <a:r>
              <a:rPr lang="en-US" dirty="0" smtClean="0"/>
              <a:t>  a. when you enroll</a:t>
            </a:r>
          </a:p>
          <a:p>
            <a:pPr>
              <a:buNone/>
            </a:pPr>
            <a:r>
              <a:rPr lang="en-US" dirty="0" smtClean="0"/>
              <a:t>  b. While you are studying</a:t>
            </a:r>
          </a:p>
          <a:p>
            <a:pPr>
              <a:buNone/>
            </a:pPr>
            <a:r>
              <a:rPr lang="en-US" dirty="0" smtClean="0"/>
              <a:t>  c. when you have finished the course</a:t>
            </a:r>
          </a:p>
          <a:p>
            <a:pPr>
              <a:buNone/>
            </a:pPr>
            <a:r>
              <a:rPr lang="en-US" dirty="0" smtClean="0"/>
              <a:t>  d. For a year after graduation</a:t>
            </a:r>
            <a:br>
              <a:rPr lang="en-US" dirty="0" smtClean="0"/>
            </a:br>
            <a:endParaRPr lang="en-US" dirty="0" smtClean="0"/>
          </a:p>
          <a:p>
            <a:pPr>
              <a:buNone/>
            </a:pPr>
            <a:r>
              <a:rPr lang="en-US" b="1" dirty="0" smtClean="0"/>
              <a:t>3) What should you do if you want to know more?</a:t>
            </a:r>
          </a:p>
          <a:p>
            <a:pPr>
              <a:buNone/>
            </a:pPr>
            <a:r>
              <a:rPr lang="en-US" dirty="0" smtClean="0"/>
              <a:t>  a. Visit classes</a:t>
            </a:r>
          </a:p>
          <a:p>
            <a:pPr>
              <a:buNone/>
            </a:pPr>
            <a:r>
              <a:rPr lang="en-US" dirty="0" smtClean="0"/>
              <a:t>  b. Meet some graduates</a:t>
            </a:r>
          </a:p>
          <a:p>
            <a:pPr>
              <a:buNone/>
            </a:pPr>
            <a:r>
              <a:rPr lang="en-US" dirty="0" smtClean="0"/>
              <a:t>  c. Talk to employers</a:t>
            </a:r>
          </a:p>
          <a:p>
            <a:pPr>
              <a:buNone/>
            </a:pPr>
            <a:r>
              <a:rPr lang="en-US" dirty="0" smtClean="0"/>
              <a:t>  d. Call the school</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 How long will you have to study at this school?</a:t>
            </a:r>
          </a:p>
          <a:p>
            <a:pPr>
              <a:buNone/>
            </a:pPr>
            <a:r>
              <a:rPr lang="en-US" dirty="0" smtClean="0"/>
              <a:t>  a. 1 - 2 weeks</a:t>
            </a:r>
          </a:p>
          <a:p>
            <a:pPr>
              <a:buNone/>
            </a:pPr>
            <a:r>
              <a:rPr lang="en-US" dirty="0" smtClean="0"/>
              <a:t>  b. 4 - 6 weeks</a:t>
            </a:r>
          </a:p>
          <a:p>
            <a:pPr>
              <a:buNone/>
            </a:pPr>
            <a:r>
              <a:rPr lang="en-US" dirty="0" smtClean="0"/>
              <a:t>  c. 2 - 6 months</a:t>
            </a:r>
          </a:p>
          <a:p>
            <a:pPr>
              <a:buNone/>
            </a:pPr>
            <a:r>
              <a:rPr lang="en-US" b="1" dirty="0" smtClean="0"/>
              <a:t>  d. 6 - 12 months</a:t>
            </a:r>
            <a:r>
              <a:rPr lang="en-US" dirty="0" smtClean="0"/>
              <a:t/>
            </a:r>
            <a:br>
              <a:rPr lang="en-US" dirty="0" smtClean="0"/>
            </a:br>
            <a:endParaRPr lang="en-US" dirty="0" smtClean="0"/>
          </a:p>
          <a:p>
            <a:pPr>
              <a:buNone/>
            </a:pPr>
            <a:r>
              <a:rPr lang="en-US" b="1" dirty="0" smtClean="0"/>
              <a:t>2) When will the school help you get a job?</a:t>
            </a:r>
          </a:p>
          <a:p>
            <a:pPr>
              <a:buNone/>
            </a:pPr>
            <a:r>
              <a:rPr lang="en-US" dirty="0" smtClean="0"/>
              <a:t>  a. when you enroll</a:t>
            </a:r>
          </a:p>
          <a:p>
            <a:pPr>
              <a:buNone/>
            </a:pPr>
            <a:r>
              <a:rPr lang="en-US" dirty="0" smtClean="0"/>
              <a:t>  b. While you are studying</a:t>
            </a:r>
          </a:p>
          <a:p>
            <a:pPr>
              <a:buNone/>
            </a:pPr>
            <a:r>
              <a:rPr lang="en-US" dirty="0" smtClean="0"/>
              <a:t>  c. when you have finished the course</a:t>
            </a:r>
          </a:p>
          <a:p>
            <a:pPr>
              <a:buNone/>
            </a:pPr>
            <a:r>
              <a:rPr lang="en-US" dirty="0" smtClean="0"/>
              <a:t>  </a:t>
            </a:r>
            <a:r>
              <a:rPr lang="en-US" b="1" dirty="0" smtClean="0"/>
              <a:t>d. For a year after graduation</a:t>
            </a:r>
            <a:r>
              <a:rPr lang="en-US" dirty="0" smtClean="0"/>
              <a:t/>
            </a:r>
            <a:br>
              <a:rPr lang="en-US" dirty="0" smtClean="0"/>
            </a:br>
            <a:endParaRPr lang="en-US" dirty="0" smtClean="0"/>
          </a:p>
          <a:p>
            <a:pPr>
              <a:buNone/>
            </a:pPr>
            <a:r>
              <a:rPr lang="en-US" b="1" dirty="0" smtClean="0"/>
              <a:t>3) What should you do if you want to know more?</a:t>
            </a:r>
          </a:p>
          <a:p>
            <a:pPr>
              <a:buNone/>
            </a:pPr>
            <a:r>
              <a:rPr lang="en-US" dirty="0" smtClean="0"/>
              <a:t>  a. Visit classes</a:t>
            </a:r>
          </a:p>
          <a:p>
            <a:pPr>
              <a:buNone/>
            </a:pPr>
            <a:r>
              <a:rPr lang="en-US" dirty="0" smtClean="0"/>
              <a:t>  b. Meet some graduates</a:t>
            </a:r>
          </a:p>
          <a:p>
            <a:pPr>
              <a:buNone/>
            </a:pPr>
            <a:r>
              <a:rPr lang="en-US" dirty="0" smtClean="0"/>
              <a:t>  c. Talk to employers</a:t>
            </a:r>
          </a:p>
          <a:p>
            <a:pPr>
              <a:buNone/>
            </a:pPr>
            <a:r>
              <a:rPr lang="en-US" dirty="0" smtClean="0"/>
              <a:t>  </a:t>
            </a:r>
            <a:r>
              <a:rPr lang="en-US" b="1" dirty="0" smtClean="0"/>
              <a:t>d. Call the school</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437" y="857232"/>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304800" y="886200"/>
            <a:ext cx="8568000" cy="6048000"/>
          </a:xfrm>
        </p:spPr>
        <p:txBody>
          <a:bodyPr/>
          <a:lstStyle/>
          <a:p>
            <a:pPr>
              <a:buNone/>
            </a:pPr>
            <a:r>
              <a:rPr lang="en-US" dirty="0" smtClean="0"/>
              <a:t>    </a:t>
            </a:r>
          </a:p>
          <a:p>
            <a:pPr>
              <a:buNone/>
            </a:pPr>
            <a:endParaRPr lang="en-US" dirty="0" smtClean="0"/>
          </a:p>
          <a:p>
            <a:pPr>
              <a:buNone/>
            </a:pPr>
            <a:r>
              <a:rPr lang="en-US" dirty="0" smtClean="0"/>
              <a:t>   Our M.S. Jensen EXPLORER is not an ordinary cruise ship. It was built for the purpose of exploration. Its shallow draft allows us to explore remote islands not available to other cruise ships. Inflatable zodiac rafts will land us on previously inaccessible beaches.</a:t>
            </a:r>
          </a:p>
          <a:p>
            <a:pPr>
              <a:buNone/>
            </a:pPr>
            <a:r>
              <a:rPr lang="en-US" dirty="0" smtClean="0"/>
              <a:t>    </a:t>
            </a:r>
          </a:p>
          <a:p>
            <a:pPr>
              <a:buNone/>
            </a:pPr>
            <a:r>
              <a:rPr lang="en-US" dirty="0" smtClean="0"/>
              <a:t>   Even though the EXPLORER is relatively small, it still accommodates ninety-two passengers with all the comforts expected aboard in  a modern cruising vessel. We have a Lido deck with a swimming pool, comfortable lounges, and spacious cabins and because the air is warm, soft and inviting in these tranquil waters, the ship is fully air-conditioned. Each expedition carries an expert staff of naturalists, anthropologists, and diving instructors.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800" y="381000"/>
            <a:ext cx="8308800" cy="5788800"/>
          </a:xfrm>
        </p:spPr>
        <p:txBody>
          <a:bodyPr anchor="b"/>
          <a:lstStyle/>
          <a:p>
            <a:pPr>
              <a:buNone/>
            </a:pPr>
            <a:r>
              <a:rPr lang="en-US" b="1" dirty="0" smtClean="0"/>
              <a:t>1)What makes the Explorer an unusual cruise ship?</a:t>
            </a:r>
          </a:p>
          <a:p>
            <a:pPr>
              <a:buNone/>
            </a:pPr>
            <a:r>
              <a:rPr lang="en-US" b="1" dirty="0" smtClean="0"/>
              <a:t>  </a:t>
            </a:r>
            <a:r>
              <a:rPr lang="en-US" dirty="0" smtClean="0"/>
              <a:t>a. Its safety equipment</a:t>
            </a:r>
          </a:p>
          <a:p>
            <a:pPr>
              <a:buNone/>
            </a:pPr>
            <a:r>
              <a:rPr lang="en-US" dirty="0" smtClean="0"/>
              <a:t>  b. Its accommodations</a:t>
            </a:r>
          </a:p>
          <a:p>
            <a:pPr>
              <a:buNone/>
            </a:pPr>
            <a:r>
              <a:rPr lang="en-US" dirty="0" smtClean="0"/>
              <a:t>  c. Its name</a:t>
            </a:r>
          </a:p>
          <a:p>
            <a:pPr>
              <a:buNone/>
            </a:pPr>
            <a:r>
              <a:rPr lang="en-US" dirty="0" smtClean="0"/>
              <a:t>  d. Its structural design</a:t>
            </a:r>
            <a:br>
              <a:rPr lang="en-US" dirty="0" smtClean="0"/>
            </a:br>
            <a:endParaRPr lang="en-US" dirty="0" smtClean="0"/>
          </a:p>
          <a:p>
            <a:pPr>
              <a:buNone/>
            </a:pPr>
            <a:r>
              <a:rPr lang="en-US" b="1" dirty="0" smtClean="0"/>
              <a:t>2)What are the passengers most likely interested in?</a:t>
            </a:r>
          </a:p>
          <a:p>
            <a:pPr>
              <a:buNone/>
            </a:pPr>
            <a:r>
              <a:rPr lang="en-US" b="1" dirty="0" smtClean="0"/>
              <a:t>  </a:t>
            </a:r>
            <a:r>
              <a:rPr lang="en-US" dirty="0" smtClean="0"/>
              <a:t>a. Competitive diving</a:t>
            </a:r>
          </a:p>
          <a:p>
            <a:pPr>
              <a:buNone/>
            </a:pPr>
            <a:r>
              <a:rPr lang="en-US" dirty="0" smtClean="0"/>
              <a:t>  b. Astrology</a:t>
            </a:r>
          </a:p>
          <a:p>
            <a:pPr>
              <a:buNone/>
            </a:pPr>
            <a:r>
              <a:rPr lang="en-US" dirty="0" smtClean="0"/>
              <a:t>  c. Nature study</a:t>
            </a:r>
          </a:p>
          <a:p>
            <a:pPr>
              <a:buNone/>
            </a:pPr>
            <a:r>
              <a:rPr lang="en-US" dirty="0" smtClean="0"/>
              <a:t>  d. Sailing</a:t>
            </a:r>
            <a:br>
              <a:rPr lang="en-US" dirty="0" smtClean="0"/>
            </a:br>
            <a:endParaRPr lang="en-US" dirty="0" smtClean="0"/>
          </a:p>
          <a:p>
            <a:pPr>
              <a:buNone/>
            </a:pPr>
            <a:r>
              <a:rPr lang="en-US" b="1" dirty="0" smtClean="0"/>
              <a:t>3)What kind of weather is expected on the trip?</a:t>
            </a:r>
          </a:p>
          <a:p>
            <a:pPr>
              <a:buNone/>
            </a:pPr>
            <a:r>
              <a:rPr lang="en-US" dirty="0" smtClean="0"/>
              <a:t>  a. Thick tog</a:t>
            </a:r>
          </a:p>
          <a:p>
            <a:pPr>
              <a:buNone/>
            </a:pPr>
            <a:r>
              <a:rPr lang="en-US" dirty="0" smtClean="0"/>
              <a:t>  b. Clear and chilly</a:t>
            </a:r>
          </a:p>
          <a:p>
            <a:pPr>
              <a:buNone/>
            </a:pPr>
            <a:r>
              <a:rPr lang="en-US" dirty="0" smtClean="0"/>
              <a:t>  c. Frequent rainstorms</a:t>
            </a:r>
          </a:p>
          <a:p>
            <a:pPr>
              <a:buNone/>
            </a:pPr>
            <a:r>
              <a:rPr lang="en-US" dirty="0" smtClean="0"/>
              <a:t>  d. Warm and sunny</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800" y="381000"/>
            <a:ext cx="8308800" cy="5788800"/>
          </a:xfrm>
        </p:spPr>
        <p:txBody>
          <a:bodyPr anchor="b"/>
          <a:lstStyle/>
          <a:p>
            <a:pPr>
              <a:buNone/>
            </a:pPr>
            <a:r>
              <a:rPr lang="en-US" b="1" dirty="0" smtClean="0"/>
              <a:t>1)What makes the Explorer an unusual cruise ship?</a:t>
            </a:r>
          </a:p>
          <a:p>
            <a:pPr>
              <a:buNone/>
            </a:pPr>
            <a:r>
              <a:rPr lang="en-US" b="1" dirty="0" smtClean="0"/>
              <a:t>  </a:t>
            </a:r>
            <a:r>
              <a:rPr lang="en-US" dirty="0" smtClean="0"/>
              <a:t>a. Its safety equipment</a:t>
            </a:r>
          </a:p>
          <a:p>
            <a:pPr>
              <a:buNone/>
            </a:pPr>
            <a:r>
              <a:rPr lang="en-US" dirty="0" smtClean="0"/>
              <a:t>  b. Its accommodations</a:t>
            </a:r>
          </a:p>
          <a:p>
            <a:pPr>
              <a:buNone/>
            </a:pPr>
            <a:r>
              <a:rPr lang="en-US" dirty="0" smtClean="0"/>
              <a:t>  c. Its name</a:t>
            </a:r>
          </a:p>
          <a:p>
            <a:pPr>
              <a:buNone/>
            </a:pPr>
            <a:r>
              <a:rPr lang="en-US" b="1" dirty="0" smtClean="0"/>
              <a:t>  d. Its structural design </a:t>
            </a:r>
            <a:r>
              <a:rPr lang="en-US" dirty="0" smtClean="0"/>
              <a:t> </a:t>
            </a:r>
            <a:br>
              <a:rPr lang="en-US" dirty="0" smtClean="0"/>
            </a:br>
            <a:endParaRPr lang="en-US" dirty="0" smtClean="0"/>
          </a:p>
          <a:p>
            <a:pPr>
              <a:buNone/>
            </a:pPr>
            <a:r>
              <a:rPr lang="en-US" b="1" dirty="0" smtClean="0"/>
              <a:t>2)What are the passengers most likely interested in?</a:t>
            </a:r>
          </a:p>
          <a:p>
            <a:pPr>
              <a:buNone/>
            </a:pPr>
            <a:r>
              <a:rPr lang="en-US" dirty="0" smtClean="0"/>
              <a:t>  a. Competitive diving</a:t>
            </a:r>
          </a:p>
          <a:p>
            <a:pPr>
              <a:buNone/>
            </a:pPr>
            <a:r>
              <a:rPr lang="en-US" dirty="0" smtClean="0"/>
              <a:t>  b. Astrology</a:t>
            </a:r>
          </a:p>
          <a:p>
            <a:pPr>
              <a:buNone/>
            </a:pPr>
            <a:r>
              <a:rPr lang="en-US" b="1" dirty="0" smtClean="0"/>
              <a:t>  c. Nature study</a:t>
            </a:r>
          </a:p>
          <a:p>
            <a:pPr>
              <a:buNone/>
            </a:pPr>
            <a:r>
              <a:rPr lang="en-US" dirty="0" smtClean="0"/>
              <a:t>  d.</a:t>
            </a:r>
            <a:r>
              <a:rPr lang="en-US" b="1" dirty="0" smtClean="0"/>
              <a:t> </a:t>
            </a:r>
            <a:r>
              <a:rPr lang="en-US" dirty="0" smtClean="0"/>
              <a:t>Sailing  </a:t>
            </a:r>
            <a:br>
              <a:rPr lang="en-US" dirty="0" smtClean="0"/>
            </a:br>
            <a:endParaRPr lang="en-US" dirty="0" smtClean="0"/>
          </a:p>
          <a:p>
            <a:pPr>
              <a:buNone/>
            </a:pPr>
            <a:r>
              <a:rPr lang="en-US" b="1" dirty="0" smtClean="0"/>
              <a:t>3)What kind of weather is expected on the trip?</a:t>
            </a:r>
          </a:p>
          <a:p>
            <a:pPr>
              <a:buNone/>
            </a:pPr>
            <a:r>
              <a:rPr lang="en-US" b="1" dirty="0" smtClean="0"/>
              <a:t>  </a:t>
            </a:r>
            <a:r>
              <a:rPr lang="en-US" dirty="0" smtClean="0"/>
              <a:t>a</a:t>
            </a:r>
            <a:r>
              <a:rPr lang="en-US" b="1" dirty="0" smtClean="0"/>
              <a:t>. </a:t>
            </a:r>
            <a:r>
              <a:rPr lang="en-US" dirty="0" smtClean="0"/>
              <a:t>Thick tog</a:t>
            </a:r>
          </a:p>
          <a:p>
            <a:pPr>
              <a:buNone/>
            </a:pPr>
            <a:r>
              <a:rPr lang="en-US" dirty="0" smtClean="0"/>
              <a:t>  b. Clear and chilly</a:t>
            </a:r>
          </a:p>
          <a:p>
            <a:pPr>
              <a:buNone/>
            </a:pPr>
            <a:r>
              <a:rPr lang="en-US" dirty="0" smtClean="0"/>
              <a:t>  c. Frequent rainstorms</a:t>
            </a:r>
          </a:p>
          <a:p>
            <a:pPr>
              <a:buNone/>
            </a:pPr>
            <a:r>
              <a:rPr lang="en-US" b="1" dirty="0" smtClean="0"/>
              <a:t>  d. Warm and sunny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38600"/>
            <a:ext cx="8568000" cy="6048000"/>
          </a:xfrm>
        </p:spPr>
        <p:txBody>
          <a:bodyPr/>
          <a:lstStyle/>
          <a:p>
            <a:pPr>
              <a:buNone/>
            </a:pPr>
            <a:r>
              <a:rPr lang="en-US" b="1" dirty="0" smtClean="0"/>
              <a:t>4)How will passengers get to unexplored beaches?</a:t>
            </a:r>
          </a:p>
          <a:p>
            <a:pPr>
              <a:buNone/>
            </a:pPr>
            <a:r>
              <a:rPr lang="en-US" b="1" dirty="0" smtClean="0"/>
              <a:t>  </a:t>
            </a:r>
            <a:r>
              <a:rPr lang="en-US" dirty="0" smtClean="0"/>
              <a:t>a. By helicopter</a:t>
            </a:r>
          </a:p>
          <a:p>
            <a:pPr>
              <a:buNone/>
            </a:pPr>
            <a:r>
              <a:rPr lang="en-US" b="1" dirty="0" smtClean="0"/>
              <a:t>  </a:t>
            </a:r>
            <a:r>
              <a:rPr lang="en-US" dirty="0" smtClean="0"/>
              <a:t>b. By raft</a:t>
            </a:r>
          </a:p>
          <a:p>
            <a:pPr>
              <a:buNone/>
            </a:pPr>
            <a:r>
              <a:rPr lang="en-US" b="1" dirty="0" smtClean="0"/>
              <a:t>  </a:t>
            </a:r>
            <a:r>
              <a:rPr lang="en-US" dirty="0" smtClean="0"/>
              <a:t>c. By swimming</a:t>
            </a:r>
          </a:p>
          <a:p>
            <a:pPr>
              <a:buNone/>
            </a:pPr>
            <a:r>
              <a:rPr lang="en-US" dirty="0" smtClean="0"/>
              <a:t>  d. By airplane</a:t>
            </a:r>
            <a:br>
              <a:rPr lang="en-US" dirty="0" smtClean="0"/>
            </a:br>
            <a:endParaRPr lang="en-US" dirty="0" smtClean="0"/>
          </a:p>
          <a:p>
            <a:pPr>
              <a:buNone/>
            </a:pPr>
            <a:r>
              <a:rPr lang="en-US" b="1" dirty="0" smtClean="0"/>
              <a:t>5)What feature of the cruise is NOT discussed?</a:t>
            </a:r>
          </a:p>
          <a:p>
            <a:pPr>
              <a:buNone/>
            </a:pPr>
            <a:r>
              <a:rPr lang="en-US" b="1" dirty="0" smtClean="0"/>
              <a:t>  </a:t>
            </a:r>
            <a:r>
              <a:rPr lang="en-US" dirty="0" smtClean="0"/>
              <a:t>a. The employees</a:t>
            </a:r>
          </a:p>
          <a:p>
            <a:pPr>
              <a:buNone/>
            </a:pPr>
            <a:r>
              <a:rPr lang="en-US" b="1" dirty="0" smtClean="0"/>
              <a:t>  </a:t>
            </a:r>
            <a:r>
              <a:rPr lang="en-US" dirty="0" smtClean="0"/>
              <a:t>b. The food</a:t>
            </a:r>
          </a:p>
          <a:p>
            <a:pPr>
              <a:buNone/>
            </a:pPr>
            <a:r>
              <a:rPr lang="en-US" b="1" dirty="0" smtClean="0"/>
              <a:t>  </a:t>
            </a:r>
            <a:r>
              <a:rPr lang="en-US" dirty="0" smtClean="0"/>
              <a:t>c. The bedrooms</a:t>
            </a:r>
          </a:p>
          <a:p>
            <a:pPr>
              <a:buNone/>
            </a:pPr>
            <a:r>
              <a:rPr lang="en-US" dirty="0" smtClean="0"/>
              <a:t>  d. The recreational</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38600"/>
            <a:ext cx="8568000" cy="6048000"/>
          </a:xfrm>
        </p:spPr>
        <p:txBody>
          <a:bodyPr/>
          <a:lstStyle/>
          <a:p>
            <a:pPr>
              <a:buNone/>
            </a:pPr>
            <a:r>
              <a:rPr lang="en-US" b="1" dirty="0" smtClean="0"/>
              <a:t>4)How will passengers get to unexplored beaches?</a:t>
            </a:r>
          </a:p>
          <a:p>
            <a:pPr>
              <a:buNone/>
            </a:pPr>
            <a:r>
              <a:rPr lang="en-US" b="1" dirty="0" smtClean="0"/>
              <a:t>  </a:t>
            </a:r>
            <a:r>
              <a:rPr lang="en-US" dirty="0" smtClean="0"/>
              <a:t>a. By helicopter</a:t>
            </a:r>
          </a:p>
          <a:p>
            <a:pPr>
              <a:buNone/>
            </a:pPr>
            <a:r>
              <a:rPr lang="en-US" b="1" dirty="0" smtClean="0"/>
              <a:t>  b. By raft</a:t>
            </a:r>
          </a:p>
          <a:p>
            <a:pPr>
              <a:buNone/>
            </a:pPr>
            <a:r>
              <a:rPr lang="en-US" b="1" dirty="0" smtClean="0"/>
              <a:t>  </a:t>
            </a:r>
            <a:r>
              <a:rPr lang="en-US" dirty="0" smtClean="0"/>
              <a:t>c. By swimming</a:t>
            </a:r>
          </a:p>
          <a:p>
            <a:pPr>
              <a:buNone/>
            </a:pPr>
            <a:r>
              <a:rPr lang="en-US" dirty="0" smtClean="0"/>
              <a:t>  d. By airplane</a:t>
            </a:r>
            <a:br>
              <a:rPr lang="en-US" dirty="0" smtClean="0"/>
            </a:br>
            <a:endParaRPr lang="en-US" dirty="0" smtClean="0"/>
          </a:p>
          <a:p>
            <a:pPr>
              <a:buNone/>
            </a:pPr>
            <a:r>
              <a:rPr lang="en-US" b="1" dirty="0" smtClean="0"/>
              <a:t>5)What feature of the cruise is NOT discussed?</a:t>
            </a:r>
          </a:p>
          <a:p>
            <a:pPr>
              <a:buNone/>
            </a:pPr>
            <a:r>
              <a:rPr lang="en-US" b="1" dirty="0" smtClean="0"/>
              <a:t>  </a:t>
            </a:r>
            <a:r>
              <a:rPr lang="en-US" dirty="0" smtClean="0"/>
              <a:t>a. The employees</a:t>
            </a:r>
          </a:p>
          <a:p>
            <a:pPr>
              <a:buNone/>
            </a:pPr>
            <a:r>
              <a:rPr lang="en-US" b="1" dirty="0" smtClean="0"/>
              <a:t>  b. The food</a:t>
            </a:r>
          </a:p>
          <a:p>
            <a:pPr>
              <a:buNone/>
            </a:pPr>
            <a:r>
              <a:rPr lang="en-US" b="1" dirty="0" smtClean="0"/>
              <a:t>  </a:t>
            </a:r>
            <a:r>
              <a:rPr lang="en-US" dirty="0" smtClean="0"/>
              <a:t>c. The bedrooms</a:t>
            </a:r>
          </a:p>
          <a:p>
            <a:pPr>
              <a:buNone/>
            </a:pPr>
            <a:r>
              <a:rPr lang="en-US" dirty="0" smtClean="0"/>
              <a:t>  d. The recreational</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533400" y="1387475"/>
            <a:ext cx="8108950" cy="4700588"/>
          </a:xfrm>
        </p:spPr>
        <p:txBody>
          <a:bodyPr/>
          <a:lstStyle/>
          <a:p>
            <a:pPr>
              <a:buNone/>
            </a:pPr>
            <a:r>
              <a:rPr lang="en-US" dirty="0" smtClean="0"/>
              <a:t>    </a:t>
            </a:r>
          </a:p>
          <a:p>
            <a:pPr>
              <a:buNone/>
            </a:pPr>
            <a:endParaRPr lang="en-US" dirty="0" smtClean="0"/>
          </a:p>
          <a:p>
            <a:pPr>
              <a:buNone/>
            </a:pPr>
            <a:r>
              <a:rPr lang="en-US" dirty="0" smtClean="0"/>
              <a:t>    If only one percent of your luggage is lost and if the initial on-the-spot search by the airline representative fails, the traveler should write down a description of the luggage and hand it in to the Customer Relations Office before leaving the airport.</a:t>
            </a:r>
          </a:p>
          <a:p>
            <a:pPr>
              <a:buNone/>
            </a:pPr>
            <a:endParaRPr lang="en-US" dirty="0" smtClean="0"/>
          </a:p>
          <a:p>
            <a:pPr>
              <a:buNone/>
            </a:pPr>
            <a:r>
              <a:rPr lang="en-US" dirty="0" smtClean="0"/>
              <a:t>    If the luggage is still missing after several days, the traveler should file a claim form. Airlines are liable for damages up to $750. For luggage worth more that $750, "excess valuation protection" is available at rates of l0  per $100 of coverage. Maximum coverage is $25,()00, and some policies exclude particularly valuable or breakable items.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568000" cy="6048000"/>
          </a:xfrm>
        </p:spPr>
        <p:txBody>
          <a:bodyPr/>
          <a:lstStyle/>
          <a:p>
            <a:pPr>
              <a:buNone/>
            </a:pPr>
            <a:r>
              <a:rPr lang="en-US" b="1" dirty="0" smtClean="0"/>
              <a:t>1)When should travelers file a claim form?</a:t>
            </a:r>
          </a:p>
          <a:p>
            <a:pPr>
              <a:buNone/>
            </a:pPr>
            <a:r>
              <a:rPr lang="en-US" b="1" dirty="0" smtClean="0"/>
              <a:t>  </a:t>
            </a:r>
            <a:r>
              <a:rPr lang="en-US" dirty="0" smtClean="0"/>
              <a:t>a. Before leaving the airport</a:t>
            </a:r>
          </a:p>
          <a:p>
            <a:pPr>
              <a:buNone/>
            </a:pPr>
            <a:r>
              <a:rPr lang="en-US" dirty="0" smtClean="0"/>
              <a:t>  b. Three or tour days after the trip</a:t>
            </a:r>
          </a:p>
          <a:p>
            <a:pPr>
              <a:buNone/>
            </a:pPr>
            <a:r>
              <a:rPr lang="en-US" b="1" dirty="0" smtClean="0"/>
              <a:t>  </a:t>
            </a:r>
            <a:r>
              <a:rPr lang="en-US" dirty="0" smtClean="0"/>
              <a:t>c. When contacted by the airline’s customer relations office</a:t>
            </a:r>
          </a:p>
          <a:p>
            <a:pPr>
              <a:buNone/>
            </a:pPr>
            <a:r>
              <a:rPr lang="en-US" dirty="0" smtClean="0"/>
              <a:t>  d. When submitting receipts  </a:t>
            </a:r>
            <a:br>
              <a:rPr lang="en-US" dirty="0" smtClean="0"/>
            </a:br>
            <a:endParaRPr lang="en-US" dirty="0" smtClean="0"/>
          </a:p>
          <a:p>
            <a:pPr>
              <a:buNone/>
            </a:pPr>
            <a:r>
              <a:rPr lang="en-US" b="1" dirty="0" smtClean="0"/>
              <a:t>2)What is the standard limit that airlines must reimburse for lost luggage?</a:t>
            </a:r>
          </a:p>
          <a:p>
            <a:pPr>
              <a:buNone/>
            </a:pPr>
            <a:r>
              <a:rPr lang="en-US" dirty="0" smtClean="0"/>
              <a:t>  a. $100</a:t>
            </a:r>
          </a:p>
          <a:p>
            <a:pPr>
              <a:buNone/>
            </a:pPr>
            <a:r>
              <a:rPr lang="en-US" dirty="0" smtClean="0"/>
              <a:t>  b. $500</a:t>
            </a:r>
          </a:p>
          <a:p>
            <a:pPr>
              <a:buNone/>
            </a:pPr>
            <a:r>
              <a:rPr lang="en-US" dirty="0" smtClean="0"/>
              <a:t>  c. $750</a:t>
            </a:r>
          </a:p>
          <a:p>
            <a:pPr>
              <a:buNone/>
            </a:pPr>
            <a:r>
              <a:rPr lang="en-US" b="1" dirty="0" smtClean="0"/>
              <a:t> </a:t>
            </a:r>
            <a:r>
              <a:rPr lang="en-US" dirty="0" smtClean="0"/>
              <a:t> d. $2500  </a:t>
            </a:r>
            <a:br>
              <a:rPr lang="en-US" dirty="0" smtClean="0"/>
            </a:br>
            <a:endParaRPr lang="en-US" dirty="0" smtClean="0"/>
          </a:p>
          <a:p>
            <a:pPr>
              <a:buNone/>
            </a:pPr>
            <a:r>
              <a:rPr lang="en-US" b="1" dirty="0" smtClean="0"/>
              <a:t>3)When might travelers NOT be able to buy excess valuation protection for their luggage?</a:t>
            </a:r>
          </a:p>
          <a:p>
            <a:pPr>
              <a:buNone/>
            </a:pPr>
            <a:r>
              <a:rPr lang="en-US" dirty="0" smtClean="0"/>
              <a:t>  a. When only one percent of the contents has been damaged</a:t>
            </a:r>
          </a:p>
          <a:p>
            <a:pPr>
              <a:buNone/>
            </a:pPr>
            <a:r>
              <a:rPr lang="en-US" dirty="0" smtClean="0"/>
              <a:t>  b. When their initials are missing from the suitcase</a:t>
            </a:r>
          </a:p>
          <a:p>
            <a:pPr>
              <a:buNone/>
            </a:pPr>
            <a:r>
              <a:rPr lang="en-US" dirty="0" smtClean="0"/>
              <a:t>  c. When they have other insurance coverage</a:t>
            </a:r>
          </a:p>
          <a:p>
            <a:pPr>
              <a:buNone/>
            </a:pPr>
            <a:r>
              <a:rPr lang="en-US" b="1" dirty="0" smtClean="0"/>
              <a:t>  </a:t>
            </a:r>
            <a:r>
              <a:rPr lang="en-US" dirty="0" smtClean="0"/>
              <a:t>d. When the contents are very fragile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568000" cy="6048000"/>
          </a:xfrm>
        </p:spPr>
        <p:txBody>
          <a:bodyPr/>
          <a:lstStyle/>
          <a:p>
            <a:pPr>
              <a:buNone/>
            </a:pPr>
            <a:r>
              <a:rPr lang="en-US" b="1" dirty="0" smtClean="0"/>
              <a:t>1)When should travelers file a claim form?</a:t>
            </a:r>
          </a:p>
          <a:p>
            <a:pPr>
              <a:buNone/>
            </a:pPr>
            <a:r>
              <a:rPr lang="en-US" b="1" dirty="0" smtClean="0"/>
              <a:t>  </a:t>
            </a:r>
            <a:r>
              <a:rPr lang="en-US" dirty="0" smtClean="0"/>
              <a:t>a. Before leaving the airport</a:t>
            </a:r>
          </a:p>
          <a:p>
            <a:pPr>
              <a:buNone/>
            </a:pPr>
            <a:r>
              <a:rPr lang="en-US" b="1" dirty="0" smtClean="0"/>
              <a:t>  b. Three or tour days after the trip</a:t>
            </a:r>
          </a:p>
          <a:p>
            <a:pPr>
              <a:buNone/>
            </a:pPr>
            <a:r>
              <a:rPr lang="en-US" b="1" dirty="0" smtClean="0"/>
              <a:t>  </a:t>
            </a:r>
            <a:r>
              <a:rPr lang="en-US" dirty="0" smtClean="0"/>
              <a:t>c. When contacted by the airline’s customer relations office</a:t>
            </a:r>
          </a:p>
          <a:p>
            <a:pPr>
              <a:buNone/>
            </a:pPr>
            <a:r>
              <a:rPr lang="en-US" dirty="0" smtClean="0"/>
              <a:t>  d. When submitting receipts  </a:t>
            </a:r>
            <a:br>
              <a:rPr lang="en-US" dirty="0" smtClean="0"/>
            </a:br>
            <a:endParaRPr lang="en-US" dirty="0" smtClean="0"/>
          </a:p>
          <a:p>
            <a:pPr>
              <a:buNone/>
            </a:pPr>
            <a:r>
              <a:rPr lang="en-US" b="1" dirty="0" smtClean="0"/>
              <a:t>2)What is the standard limit that airlines must reimburse for lost luggage?</a:t>
            </a:r>
          </a:p>
          <a:p>
            <a:pPr>
              <a:buNone/>
            </a:pPr>
            <a:r>
              <a:rPr lang="en-US" dirty="0" smtClean="0"/>
              <a:t>  a. $100</a:t>
            </a:r>
          </a:p>
          <a:p>
            <a:pPr>
              <a:buNone/>
            </a:pPr>
            <a:r>
              <a:rPr lang="en-US" dirty="0" smtClean="0"/>
              <a:t>  b. $500</a:t>
            </a:r>
          </a:p>
          <a:p>
            <a:pPr>
              <a:buNone/>
            </a:pPr>
            <a:r>
              <a:rPr lang="en-US" b="1" dirty="0" smtClean="0"/>
              <a:t>  c. $750</a:t>
            </a:r>
          </a:p>
          <a:p>
            <a:pPr>
              <a:buNone/>
            </a:pPr>
            <a:r>
              <a:rPr lang="en-US" b="1" dirty="0" smtClean="0"/>
              <a:t> </a:t>
            </a:r>
            <a:r>
              <a:rPr lang="en-US" dirty="0" smtClean="0"/>
              <a:t> d. $2500  </a:t>
            </a:r>
            <a:br>
              <a:rPr lang="en-US" dirty="0" smtClean="0"/>
            </a:br>
            <a:endParaRPr lang="en-US" dirty="0" smtClean="0"/>
          </a:p>
          <a:p>
            <a:pPr>
              <a:buNone/>
            </a:pPr>
            <a:r>
              <a:rPr lang="en-US" b="1" dirty="0" smtClean="0"/>
              <a:t>3)When might travelers NOT be able to buy excess valuation protection for their luggage?</a:t>
            </a:r>
          </a:p>
          <a:p>
            <a:pPr>
              <a:buNone/>
            </a:pPr>
            <a:r>
              <a:rPr lang="en-US" dirty="0" smtClean="0"/>
              <a:t>  a. When only one percent of the contents has been damaged</a:t>
            </a:r>
          </a:p>
          <a:p>
            <a:pPr>
              <a:buNone/>
            </a:pPr>
            <a:r>
              <a:rPr lang="en-US" dirty="0" smtClean="0"/>
              <a:t>  b. When their initials are missing from the suitcase</a:t>
            </a:r>
          </a:p>
          <a:p>
            <a:pPr>
              <a:buNone/>
            </a:pPr>
            <a:r>
              <a:rPr lang="en-US" dirty="0" smtClean="0"/>
              <a:t>  c. When they have other insurance coverage</a:t>
            </a:r>
          </a:p>
          <a:p>
            <a:pPr>
              <a:buNone/>
            </a:pPr>
            <a:r>
              <a:rPr lang="en-US" b="1" dirty="0" smtClean="0"/>
              <a:t>  d. When the contents are very fragile</a:t>
            </a:r>
            <a:r>
              <a:rPr lang="en-US" dirty="0" smtClean="0"/>
              <a:t> </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368</TotalTime>
  <Words>872</Words>
  <Application>Microsoft Office PowerPoint</Application>
  <PresentationFormat>On-screen Show (4:3)</PresentationFormat>
  <Paragraphs>224</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3_Default Design</vt:lpstr>
      <vt:lpstr>TOEIC</vt:lpstr>
      <vt:lpstr>Read the passage and answer the questions</vt:lpstr>
      <vt:lpstr>PowerPoint Presentation</vt:lpstr>
      <vt:lpstr>PowerPoint Presentation</vt:lpstr>
      <vt:lpstr>PowerPoint Presentation</vt:lpstr>
      <vt:lpstr>PowerPoint Presentation</vt:lpstr>
      <vt:lpstr>Read the passage and answer the questions</vt:lpstr>
      <vt:lpstr>PowerPoint Presentation</vt:lpstr>
      <vt:lpstr>PowerPoint Presentation</vt:lpstr>
      <vt:lpstr>Read the passage and answer the questions</vt:lpstr>
      <vt:lpstr>PowerPoint Presentation</vt:lpstr>
      <vt:lpstr>PowerPoint Presentation</vt:lpstr>
      <vt:lpstr>Read the passage and answer the questions</vt:lpstr>
      <vt:lpstr>PowerPoint Presentation</vt:lpstr>
      <vt:lpstr>PowerPoint Presentation</vt:lpstr>
      <vt:lpstr>Read the passage and answer the questions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121</cp:revision>
  <dcterms:created xsi:type="dcterms:W3CDTF">2014-01-06T08:45:48Z</dcterms:created>
  <dcterms:modified xsi:type="dcterms:W3CDTF">2015-04-03T16:17:39Z</dcterms:modified>
</cp:coreProperties>
</file>