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65" r:id="rId2"/>
    <p:sldId id="257" r:id="rId3"/>
    <p:sldId id="258" r:id="rId4"/>
    <p:sldId id="275" r:id="rId5"/>
    <p:sldId id="263" r:id="rId6"/>
    <p:sldId id="264" r:id="rId7"/>
    <p:sldId id="277" r:id="rId8"/>
    <p:sldId id="269" r:id="rId9"/>
    <p:sldId id="270" r:id="rId10"/>
    <p:sldId id="278" r:id="rId11"/>
    <p:sldId id="272" r:id="rId12"/>
    <p:sldId id="273" r:id="rId13"/>
    <p:sldId id="279" r:id="rId14"/>
    <p:sldId id="280" r:id="rId15"/>
    <p:sldId id="281" r:id="rId16"/>
    <p:sldId id="285" r:id="rId17"/>
    <p:sldId id="282" r:id="rId18"/>
    <p:sldId id="286" r:id="rId19"/>
    <p:sldId id="287" r:id="rId20"/>
    <p:sldId id="288" r:id="rId21"/>
    <p:sldId id="290"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FE144F-CD8B-4D98-AC5F-BE5AD9848998}" type="datetimeFigureOut">
              <a:rPr lang="en-US" smtClean="0"/>
              <a:pPr/>
              <a:t>4/7/2015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F06DF2-6FA5-43F2-A22F-5F4BD36FDBF0}" type="slidenum">
              <a:rPr lang="en-US" smtClean="0"/>
              <a:pPr/>
              <a:t>‹#›</a:t>
            </a:fld>
            <a:endParaRPr lang="en-US"/>
          </a:p>
        </p:txBody>
      </p:sp>
    </p:spTree>
    <p:extLst>
      <p:ext uri="{BB962C8B-B14F-4D97-AF65-F5344CB8AC3E}">
        <p14:creationId xmlns:p14="http://schemas.microsoft.com/office/powerpoint/2010/main" val="403120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092280" y="6581273"/>
            <a:ext cx="1872208"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2015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pic>
        <p:nvPicPr>
          <p:cNvPr id="10" name="Picture 9"/>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812488" y="-387424"/>
            <a:ext cx="1152000" cy="1152000"/>
          </a:xfrm>
          <a:prstGeom prst="rect">
            <a:avLst/>
          </a:prstGeom>
        </p:spPr>
      </p:pic>
      <p:sp>
        <p:nvSpPr>
          <p:cNvPr id="2" name="TextBox 1"/>
          <p:cNvSpPr txBox="1"/>
          <p:nvPr userDrawn="1"/>
        </p:nvSpPr>
        <p:spPr>
          <a:xfrm>
            <a:off x="978405" y="101788"/>
            <a:ext cx="5506713" cy="369332"/>
          </a:xfrm>
          <a:prstGeom prst="rect">
            <a:avLst/>
          </a:prstGeom>
          <a:noFill/>
        </p:spPr>
        <p:txBody>
          <a:bodyPr wrap="square" rtlCol="0">
            <a:spAutoFit/>
          </a:bodyPr>
          <a:lstStyle/>
          <a:p>
            <a:r>
              <a:rPr lang="en-IN" b="1" dirty="0" smtClean="0">
                <a:solidFill>
                  <a:schemeClr val="bg1"/>
                </a:solidFill>
              </a:rPr>
              <a:t>TOEIC Reading Comprehension Exercise 11</a:t>
            </a:r>
            <a:endParaRPr lang="en-IN" b="1"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dirty="0" smtClean="0">
                <a:solidFill>
                  <a:schemeClr val="accent6">
                    <a:lumMod val="50000"/>
                  </a:schemeClr>
                </a:solidFill>
              </a:rPr>
              <a:t>Exercise 11</a:t>
            </a: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6488" y="-314744"/>
            <a:ext cx="8568000" cy="6048000"/>
          </a:xfrm>
        </p:spPr>
        <p:txBody>
          <a:bodyPr anchor="ctr"/>
          <a:lstStyle/>
          <a:p>
            <a:pPr>
              <a:buNone/>
            </a:pPr>
            <a:r>
              <a:rPr lang="en-US" b="1" dirty="0" smtClean="0"/>
              <a:t>1)What does the job applicant agree to do?</a:t>
            </a:r>
          </a:p>
          <a:p>
            <a:pPr>
              <a:buNone/>
            </a:pPr>
            <a:r>
              <a:rPr lang="en-US" dirty="0" smtClean="0"/>
              <a:t>  a. Arrive at work on time</a:t>
            </a:r>
          </a:p>
          <a:p>
            <a:pPr>
              <a:buNone/>
            </a:pPr>
            <a:r>
              <a:rPr lang="en-US" dirty="0" smtClean="0"/>
              <a:t>  b. Meet with the head of the personnel department</a:t>
            </a:r>
          </a:p>
          <a:p>
            <a:pPr>
              <a:buNone/>
            </a:pPr>
            <a:r>
              <a:rPr lang="en-US" dirty="0" smtClean="0"/>
              <a:t>  </a:t>
            </a:r>
            <a:r>
              <a:rPr lang="en-US" b="1" dirty="0" smtClean="0"/>
              <a:t>c. Submit to a background investigation</a:t>
            </a:r>
          </a:p>
          <a:p>
            <a:pPr>
              <a:buNone/>
            </a:pPr>
            <a:r>
              <a:rPr lang="en-US" dirty="0" smtClean="0"/>
              <a:t>  d. Take a lie detector test</a:t>
            </a:r>
            <a:br>
              <a:rPr lang="en-US" dirty="0" smtClean="0"/>
            </a:br>
            <a:endParaRPr lang="en-US" dirty="0" smtClean="0"/>
          </a:p>
          <a:p>
            <a:pPr>
              <a:buNone/>
            </a:pPr>
            <a:r>
              <a:rPr lang="en-US" b="1" dirty="0" smtClean="0"/>
              <a:t>2)What Information is the personnel department NOT required to supply?</a:t>
            </a:r>
          </a:p>
          <a:p>
            <a:pPr>
              <a:buNone/>
            </a:pPr>
            <a:r>
              <a:rPr lang="en-US" dirty="0" smtClean="0"/>
              <a:t>  a. When the interview took place</a:t>
            </a:r>
          </a:p>
          <a:p>
            <a:pPr>
              <a:buNone/>
            </a:pPr>
            <a:r>
              <a:rPr lang="en-US" dirty="0" smtClean="0"/>
              <a:t>  b. What the salary is</a:t>
            </a:r>
          </a:p>
          <a:p>
            <a:pPr>
              <a:buNone/>
            </a:pPr>
            <a:r>
              <a:rPr lang="en-US" dirty="0" smtClean="0"/>
              <a:t>  c. Who gave the interview</a:t>
            </a:r>
          </a:p>
          <a:p>
            <a:pPr>
              <a:buNone/>
            </a:pPr>
            <a:r>
              <a:rPr lang="en-US" b="1" dirty="0" smtClean="0"/>
              <a:t>  d. What the company regulations are</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552" y="692696"/>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p:txBody>
          <a:bodyPr/>
          <a:lstStyle/>
          <a:p>
            <a:pPr>
              <a:buNone/>
            </a:pPr>
            <a:r>
              <a:rPr lang="en-US" b="1" dirty="0" smtClean="0"/>
              <a:t>   New Terminal For Digili</a:t>
            </a:r>
          </a:p>
          <a:p>
            <a:pPr>
              <a:buNone/>
            </a:pPr>
            <a:r>
              <a:rPr lang="en-US" dirty="0" smtClean="0"/>
              <a:t/>
            </a:r>
            <a:br>
              <a:rPr lang="en-US" dirty="0" smtClean="0"/>
            </a:br>
            <a:r>
              <a:rPr lang="en-US" dirty="0" smtClean="0"/>
              <a:t>DlGlLl - Chaldea's Ministry of Planning and Investment has proposed building a new terminal at Digili International Airport. The Economic Times said the project would cost between US $180 million and $195 million, more than half of which would come from overseas. The plan calls for building a terminal that can process at least eight million passengers a year.</a:t>
            </a:r>
            <a:br>
              <a:rPr lang="en-US" dirty="0" smtClean="0"/>
            </a:br>
            <a:r>
              <a:rPr lang="en-US" dirty="0" smtClean="0"/>
              <a:t>The ministry's proposal also calls for enlargement of the existing terminal to handle five million passengers a year. Late last year, the Aviation Science Institute unveiled an ambitious plan to renovate the country's four existing airports and build as many as six new airports.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315416"/>
            <a:ext cx="8568000" cy="6048000"/>
          </a:xfrm>
        </p:spPr>
        <p:txBody>
          <a:bodyPr anchor="ctr"/>
          <a:lstStyle/>
          <a:p>
            <a:pPr>
              <a:buNone/>
            </a:pPr>
            <a:r>
              <a:rPr lang="en-US" b="1" dirty="0" smtClean="0"/>
              <a:t>1)Where is most of the funding for the project coming from?</a:t>
            </a:r>
          </a:p>
          <a:p>
            <a:pPr>
              <a:buNone/>
            </a:pPr>
            <a:r>
              <a:rPr lang="en-US" dirty="0" smtClean="0"/>
              <a:t>  a. The Economic Times</a:t>
            </a:r>
          </a:p>
          <a:p>
            <a:pPr>
              <a:buNone/>
            </a:pPr>
            <a:r>
              <a:rPr lang="en-US" dirty="0" smtClean="0"/>
              <a:t>  b. The Chaldean Ministry of Planning and Investment</a:t>
            </a:r>
          </a:p>
          <a:p>
            <a:pPr>
              <a:buNone/>
            </a:pPr>
            <a:r>
              <a:rPr lang="en-US" dirty="0" smtClean="0"/>
              <a:t>  c. International investors</a:t>
            </a:r>
          </a:p>
          <a:p>
            <a:pPr>
              <a:buNone/>
            </a:pPr>
            <a:r>
              <a:rPr lang="en-US" dirty="0" smtClean="0"/>
              <a:t>  d. The Digili Airport Authority</a:t>
            </a:r>
            <a:br>
              <a:rPr lang="en-US" dirty="0" smtClean="0"/>
            </a:br>
            <a:endParaRPr lang="en-US" dirty="0" smtClean="0"/>
          </a:p>
          <a:p>
            <a:pPr>
              <a:buNone/>
            </a:pPr>
            <a:r>
              <a:rPr lang="en-US" b="1" dirty="0" smtClean="0"/>
              <a:t>2)What is NOT included in the proposal?</a:t>
            </a:r>
          </a:p>
          <a:p>
            <a:pPr>
              <a:buNone/>
            </a:pPr>
            <a:r>
              <a:rPr lang="en-US" dirty="0" smtClean="0"/>
              <a:t>  a. Investing at least US $180 million</a:t>
            </a:r>
          </a:p>
          <a:p>
            <a:pPr>
              <a:buNone/>
            </a:pPr>
            <a:r>
              <a:rPr lang="en-US" dirty="0" smtClean="0"/>
              <a:t>  b. Increasing the size of an existing building</a:t>
            </a:r>
          </a:p>
          <a:p>
            <a:pPr>
              <a:buNone/>
            </a:pPr>
            <a:r>
              <a:rPr lang="en-US" dirty="0" smtClean="0"/>
              <a:t>  c. Constructing more than five new airports</a:t>
            </a:r>
          </a:p>
          <a:p>
            <a:pPr>
              <a:buNone/>
            </a:pPr>
            <a:r>
              <a:rPr lang="en-US" dirty="0" smtClean="0"/>
              <a:t>  d. Demolishing the old terminal at Digili</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315416"/>
            <a:ext cx="8568000" cy="6048000"/>
          </a:xfrm>
        </p:spPr>
        <p:txBody>
          <a:bodyPr anchor="ctr"/>
          <a:lstStyle/>
          <a:p>
            <a:pPr>
              <a:buNone/>
            </a:pPr>
            <a:r>
              <a:rPr lang="en-US" b="1" dirty="0" smtClean="0"/>
              <a:t>1)Where is most of the funding for the project coming from?</a:t>
            </a:r>
          </a:p>
          <a:p>
            <a:pPr>
              <a:buNone/>
            </a:pPr>
            <a:r>
              <a:rPr lang="en-US" dirty="0" smtClean="0"/>
              <a:t>  a. The Economic Times</a:t>
            </a:r>
          </a:p>
          <a:p>
            <a:pPr>
              <a:buNone/>
            </a:pPr>
            <a:r>
              <a:rPr lang="en-US" dirty="0" smtClean="0"/>
              <a:t>  b. The Chaldean Ministry of Planning and Investment</a:t>
            </a:r>
          </a:p>
          <a:p>
            <a:pPr>
              <a:buNone/>
            </a:pPr>
            <a:r>
              <a:rPr lang="en-US" b="1" dirty="0" smtClean="0"/>
              <a:t>  c. International investors</a:t>
            </a:r>
          </a:p>
          <a:p>
            <a:pPr>
              <a:buNone/>
            </a:pPr>
            <a:r>
              <a:rPr lang="en-US" dirty="0" smtClean="0"/>
              <a:t>  d. The Digili Airport Authority</a:t>
            </a:r>
            <a:br>
              <a:rPr lang="en-US" dirty="0" smtClean="0"/>
            </a:br>
            <a:endParaRPr lang="en-US" dirty="0" smtClean="0"/>
          </a:p>
          <a:p>
            <a:pPr>
              <a:buNone/>
            </a:pPr>
            <a:r>
              <a:rPr lang="en-US" b="1" dirty="0" smtClean="0"/>
              <a:t>2)What is NOT included in the proposal?</a:t>
            </a:r>
          </a:p>
          <a:p>
            <a:pPr>
              <a:buNone/>
            </a:pPr>
            <a:r>
              <a:rPr lang="en-US" dirty="0" smtClean="0"/>
              <a:t>  a. Investing at least US $180 million</a:t>
            </a:r>
          </a:p>
          <a:p>
            <a:pPr>
              <a:buNone/>
            </a:pPr>
            <a:r>
              <a:rPr lang="en-US" dirty="0" smtClean="0"/>
              <a:t>  b. Increasing the size of an existing building</a:t>
            </a:r>
          </a:p>
          <a:p>
            <a:pPr>
              <a:buNone/>
            </a:pPr>
            <a:r>
              <a:rPr lang="en-US" dirty="0" smtClean="0"/>
              <a:t>  c. Constructing more than five new airports</a:t>
            </a:r>
          </a:p>
          <a:p>
            <a:pPr>
              <a:buNone/>
            </a:pPr>
            <a:r>
              <a:rPr lang="en-US" b="1" dirty="0" smtClean="0"/>
              <a:t>  d. Demolishing the old terminal </a:t>
            </a:r>
            <a:r>
              <a:rPr lang="en-US" b="1" smtClean="0"/>
              <a:t>at Digili</a:t>
            </a:r>
            <a:endParaRPr lang="en-US" b="1"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552" y="692696"/>
            <a:ext cx="8453437" cy="360363"/>
          </a:xfrm>
        </p:spPr>
        <p:txBody>
          <a:bodyPr/>
          <a:lstStyle/>
          <a:p>
            <a:r>
              <a:rPr lang="en-US" sz="2400" dirty="0" smtClean="0">
                <a:solidFill>
                  <a:schemeClr val="accent2">
                    <a:lumMod val="75000"/>
                  </a:schemeClr>
                </a:solidFill>
              </a:rPr>
              <a:t>Read the passage and answer the questions         </a:t>
            </a:r>
            <a:endParaRPr lang="en-US" sz="2400" dirty="0">
              <a:solidFill>
                <a:schemeClr val="accent2">
                  <a:lumMod val="75000"/>
                </a:schemeClr>
              </a:solidFill>
            </a:endParaRPr>
          </a:p>
        </p:txBody>
      </p:sp>
      <p:sp>
        <p:nvSpPr>
          <p:cNvPr id="3" name="Content Placeholder 2"/>
          <p:cNvSpPr>
            <a:spLocks noGrp="1"/>
          </p:cNvSpPr>
          <p:nvPr>
            <p:ph idx="1"/>
          </p:nvPr>
        </p:nvSpPr>
        <p:spPr>
          <a:xfrm>
            <a:off x="323528" y="909392"/>
            <a:ext cx="8568000" cy="6048000"/>
          </a:xfrm>
        </p:spPr>
        <p:txBody>
          <a:bodyPr/>
          <a:lstStyle/>
          <a:p>
            <a:endParaRPr lang="en-US" dirty="0" smtClean="0"/>
          </a:p>
          <a:p>
            <a:endParaRPr lang="en-US" dirty="0" smtClean="0"/>
          </a:p>
          <a:p>
            <a:pPr>
              <a:buNone/>
            </a:pPr>
            <a:r>
              <a:rPr lang="en-US" dirty="0" smtClean="0"/>
              <a:t>   If you want to advance in your career, you will have to make some careful decisions about which jobs you take. Evaluate a job offer for the value it has to your career. It may mean sacrifices at first. You may have to move to a different region or a different country to get a job that is right for you. You may have to work late hours, at least temporarily. You might even have to take a lower salary for a job that offers you the experience that you need. But you should never accept a job if it is not related to your career goals. Accepting a job that it not within your career path will not give you the training or experience you need or want. You will find yourself frustrated in such a position and consequently will not perform your best. This will have an effect on the people around you, who will feel as if you are not a part of the team. The best advice is to think carefully before accepting any position and make sure the job is one you want to have.</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568000" cy="6048000"/>
          </a:xfrm>
        </p:spPr>
        <p:txBody>
          <a:bodyPr/>
          <a:lstStyle/>
          <a:p>
            <a:pPr>
              <a:buNone/>
            </a:pPr>
            <a:r>
              <a:rPr lang="en-US" b="1" dirty="0" smtClean="0"/>
              <a:t>1) What is the most significant factor in evaluating a job?</a:t>
            </a:r>
          </a:p>
          <a:p>
            <a:pPr>
              <a:buNone/>
            </a:pPr>
            <a:r>
              <a:rPr lang="en-US" dirty="0" smtClean="0"/>
              <a:t>  a. Location</a:t>
            </a:r>
          </a:p>
          <a:p>
            <a:pPr>
              <a:buNone/>
            </a:pPr>
            <a:r>
              <a:rPr lang="en-US" dirty="0" smtClean="0"/>
              <a:t>  b. Salary</a:t>
            </a:r>
          </a:p>
          <a:p>
            <a:pPr>
              <a:buNone/>
            </a:pPr>
            <a:r>
              <a:rPr lang="en-US" dirty="0" smtClean="0"/>
              <a:t>  c. Value to your career</a:t>
            </a:r>
          </a:p>
          <a:p>
            <a:pPr>
              <a:buNone/>
            </a:pPr>
            <a:r>
              <a:rPr lang="en-US" dirty="0" smtClean="0"/>
              <a:t>  d. How much you will you like it</a:t>
            </a:r>
            <a:br>
              <a:rPr lang="en-US" dirty="0" smtClean="0"/>
            </a:br>
            <a:endParaRPr lang="en-US" dirty="0" smtClean="0"/>
          </a:p>
          <a:p>
            <a:pPr>
              <a:buNone/>
            </a:pPr>
            <a:r>
              <a:rPr lang="en-US" b="1" dirty="0" smtClean="0"/>
              <a:t>2) What is NOT mentioned as sacrifice for a valuable job?</a:t>
            </a:r>
          </a:p>
          <a:p>
            <a:pPr>
              <a:buNone/>
            </a:pPr>
            <a:r>
              <a:rPr lang="en-US" dirty="0" smtClean="0"/>
              <a:t>  a. Moving</a:t>
            </a:r>
          </a:p>
          <a:p>
            <a:pPr>
              <a:buNone/>
            </a:pPr>
            <a:r>
              <a:rPr lang="en-US" dirty="0" smtClean="0"/>
              <a:t>  b. No benefits</a:t>
            </a:r>
          </a:p>
          <a:p>
            <a:pPr>
              <a:buNone/>
            </a:pPr>
            <a:r>
              <a:rPr lang="en-US" dirty="0" smtClean="0"/>
              <a:t>  c. Bad hours</a:t>
            </a:r>
          </a:p>
          <a:p>
            <a:pPr>
              <a:buNone/>
            </a:pPr>
            <a:r>
              <a:rPr lang="en-US" dirty="0" smtClean="0"/>
              <a:t>  d. Low salary</a:t>
            </a:r>
            <a:br>
              <a:rPr lang="en-US" dirty="0" smtClean="0"/>
            </a:br>
            <a:endParaRPr lang="en-US" dirty="0" smtClean="0"/>
          </a:p>
          <a:p>
            <a:pPr>
              <a:buNone/>
            </a:pPr>
            <a:r>
              <a:rPr lang="en-US" b="1" dirty="0" smtClean="0"/>
              <a:t>3) What kind of job should you never accept?</a:t>
            </a:r>
          </a:p>
          <a:p>
            <a:pPr>
              <a:buNone/>
            </a:pPr>
            <a:r>
              <a:rPr lang="en-US" b="1" dirty="0" smtClean="0"/>
              <a:t>  </a:t>
            </a:r>
            <a:r>
              <a:rPr lang="en-US" dirty="0" smtClean="0"/>
              <a:t>a</a:t>
            </a:r>
            <a:r>
              <a:rPr lang="en-US" b="1" dirty="0" smtClean="0"/>
              <a:t>. </a:t>
            </a:r>
            <a:r>
              <a:rPr lang="en-US" dirty="0" smtClean="0"/>
              <a:t>One not related to your career goals</a:t>
            </a:r>
          </a:p>
          <a:p>
            <a:pPr>
              <a:buNone/>
            </a:pPr>
            <a:r>
              <a:rPr lang="en-US" dirty="0" smtClean="0"/>
              <a:t>  b. One that requires a long commute</a:t>
            </a:r>
          </a:p>
          <a:p>
            <a:pPr>
              <a:buNone/>
            </a:pPr>
            <a:r>
              <a:rPr lang="en-US" dirty="0" smtClean="0"/>
              <a:t>  c. One that has a negative effect on people around you</a:t>
            </a:r>
          </a:p>
          <a:p>
            <a:pPr>
              <a:buNone/>
            </a:pPr>
            <a:r>
              <a:rPr lang="en-US" dirty="0" smtClean="0"/>
              <a:t>  d. One that makes you work hard</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568000" cy="6048000"/>
          </a:xfrm>
        </p:spPr>
        <p:txBody>
          <a:bodyPr/>
          <a:lstStyle/>
          <a:p>
            <a:pPr>
              <a:buNone/>
            </a:pPr>
            <a:r>
              <a:rPr lang="en-US" b="1" dirty="0" smtClean="0"/>
              <a:t>1) What is the most significant factor in evaluating a job?</a:t>
            </a:r>
          </a:p>
          <a:p>
            <a:pPr>
              <a:buNone/>
            </a:pPr>
            <a:r>
              <a:rPr lang="en-US" dirty="0" smtClean="0"/>
              <a:t>  a. Location</a:t>
            </a:r>
          </a:p>
          <a:p>
            <a:pPr>
              <a:buNone/>
            </a:pPr>
            <a:r>
              <a:rPr lang="en-US" dirty="0" smtClean="0"/>
              <a:t>  b. Salary</a:t>
            </a:r>
          </a:p>
          <a:p>
            <a:pPr>
              <a:buNone/>
            </a:pPr>
            <a:r>
              <a:rPr lang="en-US" b="1" dirty="0" smtClean="0"/>
              <a:t>  c. Value to your career</a:t>
            </a:r>
          </a:p>
          <a:p>
            <a:pPr>
              <a:buNone/>
            </a:pPr>
            <a:r>
              <a:rPr lang="en-US" dirty="0" smtClean="0"/>
              <a:t>  d. How much you will you like it</a:t>
            </a:r>
            <a:br>
              <a:rPr lang="en-US" dirty="0" smtClean="0"/>
            </a:br>
            <a:endParaRPr lang="en-US" dirty="0" smtClean="0"/>
          </a:p>
          <a:p>
            <a:pPr>
              <a:buNone/>
            </a:pPr>
            <a:r>
              <a:rPr lang="en-US" b="1" dirty="0" smtClean="0"/>
              <a:t>2) What is NOT mentioned as sacrifice for a valuable job?</a:t>
            </a:r>
          </a:p>
          <a:p>
            <a:pPr>
              <a:buNone/>
            </a:pPr>
            <a:r>
              <a:rPr lang="en-US" dirty="0" smtClean="0"/>
              <a:t>  a. Moving</a:t>
            </a:r>
          </a:p>
          <a:p>
            <a:pPr>
              <a:buNone/>
            </a:pPr>
            <a:r>
              <a:rPr lang="en-US" dirty="0" smtClean="0"/>
              <a:t>  </a:t>
            </a:r>
            <a:r>
              <a:rPr lang="en-US" b="1" dirty="0" smtClean="0"/>
              <a:t>b. No benefits</a:t>
            </a:r>
          </a:p>
          <a:p>
            <a:pPr>
              <a:buNone/>
            </a:pPr>
            <a:r>
              <a:rPr lang="en-US" dirty="0" smtClean="0"/>
              <a:t>  c. Bad hours</a:t>
            </a:r>
          </a:p>
          <a:p>
            <a:pPr>
              <a:buNone/>
            </a:pPr>
            <a:r>
              <a:rPr lang="en-US" dirty="0" smtClean="0"/>
              <a:t>  d. Low salary</a:t>
            </a:r>
            <a:br>
              <a:rPr lang="en-US" dirty="0" smtClean="0"/>
            </a:br>
            <a:endParaRPr lang="en-US" dirty="0" smtClean="0"/>
          </a:p>
          <a:p>
            <a:pPr>
              <a:buNone/>
            </a:pPr>
            <a:r>
              <a:rPr lang="en-US" b="1" dirty="0" smtClean="0"/>
              <a:t>3) What kind of job should you never accept?</a:t>
            </a:r>
          </a:p>
          <a:p>
            <a:pPr>
              <a:buNone/>
            </a:pPr>
            <a:r>
              <a:rPr lang="en-US" b="1" dirty="0" smtClean="0"/>
              <a:t>  a. One not related to your career goals</a:t>
            </a:r>
          </a:p>
          <a:p>
            <a:pPr>
              <a:buNone/>
            </a:pPr>
            <a:r>
              <a:rPr lang="en-US" dirty="0" smtClean="0"/>
              <a:t>  b. One that requires a long commute</a:t>
            </a:r>
          </a:p>
          <a:p>
            <a:pPr>
              <a:buNone/>
            </a:pPr>
            <a:r>
              <a:rPr lang="en-US" dirty="0" smtClean="0"/>
              <a:t>  c. One that has a negative effect on people around you</a:t>
            </a:r>
          </a:p>
          <a:p>
            <a:pPr>
              <a:buNone/>
            </a:pPr>
            <a:r>
              <a:rPr lang="en-US" dirty="0" smtClean="0"/>
              <a:t>  d. One that makes you work hard</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568000" cy="6048000"/>
          </a:xfrm>
        </p:spPr>
        <p:txBody>
          <a:bodyPr/>
          <a:lstStyle/>
          <a:p>
            <a:pPr>
              <a:buNone/>
            </a:pPr>
            <a:r>
              <a:rPr lang="en-US" b="1" dirty="0" smtClean="0"/>
              <a:t>4) What is wrong with taking a job outside your career path?</a:t>
            </a:r>
          </a:p>
          <a:p>
            <a:pPr>
              <a:buNone/>
            </a:pPr>
            <a:r>
              <a:rPr lang="en-US" dirty="0" smtClean="0"/>
              <a:t>  a. You will earn less</a:t>
            </a:r>
          </a:p>
          <a:p>
            <a:pPr>
              <a:buNone/>
            </a:pPr>
            <a:r>
              <a:rPr lang="en-US" dirty="0" smtClean="0"/>
              <a:t>  b. You won't perform as well</a:t>
            </a:r>
          </a:p>
          <a:p>
            <a:pPr>
              <a:buNone/>
            </a:pPr>
            <a:r>
              <a:rPr lang="en-US" dirty="0" smtClean="0"/>
              <a:t>  c. People will give you advice</a:t>
            </a:r>
          </a:p>
          <a:p>
            <a:pPr>
              <a:buNone/>
            </a:pPr>
            <a:r>
              <a:rPr lang="en-US" dirty="0" smtClean="0"/>
              <a:t>  d. You will be stuck on a team</a:t>
            </a:r>
            <a:br>
              <a:rPr lang="en-US" dirty="0" smtClean="0"/>
            </a:br>
            <a:endParaRPr lang="en-US" dirty="0" smtClean="0"/>
          </a:p>
          <a:p>
            <a:pPr>
              <a:buNone/>
            </a:pPr>
            <a:r>
              <a:rPr lang="en-US" b="1" dirty="0" smtClean="0"/>
              <a:t>5) What is the author's best advice?</a:t>
            </a:r>
          </a:p>
          <a:p>
            <a:pPr>
              <a:buNone/>
            </a:pPr>
            <a:r>
              <a:rPr lang="en-US" b="1" dirty="0" smtClean="0"/>
              <a:t>  a. </a:t>
            </a:r>
            <a:r>
              <a:rPr lang="en-US" dirty="0" smtClean="0"/>
              <a:t>Take the first job offered</a:t>
            </a:r>
          </a:p>
          <a:p>
            <a:pPr>
              <a:buNone/>
            </a:pPr>
            <a:r>
              <a:rPr lang="en-US" dirty="0" smtClean="0"/>
              <a:t>  b. Consider changing careers</a:t>
            </a:r>
          </a:p>
          <a:p>
            <a:pPr>
              <a:buNone/>
            </a:pPr>
            <a:r>
              <a:rPr lang="en-US" dirty="0" smtClean="0"/>
              <a:t>  c. Don't work with other people</a:t>
            </a:r>
          </a:p>
          <a:p>
            <a:pPr>
              <a:buNone/>
            </a:pPr>
            <a:r>
              <a:rPr lang="en-US" dirty="0" smtClean="0"/>
              <a:t>  d. Think before accepting a job</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836712"/>
            <a:ext cx="8568000" cy="6048000"/>
          </a:xfrm>
        </p:spPr>
        <p:txBody>
          <a:bodyPr/>
          <a:lstStyle/>
          <a:p>
            <a:pPr>
              <a:buNone/>
            </a:pPr>
            <a:r>
              <a:rPr lang="en-US" b="1" dirty="0" smtClean="0"/>
              <a:t>4) What is wrong with taking a job outside your career path?</a:t>
            </a:r>
          </a:p>
          <a:p>
            <a:pPr>
              <a:buNone/>
            </a:pPr>
            <a:r>
              <a:rPr lang="en-US" dirty="0" smtClean="0"/>
              <a:t>  a. You will earn less</a:t>
            </a:r>
          </a:p>
          <a:p>
            <a:pPr>
              <a:buNone/>
            </a:pPr>
            <a:r>
              <a:rPr lang="en-US" b="1" dirty="0" smtClean="0"/>
              <a:t>  b. You won't perform as well</a:t>
            </a:r>
          </a:p>
          <a:p>
            <a:pPr>
              <a:buNone/>
            </a:pPr>
            <a:r>
              <a:rPr lang="en-US" dirty="0" smtClean="0"/>
              <a:t>  c. People will give you advice</a:t>
            </a:r>
          </a:p>
          <a:p>
            <a:pPr>
              <a:buNone/>
            </a:pPr>
            <a:r>
              <a:rPr lang="en-US" dirty="0" smtClean="0"/>
              <a:t>  d. You will be stuck on a team</a:t>
            </a:r>
            <a:br>
              <a:rPr lang="en-US" dirty="0" smtClean="0"/>
            </a:br>
            <a:endParaRPr lang="en-US" dirty="0" smtClean="0"/>
          </a:p>
          <a:p>
            <a:pPr>
              <a:buNone/>
            </a:pPr>
            <a:r>
              <a:rPr lang="en-US" b="1" dirty="0" smtClean="0"/>
              <a:t>5) What is the author's best advice?</a:t>
            </a:r>
          </a:p>
          <a:p>
            <a:pPr>
              <a:buNone/>
            </a:pPr>
            <a:r>
              <a:rPr lang="en-US" b="1" dirty="0" smtClean="0"/>
              <a:t>  a. </a:t>
            </a:r>
            <a:r>
              <a:rPr lang="en-US" dirty="0" smtClean="0"/>
              <a:t>Take the first job offered</a:t>
            </a:r>
          </a:p>
          <a:p>
            <a:pPr>
              <a:buNone/>
            </a:pPr>
            <a:r>
              <a:rPr lang="en-US" dirty="0" smtClean="0"/>
              <a:t>  b. Consider changing careers</a:t>
            </a:r>
          </a:p>
          <a:p>
            <a:pPr>
              <a:buNone/>
            </a:pPr>
            <a:r>
              <a:rPr lang="en-US" dirty="0" smtClean="0"/>
              <a:t>  c. Don't work with other people</a:t>
            </a:r>
          </a:p>
          <a:p>
            <a:pPr>
              <a:buNone/>
            </a:pPr>
            <a:r>
              <a:rPr lang="en-US" dirty="0" smtClean="0"/>
              <a:t>  </a:t>
            </a:r>
            <a:r>
              <a:rPr lang="en-US" b="1" dirty="0" smtClean="0"/>
              <a:t>d. Think before accepting a job</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568" y="764704"/>
            <a:ext cx="8453437" cy="360363"/>
          </a:xfrm>
        </p:spPr>
        <p:txBody>
          <a:bodyPr/>
          <a:lstStyle/>
          <a:p>
            <a:r>
              <a:rPr lang="en-US" sz="2400" dirty="0" smtClean="0">
                <a:solidFill>
                  <a:schemeClr val="accent2">
                    <a:lumMod val="75000"/>
                  </a:schemeClr>
                </a:solidFill>
              </a:rPr>
              <a:t>Read the passage and answer the questions </a:t>
            </a:r>
            <a:endParaRPr lang="en-US" sz="2400" dirty="0">
              <a:solidFill>
                <a:schemeClr val="accent2">
                  <a:lumMod val="75000"/>
                </a:schemeClr>
              </a:solidFill>
            </a:endParaRPr>
          </a:p>
        </p:txBody>
      </p:sp>
      <p:sp>
        <p:nvSpPr>
          <p:cNvPr id="3" name="Content Placeholder 2"/>
          <p:cNvSpPr>
            <a:spLocks noGrp="1"/>
          </p:cNvSpPr>
          <p:nvPr>
            <p:ph idx="1"/>
          </p:nvPr>
        </p:nvSpPr>
        <p:spPr>
          <a:xfrm>
            <a:off x="323528" y="981400"/>
            <a:ext cx="8568000" cy="6048000"/>
          </a:xfrm>
        </p:spPr>
        <p:txBody>
          <a:bodyPr/>
          <a:lstStyle/>
          <a:p>
            <a:endParaRPr lang="en-US" dirty="0" smtClean="0"/>
          </a:p>
          <a:p>
            <a:pPr>
              <a:buNone/>
            </a:pPr>
            <a:endParaRPr lang="en-US" dirty="0" smtClean="0"/>
          </a:p>
          <a:p>
            <a:pPr>
              <a:buNone/>
            </a:pPr>
            <a:r>
              <a:rPr lang="en-US" dirty="0" smtClean="0"/>
              <a:t>   If you do a lot of business traveling, sooner or later you will need ground transportation. For trips that arc too short for a rental car and too long for a taxi, it makes sense to hire a car service. Such services are often called limousine services. They operate in large cities and in small ones, and even in rural areas where there are few airports or major transportation centers.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692696"/>
            <a:ext cx="7407517" cy="576064"/>
          </a:xfrm>
        </p:spPr>
        <p:txBody>
          <a:bodyPr/>
          <a:lstStyle/>
          <a:p>
            <a:pPr marL="449263" indent="90488"/>
            <a:r>
              <a:rPr lang="en-US" sz="2400" dirty="0" smtClean="0">
                <a:solidFill>
                  <a:schemeClr val="accent2">
                    <a:lumMod val="75000"/>
                  </a:schemeClr>
                </a:solidFill>
              </a:rPr>
              <a:t>Read the passage and answer the questions</a:t>
            </a:r>
            <a:r>
              <a:rPr lang="en-GB" dirty="0" smtClean="0"/>
              <a:t/>
            </a:r>
            <a:br>
              <a:rPr lang="en-GB" dirty="0" smtClean="0"/>
            </a:br>
            <a:endParaRPr lang="en-US" dirty="0"/>
          </a:p>
        </p:txBody>
      </p:sp>
      <p:sp>
        <p:nvSpPr>
          <p:cNvPr id="3" name="Content Placeholder 2"/>
          <p:cNvSpPr>
            <a:spLocks noGrp="1"/>
          </p:cNvSpPr>
          <p:nvPr>
            <p:ph idx="1"/>
          </p:nvPr>
        </p:nvSpPr>
        <p:spPr/>
        <p:txBody>
          <a:bodyPr/>
          <a:lstStyle/>
          <a:p>
            <a:pPr>
              <a:buNone/>
            </a:pPr>
            <a:r>
              <a:rPr lang="en-US" b="1" dirty="0" smtClean="0"/>
              <a:t>    </a:t>
            </a:r>
            <a:r>
              <a:rPr lang="en-US" dirty="0" smtClean="0"/>
              <a:t>All reimbursements for travel expenses must be authorized by an approved Travel Request (Form 2300L) prior to the time the expenses are incurred. Further Information concerning the regulation or interpretation of this policy is obtainable from the travel section of the Accounting Office, Building A, Room 566.</a:t>
            </a:r>
          </a:p>
          <a:p>
            <a:pPr>
              <a:buNone/>
            </a:pPr>
            <a:r>
              <a:rPr lang="en-US" b="1" dirty="0" smtClean="0"/>
              <a:t>                           TRAVEL REIMBURSEMENT REGULATIONS</a:t>
            </a:r>
          </a:p>
          <a:p>
            <a:pPr>
              <a:buNone/>
            </a:pPr>
            <a:endParaRPr lang="en-US" b="1" dirty="0" smtClean="0"/>
          </a:p>
          <a:p>
            <a:pPr>
              <a:buNone/>
            </a:pPr>
            <a:r>
              <a:rPr lang="en-US" b="1" dirty="0" smtClean="0"/>
              <a:t>                  </a:t>
            </a:r>
          </a:p>
          <a:p>
            <a:endParaRPr lang="en-US" b="1" dirty="0" smtClean="0"/>
          </a:p>
        </p:txBody>
      </p:sp>
      <p:graphicFrame>
        <p:nvGraphicFramePr>
          <p:cNvPr id="4" name="Table 3"/>
          <p:cNvGraphicFramePr>
            <a:graphicFrameLocks noGrp="1"/>
          </p:cNvGraphicFramePr>
          <p:nvPr/>
        </p:nvGraphicFramePr>
        <p:xfrm>
          <a:off x="1187624" y="2780929"/>
          <a:ext cx="6624736" cy="3528391"/>
        </p:xfrm>
        <a:graphic>
          <a:graphicData uri="http://schemas.openxmlformats.org/drawingml/2006/table">
            <a:tbl>
              <a:tblPr firstRow="1" bandRow="1">
                <a:tableStyleId>{5C22544A-7EE6-4342-B048-85BDC9FD1C3A}</a:tableStyleId>
              </a:tblPr>
              <a:tblGrid>
                <a:gridCol w="3381376"/>
                <a:gridCol w="1655341"/>
                <a:gridCol w="1588019"/>
              </a:tblGrid>
              <a:tr h="1270967">
                <a:tc>
                  <a:txBody>
                    <a:bodyPr/>
                    <a:lstStyle/>
                    <a:p>
                      <a:r>
                        <a:rPr lang="en-US" sz="1800" b="0" i="0" kern="1200" dirty="0" smtClean="0">
                          <a:solidFill>
                            <a:schemeClr val="lt1"/>
                          </a:solidFill>
                          <a:latin typeface="+mn-lt"/>
                          <a:ea typeface="+mn-ea"/>
                          <a:cs typeface="+mn-cs"/>
                        </a:rPr>
                        <a:t>Daily allowances</a:t>
                      </a:r>
                      <a:endParaRPr lang="en-US" dirty="0"/>
                    </a:p>
                  </a:txBody>
                  <a:tcPr/>
                </a:tc>
                <a:tc>
                  <a:txBody>
                    <a:bodyPr/>
                    <a:lstStyle/>
                    <a:p>
                      <a:r>
                        <a:rPr lang="en-US" sz="1800" b="0" i="0" kern="1200" dirty="0" smtClean="0">
                          <a:solidFill>
                            <a:schemeClr val="lt1"/>
                          </a:solidFill>
                          <a:latin typeface="+mn-lt"/>
                          <a:ea typeface="+mn-ea"/>
                          <a:cs typeface="+mn-cs"/>
                        </a:rPr>
                        <a:t>Domestic meals, lodging, and incidentals</a:t>
                      </a:r>
                      <a:endParaRPr lang="en-US" dirty="0"/>
                    </a:p>
                  </a:txBody>
                  <a:tcPr/>
                </a:tc>
                <a:tc>
                  <a:txBody>
                    <a:bodyPr/>
                    <a:lstStyle/>
                    <a:p>
                      <a:r>
                        <a:rPr lang="en-US" sz="1800" b="0" i="0" kern="1200" dirty="0" smtClean="0">
                          <a:solidFill>
                            <a:schemeClr val="lt1"/>
                          </a:solidFill>
                          <a:latin typeface="+mn-lt"/>
                          <a:ea typeface="+mn-ea"/>
                          <a:cs typeface="+mn-cs"/>
                        </a:rPr>
                        <a:t>Foreign meals and incidentals</a:t>
                      </a:r>
                      <a:endParaRPr lang="en-US" dirty="0"/>
                    </a:p>
                  </a:txBody>
                  <a:tcPr/>
                </a:tc>
              </a:tr>
              <a:tr h="391066">
                <a:tc>
                  <a:txBody>
                    <a:bodyPr/>
                    <a:lstStyle/>
                    <a:p>
                      <a:r>
                        <a:rPr lang="en-US" sz="1800" b="0" i="0" kern="1200" dirty="0" smtClean="0">
                          <a:solidFill>
                            <a:schemeClr val="dk1"/>
                          </a:solidFill>
                          <a:latin typeface="+mn-lt"/>
                          <a:ea typeface="+mn-ea"/>
                          <a:cs typeface="+mn-cs"/>
                        </a:rPr>
                        <a:t>Each 24-hour period</a:t>
                      </a:r>
                      <a:endParaRPr lang="en-US" dirty="0"/>
                    </a:p>
                  </a:txBody>
                  <a:tcPr/>
                </a:tc>
                <a:tc>
                  <a:txBody>
                    <a:bodyPr/>
                    <a:lstStyle/>
                    <a:p>
                      <a:r>
                        <a:rPr lang="en-US" sz="1800" b="0" i="0" kern="1200" dirty="0" smtClean="0">
                          <a:solidFill>
                            <a:schemeClr val="dk1"/>
                          </a:solidFill>
                          <a:latin typeface="+mn-lt"/>
                          <a:ea typeface="+mn-ea"/>
                          <a:cs typeface="+mn-cs"/>
                        </a:rPr>
                        <a:t>£100</a:t>
                      </a:r>
                      <a:endParaRPr lang="en-US" dirty="0"/>
                    </a:p>
                  </a:txBody>
                  <a:tcPr/>
                </a:tc>
                <a:tc>
                  <a:txBody>
                    <a:bodyPr/>
                    <a:lstStyle/>
                    <a:p>
                      <a:r>
                        <a:rPr lang="en-US" sz="1800" b="0" i="0" kern="1200" dirty="0" smtClean="0">
                          <a:solidFill>
                            <a:schemeClr val="dk1"/>
                          </a:solidFill>
                          <a:latin typeface="+mn-lt"/>
                          <a:ea typeface="+mn-ea"/>
                          <a:cs typeface="+mn-cs"/>
                        </a:rPr>
                        <a:t>£120</a:t>
                      </a:r>
                      <a:endParaRPr lang="en-US" dirty="0"/>
                    </a:p>
                  </a:txBody>
                  <a:tcPr/>
                </a:tc>
              </a:tr>
              <a:tr h="393664">
                <a:tc>
                  <a:txBody>
                    <a:bodyPr/>
                    <a:lstStyle/>
                    <a:p>
                      <a:r>
                        <a:rPr lang="en-US" sz="1800" b="0" i="0" kern="1200" dirty="0" smtClean="0">
                          <a:solidFill>
                            <a:schemeClr val="dk1"/>
                          </a:solidFill>
                          <a:latin typeface="+mn-lt"/>
                          <a:ea typeface="+mn-ea"/>
                          <a:cs typeface="+mn-cs"/>
                        </a:rPr>
                        <a:t>More than 2 hrs</a:t>
                      </a:r>
                      <a:r>
                        <a:rPr lang="en-US" sz="1800" b="0" i="0" kern="1200" baseline="0" dirty="0" smtClean="0">
                          <a:solidFill>
                            <a:schemeClr val="dk1"/>
                          </a:solidFill>
                          <a:latin typeface="+mn-lt"/>
                          <a:ea typeface="+mn-ea"/>
                          <a:cs typeface="+mn-cs"/>
                        </a:rPr>
                        <a:t> less than </a:t>
                      </a:r>
                      <a:r>
                        <a:rPr lang="en-US" sz="1800" b="0" i="0" kern="1200" dirty="0" smtClean="0">
                          <a:solidFill>
                            <a:schemeClr val="dk1"/>
                          </a:solidFill>
                          <a:latin typeface="+mn-lt"/>
                          <a:ea typeface="+mn-ea"/>
                          <a:cs typeface="+mn-cs"/>
                        </a:rPr>
                        <a:t>4 hrs </a:t>
                      </a:r>
                      <a:endParaRPr lang="en-US" dirty="0"/>
                    </a:p>
                  </a:txBody>
                  <a:tcPr/>
                </a:tc>
                <a:tc>
                  <a:txBody>
                    <a:bodyPr/>
                    <a:lstStyle/>
                    <a:p>
                      <a:r>
                        <a:rPr lang="en-US" sz="1800" b="0" i="0" kern="1200" dirty="0" smtClean="0">
                          <a:solidFill>
                            <a:schemeClr val="dk1"/>
                          </a:solidFill>
                          <a:latin typeface="+mn-lt"/>
                          <a:ea typeface="+mn-ea"/>
                          <a:cs typeface="+mn-cs"/>
                        </a:rPr>
                        <a:t>£10</a:t>
                      </a:r>
                      <a:endParaRPr lang="en-US" dirty="0"/>
                    </a:p>
                  </a:txBody>
                  <a:tcPr/>
                </a:tc>
                <a:tc>
                  <a:txBody>
                    <a:bodyPr/>
                    <a:lstStyle/>
                    <a:p>
                      <a:r>
                        <a:rPr lang="en-US" sz="1800" b="0" i="0" kern="1200" dirty="0" smtClean="0">
                          <a:solidFill>
                            <a:schemeClr val="dk1"/>
                          </a:solidFill>
                          <a:latin typeface="+mn-lt"/>
                          <a:ea typeface="+mn-ea"/>
                          <a:cs typeface="+mn-cs"/>
                        </a:rPr>
                        <a:t>£15</a:t>
                      </a:r>
                      <a:endParaRPr lang="en-US" dirty="0"/>
                    </a:p>
                  </a:txBody>
                  <a:tcPr/>
                </a:tc>
              </a:tr>
              <a:tr h="391066">
                <a:tc>
                  <a:txBody>
                    <a:bodyPr/>
                    <a:lstStyle/>
                    <a:p>
                      <a:r>
                        <a:rPr lang="en-US" sz="1800" b="0" i="0" kern="1200" dirty="0" smtClean="0">
                          <a:solidFill>
                            <a:schemeClr val="dk1"/>
                          </a:solidFill>
                          <a:latin typeface="+mn-lt"/>
                          <a:ea typeface="+mn-ea"/>
                          <a:cs typeface="+mn-cs"/>
                        </a:rPr>
                        <a:t>More than 4 hrs less than 8 hrs</a:t>
                      </a:r>
                      <a:r>
                        <a:rPr lang="en-US" sz="1800" b="0" i="0" kern="1200" baseline="0" dirty="0" smtClean="0">
                          <a:solidFill>
                            <a:schemeClr val="dk1"/>
                          </a:solidFill>
                          <a:latin typeface="+mn-lt"/>
                          <a:ea typeface="+mn-ea"/>
                          <a:cs typeface="+mn-cs"/>
                        </a:rPr>
                        <a:t> </a:t>
                      </a:r>
                      <a:endParaRPr lang="en-US" dirty="0"/>
                    </a:p>
                  </a:txBody>
                  <a:tcPr/>
                </a:tc>
                <a:tc>
                  <a:txBody>
                    <a:bodyPr/>
                    <a:lstStyle/>
                    <a:p>
                      <a:r>
                        <a:rPr lang="en-US" sz="1800" b="0" i="0" kern="1200" dirty="0" smtClean="0">
                          <a:solidFill>
                            <a:schemeClr val="dk1"/>
                          </a:solidFill>
                          <a:latin typeface="+mn-lt"/>
                          <a:ea typeface="+mn-ea"/>
                          <a:cs typeface="+mn-cs"/>
                        </a:rPr>
                        <a:t>£20</a:t>
                      </a:r>
                      <a:endParaRPr lang="en-US" dirty="0"/>
                    </a:p>
                  </a:txBody>
                  <a:tcPr/>
                </a:tc>
                <a:tc>
                  <a:txBody>
                    <a:bodyPr/>
                    <a:lstStyle/>
                    <a:p>
                      <a:r>
                        <a:rPr lang="en-US" sz="1800" b="0" i="0" kern="1200" dirty="0" smtClean="0">
                          <a:solidFill>
                            <a:schemeClr val="dk1"/>
                          </a:solidFill>
                          <a:latin typeface="+mn-lt"/>
                          <a:ea typeface="+mn-ea"/>
                          <a:cs typeface="+mn-cs"/>
                        </a:rPr>
                        <a:t>£30</a:t>
                      </a:r>
                      <a:endParaRPr lang="en-US" dirty="0"/>
                    </a:p>
                  </a:txBody>
                  <a:tcPr/>
                </a:tc>
              </a:tr>
              <a:tr h="684366">
                <a:tc>
                  <a:txBody>
                    <a:bodyPr/>
                    <a:lstStyle/>
                    <a:p>
                      <a:r>
                        <a:rPr lang="en-US" sz="1800" b="0" i="0" kern="1200" dirty="0" smtClean="0">
                          <a:solidFill>
                            <a:schemeClr val="dk1"/>
                          </a:solidFill>
                          <a:latin typeface="+mn-lt"/>
                          <a:ea typeface="+mn-ea"/>
                          <a:cs typeface="+mn-cs"/>
                        </a:rPr>
                        <a:t>More than 8 hrs less than 12 hrs </a:t>
                      </a:r>
                      <a:endParaRPr lang="en-US" dirty="0"/>
                    </a:p>
                  </a:txBody>
                  <a:tcPr/>
                </a:tc>
                <a:tc>
                  <a:txBody>
                    <a:bodyPr/>
                    <a:lstStyle/>
                    <a:p>
                      <a:r>
                        <a:rPr lang="en-US" sz="1800" b="0" i="0" kern="1200" dirty="0" smtClean="0">
                          <a:solidFill>
                            <a:schemeClr val="dk1"/>
                          </a:solidFill>
                          <a:latin typeface="+mn-lt"/>
                          <a:ea typeface="+mn-ea"/>
                          <a:cs typeface="+mn-cs"/>
                        </a:rPr>
                        <a:t>£40</a:t>
                      </a:r>
                      <a:endParaRPr lang="en-US" dirty="0"/>
                    </a:p>
                  </a:txBody>
                  <a:tcPr/>
                </a:tc>
                <a:tc>
                  <a:txBody>
                    <a:bodyPr/>
                    <a:lstStyle/>
                    <a:p>
                      <a:r>
                        <a:rPr lang="en-US" sz="1800" b="0" i="0" kern="1200" dirty="0" smtClean="0">
                          <a:solidFill>
                            <a:schemeClr val="dk1"/>
                          </a:solidFill>
                          <a:latin typeface="+mn-lt"/>
                          <a:ea typeface="+mn-ea"/>
                          <a:cs typeface="+mn-cs"/>
                        </a:rPr>
                        <a:t>£60</a:t>
                      </a:r>
                      <a:endParaRPr lang="en-US" dirty="0"/>
                    </a:p>
                  </a:txBody>
                  <a:tcPr/>
                </a:tc>
              </a:tr>
              <a:tr h="397262">
                <a:tc>
                  <a:txBody>
                    <a:bodyPr/>
                    <a:lstStyle/>
                    <a:p>
                      <a:r>
                        <a:rPr lang="en-US" sz="1800" b="0" i="0" kern="1200" dirty="0" smtClean="0">
                          <a:solidFill>
                            <a:schemeClr val="dk1"/>
                          </a:solidFill>
                          <a:latin typeface="+mn-lt"/>
                          <a:ea typeface="+mn-ea"/>
                          <a:cs typeface="+mn-cs"/>
                        </a:rPr>
                        <a:t>More than 12 hrs to 24 hrs </a:t>
                      </a:r>
                      <a:endParaRPr lang="en-US" dirty="0"/>
                    </a:p>
                  </a:txBody>
                  <a:tcPr/>
                </a:tc>
                <a:tc>
                  <a:txBody>
                    <a:bodyPr/>
                    <a:lstStyle/>
                    <a:p>
                      <a:r>
                        <a:rPr lang="en-US" sz="1800" b="0" i="0" kern="1200" dirty="0" smtClean="0">
                          <a:solidFill>
                            <a:schemeClr val="dk1"/>
                          </a:solidFill>
                          <a:latin typeface="+mn-lt"/>
                          <a:ea typeface="+mn-ea"/>
                          <a:cs typeface="+mn-cs"/>
                        </a:rPr>
                        <a:t>£90</a:t>
                      </a:r>
                      <a:endParaRPr lang="en-US" dirty="0"/>
                    </a:p>
                  </a:txBody>
                  <a:tcPr/>
                </a:tc>
                <a:tc>
                  <a:txBody>
                    <a:bodyPr/>
                    <a:lstStyle/>
                    <a:p>
                      <a:r>
                        <a:rPr lang="en-US" sz="1800" b="0" i="0" kern="1200" dirty="0" smtClean="0">
                          <a:solidFill>
                            <a:schemeClr val="dk1"/>
                          </a:solidFill>
                          <a:latin typeface="+mn-lt"/>
                          <a:ea typeface="+mn-ea"/>
                          <a:cs typeface="+mn-cs"/>
                        </a:rPr>
                        <a:t>£110</a:t>
                      </a:r>
                      <a:endParaRPr lang="en-US" dirty="0"/>
                    </a:p>
                  </a:txBody>
                  <a:tcPr/>
                </a:tc>
              </a:tr>
            </a:tbl>
          </a:graphicData>
        </a:graphic>
      </p:graphicFrame>
      <p:sp>
        <p:nvSpPr>
          <p:cNvPr id="6" name="TextBox 5"/>
          <p:cNvSpPr txBox="1"/>
          <p:nvPr/>
        </p:nvSpPr>
        <p:spPr>
          <a:xfrm>
            <a:off x="0" y="4653136"/>
            <a:ext cx="9144000" cy="369332"/>
          </a:xfrm>
          <a:prstGeom prst="rect">
            <a:avLst/>
          </a:prstGeom>
          <a:no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t>1) Why would you want to hire a car service?</a:t>
            </a:r>
          </a:p>
          <a:p>
            <a:pPr>
              <a:buNone/>
            </a:pPr>
            <a:r>
              <a:rPr lang="en-US" dirty="0" smtClean="0"/>
              <a:t>  a. Your car breaks down</a:t>
            </a:r>
          </a:p>
          <a:p>
            <a:pPr>
              <a:buNone/>
            </a:pPr>
            <a:r>
              <a:rPr lang="en-US" dirty="0" smtClean="0"/>
              <a:t>  b. You can't take a taxi or rental car</a:t>
            </a:r>
          </a:p>
          <a:p>
            <a:pPr>
              <a:buNone/>
            </a:pPr>
            <a:r>
              <a:rPr lang="en-US" dirty="0" smtClean="0"/>
              <a:t>  c. It's less expensive</a:t>
            </a:r>
          </a:p>
          <a:p>
            <a:pPr>
              <a:buNone/>
            </a:pPr>
            <a:r>
              <a:rPr lang="en-US" dirty="0" smtClean="0"/>
              <a:t>  d. You are in a large city</a:t>
            </a:r>
            <a:br>
              <a:rPr lang="en-US" dirty="0" smtClean="0"/>
            </a:br>
            <a:endParaRPr lang="en-US" dirty="0" smtClean="0"/>
          </a:p>
          <a:p>
            <a:pPr>
              <a:buNone/>
            </a:pPr>
            <a:r>
              <a:rPr lang="en-US" b="1" dirty="0" smtClean="0"/>
              <a:t>2) What is another name for a car service?</a:t>
            </a:r>
          </a:p>
          <a:p>
            <a:pPr>
              <a:buNone/>
            </a:pPr>
            <a:r>
              <a:rPr lang="en-US" dirty="0" smtClean="0"/>
              <a:t>  a. Ground transportation service</a:t>
            </a:r>
          </a:p>
          <a:p>
            <a:pPr>
              <a:buNone/>
            </a:pPr>
            <a:r>
              <a:rPr lang="en-US" dirty="0" smtClean="0"/>
              <a:t>  b. Taxicab service</a:t>
            </a:r>
          </a:p>
          <a:p>
            <a:pPr>
              <a:buNone/>
            </a:pPr>
            <a:r>
              <a:rPr lang="en-US" dirty="0" smtClean="0"/>
              <a:t>  c. Limousine service</a:t>
            </a:r>
          </a:p>
          <a:p>
            <a:pPr>
              <a:buNone/>
            </a:pPr>
            <a:r>
              <a:rPr lang="en-US" dirty="0" smtClean="0"/>
              <a:t>  d. Airport service</a:t>
            </a:r>
            <a:br>
              <a:rPr lang="en-US" dirty="0" smtClean="0"/>
            </a:br>
            <a:endParaRPr lang="en-US" dirty="0" smtClean="0"/>
          </a:p>
          <a:p>
            <a:pPr>
              <a:buNone/>
            </a:pPr>
            <a:r>
              <a:rPr lang="en-US" b="1" dirty="0" smtClean="0"/>
              <a:t>3) According to this notice, who should hire a car service?</a:t>
            </a:r>
          </a:p>
          <a:p>
            <a:pPr>
              <a:buNone/>
            </a:pPr>
            <a:r>
              <a:rPr lang="en-US" dirty="0" smtClean="0"/>
              <a:t>  a. People whose flights are late</a:t>
            </a:r>
          </a:p>
          <a:p>
            <a:pPr>
              <a:buNone/>
            </a:pPr>
            <a:r>
              <a:rPr lang="en-US" dirty="0" smtClean="0"/>
              <a:t>  b. People whose flights are early</a:t>
            </a:r>
          </a:p>
          <a:p>
            <a:pPr>
              <a:buNone/>
            </a:pPr>
            <a:r>
              <a:rPr lang="en-US" dirty="0" smtClean="0"/>
              <a:t>  c. People on leisure trips</a:t>
            </a:r>
          </a:p>
          <a:p>
            <a:pPr>
              <a:buNone/>
            </a:pPr>
            <a:r>
              <a:rPr lang="en-US" dirty="0" smtClean="0"/>
              <a:t>  d. People on business trips</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09392"/>
            <a:ext cx="8568000" cy="6048000"/>
          </a:xfrm>
        </p:spPr>
        <p:txBody>
          <a:bodyPr/>
          <a:lstStyle/>
          <a:p>
            <a:pPr>
              <a:buNone/>
            </a:pPr>
            <a:r>
              <a:rPr lang="en-US" b="1" dirty="0" smtClean="0"/>
              <a:t>1) Why would you want to hire a car service?</a:t>
            </a:r>
          </a:p>
          <a:p>
            <a:pPr>
              <a:buNone/>
            </a:pPr>
            <a:r>
              <a:rPr lang="en-US" dirty="0" smtClean="0"/>
              <a:t>  a. Your car breaks down</a:t>
            </a:r>
          </a:p>
          <a:p>
            <a:pPr>
              <a:buNone/>
            </a:pPr>
            <a:r>
              <a:rPr lang="en-US" b="1" dirty="0" smtClean="0"/>
              <a:t>  b. You can't take a taxi or rental car</a:t>
            </a:r>
          </a:p>
          <a:p>
            <a:pPr>
              <a:buNone/>
            </a:pPr>
            <a:r>
              <a:rPr lang="en-US" dirty="0" smtClean="0"/>
              <a:t>  c. It's less expensive</a:t>
            </a:r>
          </a:p>
          <a:p>
            <a:pPr>
              <a:buNone/>
            </a:pPr>
            <a:r>
              <a:rPr lang="en-US" dirty="0" smtClean="0"/>
              <a:t>  d. You are in a large city</a:t>
            </a:r>
            <a:br>
              <a:rPr lang="en-US" dirty="0" smtClean="0"/>
            </a:br>
            <a:endParaRPr lang="en-US" dirty="0" smtClean="0"/>
          </a:p>
          <a:p>
            <a:pPr>
              <a:buNone/>
            </a:pPr>
            <a:r>
              <a:rPr lang="en-US" b="1" dirty="0" smtClean="0"/>
              <a:t>2) What is another name for a car service?</a:t>
            </a:r>
          </a:p>
          <a:p>
            <a:pPr>
              <a:buNone/>
            </a:pPr>
            <a:r>
              <a:rPr lang="en-US" dirty="0" smtClean="0"/>
              <a:t>  a. Ground transportation service</a:t>
            </a:r>
          </a:p>
          <a:p>
            <a:pPr>
              <a:buNone/>
            </a:pPr>
            <a:r>
              <a:rPr lang="en-US" dirty="0" smtClean="0"/>
              <a:t>  b. Taxicab service</a:t>
            </a:r>
          </a:p>
          <a:p>
            <a:pPr>
              <a:buNone/>
            </a:pPr>
            <a:r>
              <a:rPr lang="en-US" dirty="0" smtClean="0"/>
              <a:t>  </a:t>
            </a:r>
            <a:r>
              <a:rPr lang="en-US" b="1" dirty="0" smtClean="0"/>
              <a:t>c. Limousine service</a:t>
            </a:r>
          </a:p>
          <a:p>
            <a:pPr>
              <a:buNone/>
            </a:pPr>
            <a:r>
              <a:rPr lang="en-US" dirty="0" smtClean="0"/>
              <a:t>  d. Airport service</a:t>
            </a:r>
            <a:br>
              <a:rPr lang="en-US" dirty="0" smtClean="0"/>
            </a:br>
            <a:endParaRPr lang="en-US" dirty="0" smtClean="0"/>
          </a:p>
          <a:p>
            <a:pPr>
              <a:buNone/>
            </a:pPr>
            <a:r>
              <a:rPr lang="en-US" b="1" dirty="0" smtClean="0"/>
              <a:t>3) According to this notice, who should hire a car service?</a:t>
            </a:r>
          </a:p>
          <a:p>
            <a:pPr>
              <a:buNone/>
            </a:pPr>
            <a:r>
              <a:rPr lang="en-US" dirty="0" smtClean="0"/>
              <a:t>  a. People whose flights are late</a:t>
            </a:r>
          </a:p>
          <a:p>
            <a:pPr>
              <a:buNone/>
            </a:pPr>
            <a:r>
              <a:rPr lang="en-US" dirty="0" smtClean="0"/>
              <a:t>  b. People whose flights are early</a:t>
            </a:r>
          </a:p>
          <a:p>
            <a:pPr>
              <a:buNone/>
            </a:pPr>
            <a:r>
              <a:rPr lang="en-US" dirty="0" smtClean="0"/>
              <a:t>  c. People on leisure trips</a:t>
            </a:r>
          </a:p>
          <a:p>
            <a:pPr>
              <a:buNone/>
            </a:pPr>
            <a:r>
              <a:rPr lang="en-US" b="1" dirty="0" smtClean="0"/>
              <a:t>  d. People on business trips</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9392"/>
            <a:ext cx="8308800" cy="5788800"/>
          </a:xfrm>
        </p:spPr>
        <p:txBody>
          <a:bodyPr anchor="ctr"/>
          <a:lstStyle/>
          <a:p>
            <a:pPr>
              <a:buNone/>
            </a:pPr>
            <a:r>
              <a:rPr lang="en-US" b="1" dirty="0" smtClean="0"/>
              <a:t>1)How much is an employee reimbursed for foreign travel costs for a 10-hour excursion?</a:t>
            </a:r>
          </a:p>
          <a:p>
            <a:pPr>
              <a:buNone/>
            </a:pPr>
            <a:r>
              <a:rPr lang="en-US" dirty="0" smtClean="0"/>
              <a:t>  a. £15</a:t>
            </a:r>
          </a:p>
          <a:p>
            <a:pPr>
              <a:buNone/>
            </a:pPr>
            <a:r>
              <a:rPr lang="en-US" dirty="0" smtClean="0"/>
              <a:t>  b. £40</a:t>
            </a:r>
          </a:p>
          <a:p>
            <a:pPr>
              <a:buNone/>
            </a:pPr>
            <a:r>
              <a:rPr lang="en-US" dirty="0" smtClean="0"/>
              <a:t>  c. £60</a:t>
            </a:r>
          </a:p>
          <a:p>
            <a:pPr>
              <a:buNone/>
            </a:pPr>
            <a:r>
              <a:rPr lang="en-US" dirty="0" smtClean="0"/>
              <a:t>  d. £90</a:t>
            </a:r>
            <a:br>
              <a:rPr lang="en-US" dirty="0" smtClean="0"/>
            </a:br>
            <a:endParaRPr lang="en-US" dirty="0" smtClean="0"/>
          </a:p>
          <a:p>
            <a:pPr>
              <a:buNone/>
            </a:pPr>
            <a:r>
              <a:rPr lang="en-US" b="1" dirty="0" smtClean="0"/>
              <a:t>2)What should an employee submit before leaving on a business trip?</a:t>
            </a:r>
          </a:p>
          <a:p>
            <a:pPr>
              <a:buNone/>
            </a:pPr>
            <a:r>
              <a:rPr lang="en-US" dirty="0" smtClean="0"/>
              <a:t>  a. A hotel reservation notice</a:t>
            </a:r>
          </a:p>
          <a:p>
            <a:pPr>
              <a:buNone/>
            </a:pPr>
            <a:r>
              <a:rPr lang="en-US" dirty="0" smtClean="0"/>
              <a:t>  b. A contract for a car rental</a:t>
            </a:r>
          </a:p>
          <a:p>
            <a:pPr>
              <a:buNone/>
            </a:pPr>
            <a:r>
              <a:rPr lang="en-US" dirty="0" smtClean="0"/>
              <a:t>  c. A travel request form</a:t>
            </a:r>
          </a:p>
          <a:p>
            <a:pPr>
              <a:buNone/>
            </a:pPr>
            <a:r>
              <a:rPr lang="en-US" dirty="0" smtClean="0"/>
              <a:t>  d. A letter from the manager</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9392"/>
            <a:ext cx="8308800" cy="5788800"/>
          </a:xfrm>
        </p:spPr>
        <p:txBody>
          <a:bodyPr anchor="ctr"/>
          <a:lstStyle/>
          <a:p>
            <a:pPr>
              <a:buNone/>
            </a:pPr>
            <a:r>
              <a:rPr lang="en-US" b="1" dirty="0" smtClean="0"/>
              <a:t>1)How much is an employee reimbursed for foreign travel costs for a 10-hour excursion?</a:t>
            </a:r>
          </a:p>
          <a:p>
            <a:pPr>
              <a:buNone/>
            </a:pPr>
            <a:r>
              <a:rPr lang="en-US" dirty="0" smtClean="0"/>
              <a:t>  a. £15</a:t>
            </a:r>
          </a:p>
          <a:p>
            <a:pPr>
              <a:buNone/>
            </a:pPr>
            <a:r>
              <a:rPr lang="en-US" dirty="0" smtClean="0"/>
              <a:t>  b. £40</a:t>
            </a:r>
          </a:p>
          <a:p>
            <a:pPr>
              <a:buNone/>
            </a:pPr>
            <a:r>
              <a:rPr lang="en-US" b="1" dirty="0" smtClean="0"/>
              <a:t>  c. £60</a:t>
            </a:r>
          </a:p>
          <a:p>
            <a:pPr>
              <a:buNone/>
            </a:pPr>
            <a:r>
              <a:rPr lang="en-US" dirty="0" smtClean="0"/>
              <a:t>  d. £90</a:t>
            </a:r>
            <a:br>
              <a:rPr lang="en-US" dirty="0" smtClean="0"/>
            </a:br>
            <a:endParaRPr lang="en-US" dirty="0" smtClean="0"/>
          </a:p>
          <a:p>
            <a:pPr>
              <a:buNone/>
            </a:pPr>
            <a:r>
              <a:rPr lang="en-US" b="1" dirty="0" smtClean="0"/>
              <a:t>2)What should an employee submit before leaving on a business trip?</a:t>
            </a:r>
          </a:p>
          <a:p>
            <a:pPr>
              <a:buNone/>
            </a:pPr>
            <a:r>
              <a:rPr lang="en-US" dirty="0" smtClean="0"/>
              <a:t>  a. A hotel reservation notice</a:t>
            </a:r>
          </a:p>
          <a:p>
            <a:pPr>
              <a:buNone/>
            </a:pPr>
            <a:r>
              <a:rPr lang="en-US" dirty="0" smtClean="0"/>
              <a:t>  b. A contract for a car rental</a:t>
            </a:r>
          </a:p>
          <a:p>
            <a:pPr>
              <a:buNone/>
            </a:pPr>
            <a:r>
              <a:rPr lang="en-US" b="1" dirty="0" smtClean="0"/>
              <a:t>  c. A travel request form</a:t>
            </a:r>
          </a:p>
          <a:p>
            <a:pPr>
              <a:buNone/>
            </a:pPr>
            <a:r>
              <a:rPr lang="en-US" dirty="0" smtClean="0"/>
              <a:t>  d. A letter from the manager</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576" y="692696"/>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611560" y="1680740"/>
            <a:ext cx="8108950" cy="4700588"/>
          </a:xfrm>
        </p:spPr>
        <p:txBody>
          <a:bodyPr/>
          <a:lstStyle/>
          <a:p>
            <a:pPr>
              <a:buNone/>
            </a:pPr>
            <a:r>
              <a:rPr lang="en-US" b="1" dirty="0" smtClean="0"/>
              <a:t>   COMMUNICATIONS EQUIPMENT EXHIBITION</a:t>
            </a:r>
            <a:br>
              <a:rPr lang="en-US" b="1" dirty="0" smtClean="0"/>
            </a:br>
            <a:r>
              <a:rPr lang="en-US" b="1" dirty="0" smtClean="0"/>
              <a:t>CARACAS, VENEZUELA</a:t>
            </a:r>
            <a:br>
              <a:rPr lang="en-US" b="1" dirty="0" smtClean="0"/>
            </a:br>
            <a:r>
              <a:rPr lang="en-US" b="1" dirty="0" smtClean="0"/>
              <a:t>JUNE 2 TO 27</a:t>
            </a:r>
          </a:p>
          <a:p>
            <a:endParaRPr lang="en-US" b="1" dirty="0" smtClean="0"/>
          </a:p>
          <a:p>
            <a:endParaRPr lang="en-US" dirty="0" smtClean="0"/>
          </a:p>
          <a:p>
            <a:pPr>
              <a:buNone/>
            </a:pPr>
            <a:r>
              <a:rPr lang="en-US" dirty="0" smtClean="0"/>
              <a:t>   Rapid economic development, high oil revenues, few trade barriers, and geographic proximity make Venezuela an extremely attractive market for US manufacturers of communications equipment. Sales of these products are projected to climb from $191 million this year and peak at nearly $600 million in the next five years, reflecting not only large scale increases in the amount and variety of equipments purchased, but also significant upgrading of current installations. Call 721-6389 for more information.</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568000" cy="6048000"/>
          </a:xfrm>
        </p:spPr>
        <p:txBody>
          <a:bodyPr anchor="b"/>
          <a:lstStyle/>
          <a:p>
            <a:pPr>
              <a:buNone/>
            </a:pPr>
            <a:r>
              <a:rPr lang="en-US" b="1" dirty="0" smtClean="0"/>
              <a:t>1)For whom is this notice intended?</a:t>
            </a:r>
          </a:p>
          <a:p>
            <a:pPr>
              <a:buNone/>
            </a:pPr>
            <a:r>
              <a:rPr lang="en-US" dirty="0" smtClean="0"/>
              <a:t>  a. United States manufacturers</a:t>
            </a:r>
          </a:p>
          <a:p>
            <a:pPr>
              <a:buNone/>
            </a:pPr>
            <a:r>
              <a:rPr lang="en-US" dirty="0" smtClean="0"/>
              <a:t>  b. Venezuelan distributors</a:t>
            </a:r>
          </a:p>
          <a:p>
            <a:pPr>
              <a:buNone/>
            </a:pPr>
            <a:r>
              <a:rPr lang="en-US" dirty="0" smtClean="0"/>
              <a:t>  c. Manufacturers from all Latin American countries</a:t>
            </a:r>
          </a:p>
          <a:p>
            <a:pPr>
              <a:buNone/>
            </a:pPr>
            <a:r>
              <a:rPr lang="en-US" dirty="0" smtClean="0"/>
              <a:t>  d. United States importers</a:t>
            </a:r>
            <a:br>
              <a:rPr lang="en-US" dirty="0" smtClean="0"/>
            </a:br>
            <a:endParaRPr lang="en-US" dirty="0" smtClean="0"/>
          </a:p>
          <a:p>
            <a:pPr>
              <a:buNone/>
            </a:pPr>
            <a:r>
              <a:rPr lang="en-US" b="1" dirty="0" smtClean="0"/>
              <a:t>2)Which of the following is NOT mentioned as a key factor in making Venezuela an attractive market?</a:t>
            </a:r>
          </a:p>
          <a:p>
            <a:pPr>
              <a:buNone/>
            </a:pPr>
            <a:r>
              <a:rPr lang="en-US" dirty="0" smtClean="0"/>
              <a:t>  a. A lack of trade restrictions</a:t>
            </a:r>
          </a:p>
          <a:p>
            <a:pPr>
              <a:buNone/>
            </a:pPr>
            <a:r>
              <a:rPr lang="en-US" dirty="0" smtClean="0"/>
              <a:t>  b. A nationwide communications system</a:t>
            </a:r>
          </a:p>
          <a:p>
            <a:pPr>
              <a:buNone/>
            </a:pPr>
            <a:r>
              <a:rPr lang="en-US" dirty="0" smtClean="0"/>
              <a:t>  c. Accelerated economic growth</a:t>
            </a:r>
          </a:p>
          <a:p>
            <a:pPr>
              <a:buNone/>
            </a:pPr>
            <a:r>
              <a:rPr lang="en-US" dirty="0" smtClean="0"/>
              <a:t>  d. Significant revenues from oil</a:t>
            </a:r>
            <a:br>
              <a:rPr lang="en-US" dirty="0" smtClean="0"/>
            </a:br>
            <a:endParaRPr lang="en-US" dirty="0" smtClean="0"/>
          </a:p>
          <a:p>
            <a:pPr>
              <a:buNone/>
            </a:pPr>
            <a:r>
              <a:rPr lang="en-US" b="1" dirty="0" smtClean="0"/>
              <a:t>3)When are sates expected to level off?</a:t>
            </a:r>
          </a:p>
          <a:p>
            <a:pPr>
              <a:buNone/>
            </a:pPr>
            <a:r>
              <a:rPr lang="en-US" dirty="0" smtClean="0"/>
              <a:t>  a. This year</a:t>
            </a:r>
          </a:p>
          <a:p>
            <a:pPr>
              <a:buNone/>
            </a:pPr>
            <a:r>
              <a:rPr lang="en-US" dirty="0" smtClean="0"/>
              <a:t>  b. Next year</a:t>
            </a:r>
          </a:p>
          <a:p>
            <a:pPr>
              <a:buNone/>
            </a:pPr>
            <a:r>
              <a:rPr lang="en-US" dirty="0" smtClean="0"/>
              <a:t>  c. In two years</a:t>
            </a:r>
          </a:p>
          <a:p>
            <a:pPr>
              <a:buNone/>
            </a:pPr>
            <a:r>
              <a:rPr lang="en-US" dirty="0" smtClean="0"/>
              <a:t>  d. In five years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8568000" cy="6048000"/>
          </a:xfrm>
        </p:spPr>
        <p:txBody>
          <a:bodyPr anchor="b"/>
          <a:lstStyle/>
          <a:p>
            <a:pPr>
              <a:buNone/>
            </a:pPr>
            <a:r>
              <a:rPr lang="en-US" b="1" dirty="0" smtClean="0"/>
              <a:t>1)For whom is this notice intended?</a:t>
            </a:r>
          </a:p>
          <a:p>
            <a:pPr>
              <a:buNone/>
            </a:pPr>
            <a:r>
              <a:rPr lang="en-US" dirty="0" smtClean="0"/>
              <a:t>  </a:t>
            </a:r>
            <a:r>
              <a:rPr lang="en-US" b="1" dirty="0" smtClean="0"/>
              <a:t>a. United States manufacturers</a:t>
            </a:r>
          </a:p>
          <a:p>
            <a:pPr>
              <a:buNone/>
            </a:pPr>
            <a:r>
              <a:rPr lang="en-US" dirty="0" smtClean="0"/>
              <a:t>  b. Venezuelan distributors</a:t>
            </a:r>
          </a:p>
          <a:p>
            <a:pPr>
              <a:buNone/>
            </a:pPr>
            <a:r>
              <a:rPr lang="en-US" dirty="0" smtClean="0"/>
              <a:t>  c. Manufacturers from all Latin American countries</a:t>
            </a:r>
          </a:p>
          <a:p>
            <a:pPr>
              <a:buNone/>
            </a:pPr>
            <a:r>
              <a:rPr lang="en-US" dirty="0" smtClean="0"/>
              <a:t>  d. United States importers</a:t>
            </a:r>
            <a:br>
              <a:rPr lang="en-US" dirty="0" smtClean="0"/>
            </a:br>
            <a:endParaRPr lang="en-US" dirty="0" smtClean="0"/>
          </a:p>
          <a:p>
            <a:pPr>
              <a:buNone/>
            </a:pPr>
            <a:r>
              <a:rPr lang="en-US" b="1" dirty="0" smtClean="0"/>
              <a:t>2)Which of the following is NOT mentioned as a key factor in making Venezuela an attractive market?</a:t>
            </a:r>
          </a:p>
          <a:p>
            <a:pPr>
              <a:buNone/>
            </a:pPr>
            <a:r>
              <a:rPr lang="en-US" dirty="0" smtClean="0"/>
              <a:t>  a. A lack of trade restrictions</a:t>
            </a:r>
          </a:p>
          <a:p>
            <a:pPr>
              <a:buNone/>
            </a:pPr>
            <a:r>
              <a:rPr lang="en-US" b="1" dirty="0" smtClean="0"/>
              <a:t>  b. A nationwide communications system</a:t>
            </a:r>
          </a:p>
          <a:p>
            <a:pPr>
              <a:buNone/>
            </a:pPr>
            <a:r>
              <a:rPr lang="en-US" dirty="0" smtClean="0"/>
              <a:t>  c. Accelerated economic growth</a:t>
            </a:r>
          </a:p>
          <a:p>
            <a:pPr>
              <a:buNone/>
            </a:pPr>
            <a:r>
              <a:rPr lang="en-US" dirty="0" smtClean="0"/>
              <a:t>  d. Significant revenues from oil</a:t>
            </a:r>
            <a:br>
              <a:rPr lang="en-US" dirty="0" smtClean="0"/>
            </a:br>
            <a:endParaRPr lang="en-US" dirty="0" smtClean="0"/>
          </a:p>
          <a:p>
            <a:pPr>
              <a:buNone/>
            </a:pPr>
            <a:r>
              <a:rPr lang="en-US" b="1" dirty="0" smtClean="0"/>
              <a:t>3)When are sates expected to level off?</a:t>
            </a:r>
          </a:p>
          <a:p>
            <a:pPr>
              <a:buNone/>
            </a:pPr>
            <a:r>
              <a:rPr lang="en-US" dirty="0" smtClean="0"/>
              <a:t>  a. This year</a:t>
            </a:r>
          </a:p>
          <a:p>
            <a:pPr>
              <a:buNone/>
            </a:pPr>
            <a:r>
              <a:rPr lang="en-US" dirty="0" smtClean="0"/>
              <a:t>  b. Next year</a:t>
            </a:r>
          </a:p>
          <a:p>
            <a:pPr>
              <a:buNone/>
            </a:pPr>
            <a:r>
              <a:rPr lang="en-US" dirty="0" smtClean="0"/>
              <a:t>  c. In two years</a:t>
            </a:r>
          </a:p>
          <a:p>
            <a:pPr>
              <a:buNone/>
            </a:pPr>
            <a:r>
              <a:rPr lang="en-US" b="1" dirty="0" smtClean="0"/>
              <a:t>  d. In five years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560" y="548680"/>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p:txBody>
          <a:bodyPr/>
          <a:lstStyle/>
          <a:p>
            <a:pPr>
              <a:buNone/>
            </a:pPr>
            <a:r>
              <a:rPr lang="en-US" dirty="0" smtClean="0"/>
              <a:t>   I certify that answers given herein are true and complete to the best of my knowledge.</a:t>
            </a:r>
          </a:p>
          <a:p>
            <a:pPr>
              <a:buNone/>
            </a:pPr>
            <a:r>
              <a:rPr lang="en-US" dirty="0" smtClean="0"/>
              <a:t>   I authorize investigations of all statements contained in this application for employment as may be necessary in arriving at an employment decision.</a:t>
            </a:r>
          </a:p>
          <a:p>
            <a:pPr>
              <a:buNone/>
            </a:pPr>
            <a:r>
              <a:rPr lang="en-US" dirty="0" smtClean="0"/>
              <a:t>   In the event of employment, f understand that false or misleading information given in my application or interview(s) may result in discharge. I understand, also, that I am required to abide by all rules and regulations of the company.</a:t>
            </a:r>
          </a:p>
          <a:p>
            <a:pPr>
              <a:buNone/>
            </a:pPr>
            <a:r>
              <a:rPr lang="en-US" dirty="0" smtClean="0"/>
              <a:t/>
            </a:r>
            <a:br>
              <a:rPr lang="en-US" dirty="0" smtClean="0"/>
            </a:br>
            <a:r>
              <a:rPr lang="en-US" dirty="0" smtClean="0"/>
              <a:t>Signature of Applicant                         Date</a:t>
            </a:r>
          </a:p>
          <a:p>
            <a:pPr>
              <a:buNone/>
            </a:pPr>
            <a:r>
              <a:rPr lang="en-US" b="1" dirty="0" smtClean="0"/>
              <a:t>                           FOR PERSONNEL DEPARTMENT USE ONLY</a:t>
            </a:r>
            <a:endParaRPr lang="en-US" dirty="0" smtClean="0"/>
          </a:p>
          <a:p>
            <a:pPr>
              <a:buNone/>
            </a:pPr>
            <a:r>
              <a:rPr lang="en-US" dirty="0" smtClean="0"/>
              <a:t>       Arrange Interview Yes? No? </a:t>
            </a:r>
            <a:br>
              <a:rPr lang="en-US" dirty="0" smtClean="0"/>
            </a:br>
            <a:r>
              <a:rPr lang="en-US" dirty="0" smtClean="0"/>
              <a:t>   Remarks ___________________________________________               </a:t>
            </a:r>
          </a:p>
          <a:p>
            <a:pPr>
              <a:buNone/>
            </a:pPr>
            <a:r>
              <a:rPr lang="en-US" dirty="0" smtClean="0"/>
              <a:t>      Interview Date _______      Employed  Yes ? No ?    Date of Employment _______</a:t>
            </a:r>
          </a:p>
          <a:p>
            <a:pPr>
              <a:buNone/>
            </a:pPr>
            <a:r>
              <a:rPr lang="en-US" dirty="0" smtClean="0"/>
              <a:t>      Job Title _______    Hourly Rate _______ Department _______</a:t>
            </a:r>
            <a:br>
              <a:rPr lang="en-US" dirty="0" smtClean="0"/>
            </a:br>
            <a:r>
              <a:rPr lang="en-US" dirty="0" smtClean="0"/>
              <a:t>   By __________________________________________ </a:t>
            </a:r>
            <a:br>
              <a:rPr lang="en-US" dirty="0" smtClean="0"/>
            </a:br>
            <a:r>
              <a:rPr lang="en-US" dirty="0" smtClean="0"/>
              <a:t>   Name/title ______________                           Date _______</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6488" y="-314744"/>
            <a:ext cx="8568000" cy="6048000"/>
          </a:xfrm>
        </p:spPr>
        <p:txBody>
          <a:bodyPr anchor="ctr"/>
          <a:lstStyle/>
          <a:p>
            <a:pPr>
              <a:buNone/>
            </a:pPr>
            <a:r>
              <a:rPr lang="en-US" b="1" dirty="0" smtClean="0"/>
              <a:t>1)What does the job applicant agree to do?</a:t>
            </a:r>
          </a:p>
          <a:p>
            <a:pPr>
              <a:buNone/>
            </a:pPr>
            <a:r>
              <a:rPr lang="en-US" dirty="0" smtClean="0"/>
              <a:t>  a. Arrive at work on time</a:t>
            </a:r>
          </a:p>
          <a:p>
            <a:pPr>
              <a:buNone/>
            </a:pPr>
            <a:r>
              <a:rPr lang="en-US" dirty="0" smtClean="0"/>
              <a:t>  b. Meet with the head of the personnel department</a:t>
            </a:r>
          </a:p>
          <a:p>
            <a:pPr>
              <a:buNone/>
            </a:pPr>
            <a:r>
              <a:rPr lang="en-US" dirty="0" smtClean="0"/>
              <a:t>  c. Submit to a background investigation</a:t>
            </a:r>
          </a:p>
          <a:p>
            <a:pPr>
              <a:buNone/>
            </a:pPr>
            <a:r>
              <a:rPr lang="en-US" dirty="0" smtClean="0"/>
              <a:t>  d. Take a lie detector test</a:t>
            </a:r>
            <a:br>
              <a:rPr lang="en-US" dirty="0" smtClean="0"/>
            </a:br>
            <a:endParaRPr lang="en-US" dirty="0" smtClean="0"/>
          </a:p>
          <a:p>
            <a:pPr>
              <a:buNone/>
            </a:pPr>
            <a:r>
              <a:rPr lang="en-US" b="1" dirty="0" smtClean="0"/>
              <a:t>2)What Information is the personnel department NOT required to supply?</a:t>
            </a:r>
          </a:p>
          <a:p>
            <a:pPr>
              <a:buNone/>
            </a:pPr>
            <a:r>
              <a:rPr lang="en-US" dirty="0" smtClean="0"/>
              <a:t>  a. When the interview took place</a:t>
            </a:r>
          </a:p>
          <a:p>
            <a:pPr>
              <a:buNone/>
            </a:pPr>
            <a:r>
              <a:rPr lang="en-US" dirty="0" smtClean="0"/>
              <a:t>  b. What the salary is</a:t>
            </a:r>
          </a:p>
          <a:p>
            <a:pPr>
              <a:buNone/>
            </a:pPr>
            <a:r>
              <a:rPr lang="en-US" dirty="0" smtClean="0"/>
              <a:t>  c. Who gave the interview</a:t>
            </a:r>
          </a:p>
          <a:p>
            <a:pPr>
              <a:buNone/>
            </a:pPr>
            <a:r>
              <a:rPr lang="en-US" dirty="0" smtClean="0"/>
              <a:t>  d. What the company regulations are</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508</TotalTime>
  <Words>1116</Words>
  <Application>Microsoft Office PowerPoint</Application>
  <PresentationFormat>On-screen Show (4:3)</PresentationFormat>
  <Paragraphs>220</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3_Default Design</vt:lpstr>
      <vt:lpstr>PowerPoint Presentation</vt:lpstr>
      <vt:lpstr>Read the passage and answer the questions </vt:lpstr>
      <vt:lpstr>PowerPoint Presentation</vt:lpstr>
      <vt:lpstr>PowerPoint Presentation</vt:lpstr>
      <vt:lpstr>Read the passage and answer the questions</vt:lpstr>
      <vt:lpstr>PowerPoint Presentation</vt:lpstr>
      <vt:lpstr>PowerPoint Presentation</vt:lpstr>
      <vt:lpstr>Read the passage and answer the questions</vt:lpstr>
      <vt:lpstr>PowerPoint Presentation</vt:lpstr>
      <vt:lpstr>PowerPoint Presentation</vt:lpstr>
      <vt:lpstr>Read the passage and answer the questions</vt:lpstr>
      <vt:lpstr>PowerPoint Presentation</vt:lpstr>
      <vt:lpstr>PowerPoint Presentation</vt:lpstr>
      <vt:lpstr>Read the passage and answer the questions         </vt:lpstr>
      <vt:lpstr>PowerPoint Presentation</vt:lpstr>
      <vt:lpstr>PowerPoint Presentation</vt:lpstr>
      <vt:lpstr>PowerPoint Presentation</vt:lpstr>
      <vt:lpstr>PowerPoint Presentation</vt:lpstr>
      <vt:lpstr>Read the passage and answer the questions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abc</cp:lastModifiedBy>
  <cp:revision>112</cp:revision>
  <dcterms:created xsi:type="dcterms:W3CDTF">2014-01-09T07:19:47Z</dcterms:created>
  <dcterms:modified xsi:type="dcterms:W3CDTF">2015-04-07T15:47:34Z</dcterms:modified>
</cp:coreProperties>
</file>