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58" r:id="rId4"/>
    <p:sldId id="274" r:id="rId5"/>
    <p:sldId id="259" r:id="rId6"/>
    <p:sldId id="271" r:id="rId7"/>
    <p:sldId id="272" r:id="rId8"/>
    <p:sldId id="261" r:id="rId9"/>
    <p:sldId id="273" r:id="rId10"/>
    <p:sldId id="262" r:id="rId11"/>
    <p:sldId id="275" r:id="rId12"/>
    <p:sldId id="276" r:id="rId13"/>
    <p:sldId id="264" r:id="rId14"/>
    <p:sldId id="277" r:id="rId15"/>
    <p:sldId id="265"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64288"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488" y="-387424"/>
            <a:ext cx="1152000" cy="1152000"/>
          </a:xfrm>
          <a:prstGeom prst="rect">
            <a:avLst/>
          </a:prstGeom>
        </p:spPr>
      </p:pic>
      <p:sp>
        <p:nvSpPr>
          <p:cNvPr id="2" name="TextBox 1"/>
          <p:cNvSpPr txBox="1"/>
          <p:nvPr userDrawn="1"/>
        </p:nvSpPr>
        <p:spPr>
          <a:xfrm>
            <a:off x="1011381" y="87407"/>
            <a:ext cx="5722737" cy="369332"/>
          </a:xfrm>
          <a:prstGeom prst="rect">
            <a:avLst/>
          </a:prstGeom>
          <a:noFill/>
        </p:spPr>
        <p:txBody>
          <a:bodyPr wrap="square" rtlCol="0">
            <a:spAutoFit/>
          </a:bodyPr>
          <a:lstStyle/>
          <a:p>
            <a:r>
              <a:rPr lang="en-IN" b="1" dirty="0" smtClean="0">
                <a:solidFill>
                  <a:schemeClr val="bg1"/>
                </a:solidFill>
              </a:rPr>
              <a:t>TOEIC Reading Comprehension Exercise 13</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13</a:t>
            </a:r>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472" y="836712"/>
            <a:ext cx="8568000" cy="6048000"/>
          </a:xfrm>
        </p:spPr>
        <p:txBody>
          <a:bodyPr/>
          <a:lstStyle/>
          <a:p>
            <a:pPr>
              <a:buNone/>
            </a:pPr>
            <a:r>
              <a:rPr lang="en-US" b="1" dirty="0" smtClean="0">
                <a:solidFill>
                  <a:schemeClr val="tx1"/>
                </a:solidFill>
              </a:rPr>
              <a:t>4) In what year was construction probably begun on the canal?</a:t>
            </a:r>
          </a:p>
          <a:p>
            <a:pPr>
              <a:buNone/>
            </a:pPr>
            <a:r>
              <a:rPr lang="en-US" dirty="0" smtClean="0"/>
              <a:t>  a. 1881</a:t>
            </a:r>
          </a:p>
          <a:p>
            <a:pPr>
              <a:buNone/>
            </a:pPr>
            <a:r>
              <a:rPr lang="en-US" dirty="0" smtClean="0"/>
              <a:t>  b. 1920</a:t>
            </a:r>
          </a:p>
          <a:p>
            <a:pPr>
              <a:buNone/>
            </a:pPr>
            <a:r>
              <a:rPr lang="en-US" dirty="0" smtClean="0"/>
              <a:t>  c. 1939</a:t>
            </a:r>
          </a:p>
          <a:p>
            <a:pPr>
              <a:buNone/>
            </a:pPr>
            <a:r>
              <a:rPr lang="en-US" dirty="0" smtClean="0"/>
              <a:t>  d. 1999</a:t>
            </a:r>
          </a:p>
          <a:p>
            <a:endParaRPr lang="en-US" dirty="0" smtClean="0"/>
          </a:p>
          <a:p>
            <a:pPr>
              <a:buNone/>
            </a:pPr>
            <a:r>
              <a:rPr lang="en-US" b="1" dirty="0" smtClean="0">
                <a:solidFill>
                  <a:schemeClr val="tx1"/>
                </a:solidFill>
              </a:rPr>
              <a:t>5) What can be inferred from this reading?</a:t>
            </a:r>
          </a:p>
          <a:p>
            <a:pPr>
              <a:buNone/>
            </a:pPr>
            <a:r>
              <a:rPr lang="en-US" dirty="0" smtClean="0"/>
              <a:t>  a. This is a costly project which should be reevaluated</a:t>
            </a:r>
          </a:p>
          <a:p>
            <a:pPr>
              <a:buNone/>
            </a:pPr>
            <a:r>
              <a:rPr lang="en-US" dirty="0" smtClean="0"/>
              <a:t>  b. Despite all the problems involved, the project is beneficial</a:t>
            </a:r>
          </a:p>
          <a:p>
            <a:pPr>
              <a:buNone/>
            </a:pPr>
            <a:r>
              <a:rPr lang="en-US" dirty="0" smtClean="0"/>
              <a:t>  c. Many captains prefer to sail around Cape Horn because it is less expensive</a:t>
            </a:r>
          </a:p>
          <a:p>
            <a:pPr>
              <a:buNone/>
            </a:pPr>
            <a:r>
              <a:rPr lang="en-US" dirty="0" smtClean="0"/>
              <a:t>  d. Due to all the problems, three governments have had to control the canal over the years</a:t>
            </a:r>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472" y="836712"/>
            <a:ext cx="8568000" cy="6048000"/>
          </a:xfrm>
        </p:spPr>
        <p:txBody>
          <a:bodyPr/>
          <a:lstStyle/>
          <a:p>
            <a:pPr>
              <a:buNone/>
            </a:pPr>
            <a:r>
              <a:rPr lang="en-US" b="1" dirty="0" smtClean="0">
                <a:solidFill>
                  <a:schemeClr val="tx1"/>
                </a:solidFill>
              </a:rPr>
              <a:t>4) In what year was construction probably begun on the canal?</a:t>
            </a:r>
          </a:p>
          <a:p>
            <a:pPr>
              <a:buNone/>
            </a:pPr>
            <a:r>
              <a:rPr lang="en-US" dirty="0" smtClean="0"/>
              <a:t>  </a:t>
            </a:r>
            <a:r>
              <a:rPr lang="en-US" b="1" dirty="0" smtClean="0"/>
              <a:t>a. 1881</a:t>
            </a:r>
          </a:p>
          <a:p>
            <a:pPr>
              <a:buNone/>
            </a:pPr>
            <a:r>
              <a:rPr lang="en-US" dirty="0" smtClean="0"/>
              <a:t>  b. 1920</a:t>
            </a:r>
          </a:p>
          <a:p>
            <a:pPr>
              <a:buNone/>
            </a:pPr>
            <a:r>
              <a:rPr lang="en-US" dirty="0" smtClean="0"/>
              <a:t>  c. 1939</a:t>
            </a:r>
          </a:p>
          <a:p>
            <a:pPr>
              <a:buNone/>
            </a:pPr>
            <a:r>
              <a:rPr lang="en-US" dirty="0" smtClean="0"/>
              <a:t>  d. 1999</a:t>
            </a:r>
          </a:p>
          <a:p>
            <a:endParaRPr lang="en-US" dirty="0" smtClean="0"/>
          </a:p>
          <a:p>
            <a:pPr>
              <a:buNone/>
            </a:pPr>
            <a:r>
              <a:rPr lang="en-US" b="1" dirty="0" smtClean="0">
                <a:solidFill>
                  <a:schemeClr val="tx1"/>
                </a:solidFill>
              </a:rPr>
              <a:t>5) What can be inferred from this reading?</a:t>
            </a:r>
          </a:p>
          <a:p>
            <a:pPr>
              <a:buNone/>
            </a:pPr>
            <a:r>
              <a:rPr lang="en-US" dirty="0" smtClean="0"/>
              <a:t>  a. This is a costly project which should be reevaluated</a:t>
            </a:r>
          </a:p>
          <a:p>
            <a:pPr>
              <a:buNone/>
            </a:pPr>
            <a:r>
              <a:rPr lang="en-US" b="1" dirty="0" smtClean="0"/>
              <a:t>  b. Despite all the problems involved, the project is beneficial</a:t>
            </a:r>
          </a:p>
          <a:p>
            <a:pPr>
              <a:buNone/>
            </a:pPr>
            <a:r>
              <a:rPr lang="en-US" dirty="0" smtClean="0"/>
              <a:t>  c. Many captains prefer to sail around Cape Horn because it is less expensive</a:t>
            </a:r>
          </a:p>
          <a:p>
            <a:pPr>
              <a:buNone/>
            </a:pPr>
            <a:r>
              <a:rPr lang="en-US" dirty="0" smtClean="0"/>
              <a:t>  d. Due to all the problems, three governments have had to control the canal over the years</a:t>
            </a:r>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837287"/>
            <a:ext cx="8568000" cy="4031873"/>
          </a:xfrm>
          <a:prstGeom prst="rect">
            <a:avLst/>
          </a:prstGeom>
          <a:noFill/>
        </p:spPr>
        <p:txBody>
          <a:bodyPr wrap="square" rtlCol="0">
            <a:spAutoFit/>
          </a:bodyPr>
          <a:lstStyle/>
          <a:p>
            <a:endParaRPr lang="en-US" sz="1600" dirty="0" smtClean="0">
              <a:solidFill>
                <a:schemeClr val="tx1">
                  <a:lumMod val="85000"/>
                  <a:lumOff val="15000"/>
                </a:schemeClr>
              </a:solidFill>
            </a:endParaRPr>
          </a:p>
          <a:p>
            <a:endParaRPr lang="en-US" sz="1600" dirty="0">
              <a:solidFill>
                <a:schemeClr val="tx1">
                  <a:lumMod val="85000"/>
                  <a:lumOff val="15000"/>
                </a:schemeClr>
              </a:solidFill>
            </a:endParaRPr>
          </a:p>
          <a:p>
            <a:endParaRPr lang="en-US" sz="1600" dirty="0" smtClean="0">
              <a:solidFill>
                <a:schemeClr val="tx1">
                  <a:lumMod val="85000"/>
                  <a:lumOff val="15000"/>
                </a:schemeClr>
              </a:solidFill>
            </a:endParaRPr>
          </a:p>
          <a:p>
            <a:r>
              <a:rPr lang="en-US" sz="1600" dirty="0" smtClean="0">
                <a:solidFill>
                  <a:schemeClr val="tx1">
                    <a:lumMod val="85000"/>
                    <a:lumOff val="15000"/>
                  </a:schemeClr>
                </a:solidFill>
              </a:rPr>
              <a:t>Alzheimer's disease impairs a person's ability to recall memories, both distant and as recent as a few hours before. Although there is not yet a cure for the illness, there may be hope for a cure with a protein called nerve growth factor. The protein is produced by nerve cells in the same region of the brain where Alzheimer's occurs. Based on this relationship, scientists from the University of Lund in Sweden and the University of California at San Diego designed an experiment to test whether doses of nerve growth factor could reverse the effects of memory loss caused by Alzheimer's. Using a group of rats with impaired memory, the scientists gave half of the rats doses of nerve growth factor while giving the other half a blood protein as a placebo, thus creating a control group. At the end of the four-week test, the rats given the nerve growth factor performed equally to rats with normal memory abilities. While the experiments do not show that nerve growth factor can stop the general process of deterioration caused by Alzheimer's, they do show potential as a means to slowing the process significantly.</a:t>
            </a:r>
            <a:endParaRPr lang="en-US" sz="1600" dirty="0">
              <a:solidFill>
                <a:schemeClr val="tx1">
                  <a:lumMod val="85000"/>
                  <a:lumOff val="15000"/>
                </a:schemeClr>
              </a:solidFill>
            </a:endParaRPr>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With what topic is this passage mainly concerned?</a:t>
            </a:r>
          </a:p>
          <a:p>
            <a:pPr>
              <a:buNone/>
            </a:pPr>
            <a:r>
              <a:rPr lang="en-US" dirty="0" smtClean="0"/>
              <a:t>  a. Impaired memory of patients</a:t>
            </a:r>
          </a:p>
          <a:p>
            <a:pPr>
              <a:buNone/>
            </a:pPr>
            <a:r>
              <a:rPr lang="en-US" dirty="0" smtClean="0"/>
              <a:t>  b. Cures for Alzheimer's disease</a:t>
            </a:r>
          </a:p>
          <a:p>
            <a:pPr>
              <a:buNone/>
            </a:pPr>
            <a:r>
              <a:rPr lang="en-US" dirty="0" smtClean="0"/>
              <a:t>  c. The use of rats as experimental subjects</a:t>
            </a:r>
          </a:p>
          <a:p>
            <a:pPr>
              <a:buNone/>
            </a:pPr>
            <a:r>
              <a:rPr lang="en-US" dirty="0" smtClean="0"/>
              <a:t>  d. Nerve growth factor as a cure for Alzheimer's</a:t>
            </a:r>
            <a:br>
              <a:rPr lang="en-US" dirty="0" smtClean="0"/>
            </a:br>
            <a:endParaRPr lang="en-US" dirty="0" smtClean="0"/>
          </a:p>
          <a:p>
            <a:pPr>
              <a:buNone/>
            </a:pPr>
            <a:r>
              <a:rPr lang="en-US" b="1" dirty="0" smtClean="0">
                <a:solidFill>
                  <a:schemeClr val="tx1"/>
                </a:solidFill>
              </a:rPr>
              <a:t>2) The word "impairs" in line 1 is most similar to which of the following?</a:t>
            </a:r>
          </a:p>
          <a:p>
            <a:pPr>
              <a:buNone/>
            </a:pPr>
            <a:r>
              <a:rPr lang="en-US" dirty="0" smtClean="0">
                <a:solidFill>
                  <a:schemeClr val="tx1"/>
                </a:solidFill>
              </a:rPr>
              <a:t>  a.</a:t>
            </a:r>
            <a:r>
              <a:rPr lang="en-US" dirty="0" smtClean="0">
                <a:solidFill>
                  <a:schemeClr val="accent2"/>
                </a:solidFill>
              </a:rPr>
              <a:t> </a:t>
            </a:r>
            <a:r>
              <a:rPr lang="en-US" dirty="0" smtClean="0"/>
              <a:t>Affects</a:t>
            </a:r>
          </a:p>
          <a:p>
            <a:pPr>
              <a:buNone/>
            </a:pPr>
            <a:r>
              <a:rPr lang="en-US" dirty="0" smtClean="0"/>
              <a:t>  b. Destroys</a:t>
            </a:r>
          </a:p>
          <a:p>
            <a:pPr>
              <a:buNone/>
            </a:pPr>
            <a:r>
              <a:rPr lang="en-US" dirty="0" smtClean="0"/>
              <a:t>  c. Enhances</a:t>
            </a:r>
          </a:p>
          <a:p>
            <a:pPr>
              <a:buNone/>
            </a:pPr>
            <a:r>
              <a:rPr lang="en-US" dirty="0" smtClean="0"/>
              <a:t>  d. Diminishes</a:t>
            </a:r>
            <a:br>
              <a:rPr lang="en-US" dirty="0" smtClean="0"/>
            </a:br>
            <a:endParaRPr lang="en-US" dirty="0" smtClean="0"/>
          </a:p>
          <a:p>
            <a:pPr>
              <a:buNone/>
            </a:pPr>
            <a:r>
              <a:rPr lang="en-US" b="1" dirty="0" smtClean="0">
                <a:solidFill>
                  <a:schemeClr val="tx1"/>
                </a:solidFill>
              </a:rPr>
              <a:t>3) According to the passage, where is nerve growth factor produced in the body?</a:t>
            </a:r>
          </a:p>
          <a:p>
            <a:pPr>
              <a:buNone/>
            </a:pPr>
            <a:r>
              <a:rPr lang="en-US" dirty="0" smtClean="0"/>
              <a:t>  a. In nerve cells in the spinal column</a:t>
            </a:r>
          </a:p>
          <a:p>
            <a:pPr>
              <a:buNone/>
            </a:pPr>
            <a:r>
              <a:rPr lang="en-US" dirty="0" smtClean="0"/>
              <a:t>  b. In red blood cells in the circulatory system</a:t>
            </a:r>
          </a:p>
          <a:p>
            <a:pPr>
              <a:buNone/>
            </a:pPr>
            <a:r>
              <a:rPr lang="en-US" dirty="0" smtClean="0"/>
              <a:t>  c. In nerve cells in the brain</a:t>
            </a:r>
          </a:p>
          <a:p>
            <a:pPr>
              <a:buNone/>
            </a:pPr>
            <a:r>
              <a:rPr lang="en-US" dirty="0" smtClean="0"/>
              <a:t>  d. In the pituitary gland</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With what topic is this passage mainly concerned?</a:t>
            </a:r>
          </a:p>
          <a:p>
            <a:pPr>
              <a:buNone/>
            </a:pPr>
            <a:r>
              <a:rPr lang="en-US" dirty="0" smtClean="0"/>
              <a:t>  a. Impaired memory of patients</a:t>
            </a:r>
          </a:p>
          <a:p>
            <a:pPr>
              <a:buNone/>
            </a:pPr>
            <a:r>
              <a:rPr lang="en-US" dirty="0" smtClean="0"/>
              <a:t>  b. Cures for Alzheimer's disease</a:t>
            </a:r>
          </a:p>
          <a:p>
            <a:pPr>
              <a:buNone/>
            </a:pPr>
            <a:r>
              <a:rPr lang="en-US" dirty="0" smtClean="0"/>
              <a:t>  c. The use of rats as experimental subjects</a:t>
            </a:r>
          </a:p>
          <a:p>
            <a:pPr>
              <a:buNone/>
            </a:pPr>
            <a:r>
              <a:rPr lang="en-US" dirty="0" smtClean="0"/>
              <a:t>  </a:t>
            </a:r>
            <a:r>
              <a:rPr lang="en-US" b="1" dirty="0" smtClean="0"/>
              <a:t>d. Nerve growth factor as a cure for Alzheimer's</a:t>
            </a:r>
            <a:br>
              <a:rPr lang="en-US" b="1" dirty="0" smtClean="0"/>
            </a:br>
            <a:endParaRPr lang="en-US" b="1" dirty="0" smtClean="0"/>
          </a:p>
          <a:p>
            <a:pPr>
              <a:buNone/>
            </a:pPr>
            <a:r>
              <a:rPr lang="en-US" b="1" dirty="0" smtClean="0">
                <a:solidFill>
                  <a:schemeClr val="tx1"/>
                </a:solidFill>
              </a:rPr>
              <a:t>2) The word "impairs" in line 1 is most similar to which of the following?</a:t>
            </a:r>
          </a:p>
          <a:p>
            <a:pPr>
              <a:buNone/>
            </a:pPr>
            <a:r>
              <a:rPr lang="en-US" dirty="0" smtClean="0">
                <a:solidFill>
                  <a:schemeClr val="accent2"/>
                </a:solidFill>
              </a:rPr>
              <a:t>  </a:t>
            </a:r>
            <a:r>
              <a:rPr lang="en-US" dirty="0" smtClean="0">
                <a:solidFill>
                  <a:schemeClr val="tx1"/>
                </a:solidFill>
              </a:rPr>
              <a:t>a</a:t>
            </a:r>
            <a:r>
              <a:rPr lang="en-US" dirty="0" smtClean="0">
                <a:solidFill>
                  <a:schemeClr val="accent2"/>
                </a:solidFill>
              </a:rPr>
              <a:t>. </a:t>
            </a:r>
            <a:r>
              <a:rPr lang="en-US" dirty="0" smtClean="0"/>
              <a:t>Affects</a:t>
            </a:r>
          </a:p>
          <a:p>
            <a:pPr>
              <a:buNone/>
            </a:pPr>
            <a:r>
              <a:rPr lang="en-US" dirty="0" smtClean="0"/>
              <a:t>  b. Destroys</a:t>
            </a:r>
          </a:p>
          <a:p>
            <a:pPr>
              <a:buNone/>
            </a:pPr>
            <a:r>
              <a:rPr lang="en-US" dirty="0" smtClean="0"/>
              <a:t>  c. Enhances</a:t>
            </a:r>
          </a:p>
          <a:p>
            <a:pPr>
              <a:buNone/>
            </a:pPr>
            <a:r>
              <a:rPr lang="en-US" dirty="0" smtClean="0"/>
              <a:t>  </a:t>
            </a:r>
            <a:r>
              <a:rPr lang="en-US" b="1" dirty="0" smtClean="0"/>
              <a:t>d. Diminishes</a:t>
            </a:r>
            <a:r>
              <a:rPr lang="en-US" dirty="0" smtClean="0"/>
              <a:t/>
            </a:r>
            <a:br>
              <a:rPr lang="en-US" dirty="0" smtClean="0"/>
            </a:br>
            <a:endParaRPr lang="en-US" dirty="0" smtClean="0"/>
          </a:p>
          <a:p>
            <a:pPr>
              <a:buNone/>
            </a:pPr>
            <a:r>
              <a:rPr lang="en-US" b="1" dirty="0" smtClean="0">
                <a:solidFill>
                  <a:schemeClr val="tx1"/>
                </a:solidFill>
              </a:rPr>
              <a:t>3) According to the passage, where is nerve growth factor produced in the body?</a:t>
            </a:r>
          </a:p>
          <a:p>
            <a:pPr>
              <a:buNone/>
            </a:pPr>
            <a:r>
              <a:rPr lang="en-US" dirty="0" smtClean="0"/>
              <a:t>  a. In nerve cells in the spinal column</a:t>
            </a:r>
          </a:p>
          <a:p>
            <a:pPr>
              <a:buNone/>
            </a:pPr>
            <a:r>
              <a:rPr lang="en-US" dirty="0" smtClean="0"/>
              <a:t>  b. In red blood cells in the circulatory system</a:t>
            </a:r>
          </a:p>
          <a:p>
            <a:pPr>
              <a:buNone/>
            </a:pPr>
            <a:r>
              <a:rPr lang="en-US" dirty="0" smtClean="0"/>
              <a:t>  </a:t>
            </a:r>
            <a:r>
              <a:rPr lang="en-US" b="1" dirty="0" smtClean="0"/>
              <a:t>c. In nerve cells in the brain</a:t>
            </a:r>
          </a:p>
          <a:p>
            <a:pPr>
              <a:buNone/>
            </a:pPr>
            <a:r>
              <a:rPr lang="en-US" dirty="0" smtClean="0"/>
              <a:t>  d. In the pituitary gland</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4)The passage most closely resembles which of the following patterns of organization?</a:t>
            </a:r>
          </a:p>
          <a:p>
            <a:pPr>
              <a:buNone/>
            </a:pPr>
            <a:r>
              <a:rPr lang="en-US" dirty="0" smtClean="0"/>
              <a:t>  a. Chronological order</a:t>
            </a:r>
          </a:p>
          <a:p>
            <a:pPr>
              <a:buNone/>
            </a:pPr>
            <a:r>
              <a:rPr lang="en-US" dirty="0" smtClean="0"/>
              <a:t>  b. Statement and illustration</a:t>
            </a:r>
          </a:p>
          <a:p>
            <a:pPr>
              <a:buNone/>
            </a:pPr>
            <a:r>
              <a:rPr lang="en-US" dirty="0" smtClean="0"/>
              <a:t>  c. Cause effect</a:t>
            </a:r>
          </a:p>
          <a:p>
            <a:pPr>
              <a:buNone/>
            </a:pPr>
            <a:r>
              <a:rPr lang="en-US" dirty="0" smtClean="0"/>
              <a:t>  d. Alphabetical order</a:t>
            </a:r>
          </a:p>
          <a:p>
            <a:endParaRPr lang="en-US" dirty="0" smtClean="0"/>
          </a:p>
          <a:p>
            <a:pPr>
              <a:buNone/>
            </a:pPr>
            <a:r>
              <a:rPr lang="en-US" b="1" dirty="0" smtClean="0">
                <a:solidFill>
                  <a:schemeClr val="tx1"/>
                </a:solidFill>
              </a:rPr>
              <a:t>5) Which of the following can be inferred from the passage?</a:t>
            </a:r>
          </a:p>
          <a:p>
            <a:pPr>
              <a:buNone/>
            </a:pPr>
            <a:r>
              <a:rPr lang="en-US" dirty="0" smtClean="0"/>
              <a:t>  a. Alzheimer's disease is deadly</a:t>
            </a:r>
          </a:p>
          <a:p>
            <a:pPr>
              <a:buNone/>
            </a:pPr>
            <a:r>
              <a:rPr lang="en-US" dirty="0" smtClean="0"/>
              <a:t>  b. Though unsuccessful, the experiments did show some benefits derived from nerve growth factor</a:t>
            </a:r>
          </a:p>
          <a:p>
            <a:pPr>
              <a:buNone/>
            </a:pPr>
            <a:r>
              <a:rPr lang="en-US" dirty="0" smtClean="0"/>
              <a:t>  c. The experiments did not show any significant benefits from nerve growth factor</a:t>
            </a:r>
          </a:p>
          <a:p>
            <a:pPr>
              <a:buNone/>
            </a:pPr>
            <a:r>
              <a:rPr lang="en-US" dirty="0" smtClean="0"/>
              <a:t>  d. More work needs to be done to understand the effects of nerve growth factor</a:t>
            </a:r>
          </a:p>
          <a:p>
            <a:endParaRPr lang="en-US" dirty="0" smtClean="0"/>
          </a:p>
          <a:p>
            <a:pPr>
              <a:buNone/>
            </a:pPr>
            <a:r>
              <a:rPr lang="en-US" b="1" dirty="0" smtClean="0">
                <a:solidFill>
                  <a:schemeClr val="tx1"/>
                </a:solidFill>
              </a:rPr>
              <a:t>6) The relationship between nerve growth factor and a protein is similar to the relationship between Alzheimer's and</a:t>
            </a:r>
          </a:p>
          <a:p>
            <a:pPr>
              <a:buNone/>
            </a:pPr>
            <a:r>
              <a:rPr lang="en-US" dirty="0" smtClean="0"/>
              <a:t>  a. Forgetfulness</a:t>
            </a:r>
          </a:p>
          <a:p>
            <a:pPr>
              <a:buNone/>
            </a:pPr>
            <a:r>
              <a:rPr lang="en-US" dirty="0" smtClean="0"/>
              <a:t>  b. A disease</a:t>
            </a:r>
          </a:p>
          <a:p>
            <a:pPr>
              <a:buNone/>
            </a:pPr>
            <a:r>
              <a:rPr lang="en-US" dirty="0" smtClean="0"/>
              <a:t>  c. A cure</a:t>
            </a:r>
          </a:p>
          <a:p>
            <a:pPr>
              <a:buNone/>
            </a:pPr>
            <a:r>
              <a:rPr lang="en-US" dirty="0" smtClean="0"/>
              <a:t>  d. A cancer</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4)The passage most closely resembles which of the following patterns of organization?</a:t>
            </a:r>
          </a:p>
          <a:p>
            <a:pPr>
              <a:buNone/>
            </a:pPr>
            <a:r>
              <a:rPr lang="en-US" dirty="0" smtClean="0"/>
              <a:t>  a. Chronological order</a:t>
            </a:r>
          </a:p>
          <a:p>
            <a:pPr>
              <a:buNone/>
            </a:pPr>
            <a:r>
              <a:rPr lang="en-US" dirty="0" smtClean="0"/>
              <a:t>  </a:t>
            </a:r>
            <a:r>
              <a:rPr lang="en-US" b="1" dirty="0" smtClean="0"/>
              <a:t>b. Statement and illustration</a:t>
            </a:r>
          </a:p>
          <a:p>
            <a:pPr>
              <a:buNone/>
            </a:pPr>
            <a:r>
              <a:rPr lang="en-US" dirty="0" smtClean="0"/>
              <a:t>  c. Cause effect</a:t>
            </a:r>
          </a:p>
          <a:p>
            <a:pPr>
              <a:buNone/>
            </a:pPr>
            <a:r>
              <a:rPr lang="en-US" dirty="0" smtClean="0"/>
              <a:t>  d. Alphabetical order</a:t>
            </a:r>
          </a:p>
          <a:p>
            <a:endParaRPr lang="en-US" dirty="0" smtClean="0"/>
          </a:p>
          <a:p>
            <a:pPr>
              <a:buNone/>
            </a:pPr>
            <a:r>
              <a:rPr lang="en-US" b="1" dirty="0" smtClean="0">
                <a:solidFill>
                  <a:schemeClr val="tx1"/>
                </a:solidFill>
              </a:rPr>
              <a:t>5) Which of the following can be inferred from the passage?</a:t>
            </a:r>
          </a:p>
          <a:p>
            <a:pPr>
              <a:buNone/>
            </a:pPr>
            <a:r>
              <a:rPr lang="en-US" dirty="0" smtClean="0"/>
              <a:t>  a. Alzheimer's disease is deadly</a:t>
            </a:r>
          </a:p>
          <a:p>
            <a:pPr>
              <a:buNone/>
            </a:pPr>
            <a:r>
              <a:rPr lang="en-US" dirty="0" smtClean="0"/>
              <a:t>  b. Though unsuccessful, the experiments did show some benefits derived from nerve growth factor</a:t>
            </a:r>
          </a:p>
          <a:p>
            <a:pPr>
              <a:buNone/>
            </a:pPr>
            <a:r>
              <a:rPr lang="en-US" dirty="0" smtClean="0"/>
              <a:t>  c. The experiments did not show any significant benefits from nerve growth factor</a:t>
            </a:r>
          </a:p>
          <a:p>
            <a:pPr>
              <a:buNone/>
            </a:pPr>
            <a:r>
              <a:rPr lang="en-US" dirty="0" smtClean="0"/>
              <a:t>  </a:t>
            </a:r>
            <a:r>
              <a:rPr lang="en-US" b="1" dirty="0" smtClean="0"/>
              <a:t>d. More work needs to be done to understand the effects of nerve growth factor</a:t>
            </a:r>
          </a:p>
          <a:p>
            <a:endParaRPr lang="en-US" dirty="0" smtClean="0"/>
          </a:p>
          <a:p>
            <a:pPr>
              <a:buNone/>
            </a:pPr>
            <a:r>
              <a:rPr lang="en-US" b="1" dirty="0" smtClean="0">
                <a:solidFill>
                  <a:schemeClr val="tx1"/>
                </a:solidFill>
              </a:rPr>
              <a:t>6) The relationship between nerve growth factor and a protein is similar to the relationship between Alzheimer's and</a:t>
            </a:r>
          </a:p>
          <a:p>
            <a:pPr>
              <a:buNone/>
            </a:pPr>
            <a:r>
              <a:rPr lang="en-US" dirty="0" smtClean="0"/>
              <a:t>  a. Forgetfulness</a:t>
            </a:r>
          </a:p>
          <a:p>
            <a:pPr>
              <a:buNone/>
            </a:pPr>
            <a:r>
              <a:rPr lang="en-US" dirty="0" smtClean="0"/>
              <a:t>  </a:t>
            </a:r>
            <a:r>
              <a:rPr lang="en-US" b="1" dirty="0" smtClean="0"/>
              <a:t>b. A disease</a:t>
            </a:r>
          </a:p>
          <a:p>
            <a:pPr>
              <a:buNone/>
            </a:pPr>
            <a:r>
              <a:rPr lang="en-US" dirty="0" smtClean="0"/>
              <a:t>  c. A cure</a:t>
            </a:r>
          </a:p>
          <a:p>
            <a:pPr>
              <a:buNone/>
            </a:pPr>
            <a:r>
              <a:rPr lang="en-US" dirty="0" smtClean="0"/>
              <a:t>  d. </a:t>
            </a:r>
            <a:r>
              <a:rPr lang="en-US" smtClean="0"/>
              <a:t>A </a:t>
            </a:r>
            <a:r>
              <a:rPr lang="en-US" dirty="0" smtClean="0"/>
              <a:t>cancer</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92076"/>
            <a:ext cx="8568000" cy="2308324"/>
          </a:xfrm>
          <a:prstGeom prst="rect">
            <a:avLst/>
          </a:prstGeom>
          <a:noFill/>
        </p:spPr>
        <p:txBody>
          <a:bodyPr wrap="square" rtlCol="0">
            <a:spAutoFit/>
          </a:bodyPr>
          <a:lstStyle/>
          <a:p>
            <a:endParaRPr lang="en-US" sz="1600" dirty="0" smtClean="0"/>
          </a:p>
          <a:p>
            <a:endParaRPr lang="en-US" sz="1600" dirty="0" smtClean="0"/>
          </a:p>
          <a:p>
            <a:endParaRPr lang="en-US" sz="1600" dirty="0" smtClean="0"/>
          </a:p>
          <a:p>
            <a:r>
              <a:rPr lang="en-US" sz="1600" dirty="0" smtClean="0"/>
              <a:t>The Rajputs occupy an honored place in the history of India. They were a war-like people, proud and patriotic. They were jealous of their honor, and would lay down their lives to uphold it. They loved their homes and fought bravely to defend the honor of their women-folk. Nothing would tame their spirits. Perils only called forth their courage and poverty only increased their power of resistance. None could fight like them. Their motto was ‘better death than dishonor’.  </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marL="342900" indent="-342900">
              <a:buNone/>
            </a:pPr>
            <a:r>
              <a:rPr lang="en-US" b="1" dirty="0" smtClean="0">
                <a:solidFill>
                  <a:schemeClr val="tx1"/>
                </a:solidFill>
              </a:rPr>
              <a:t>1) Which of the following represents the central theme of the passage?</a:t>
            </a:r>
          </a:p>
          <a:p>
            <a:pPr marL="342900" indent="-342900">
              <a:buNone/>
            </a:pPr>
            <a:r>
              <a:rPr lang="en-US" dirty="0" smtClean="0"/>
              <a:t>  a. The pride of the Rajputs</a:t>
            </a:r>
          </a:p>
          <a:p>
            <a:pPr marL="342900" indent="-342900">
              <a:buNone/>
            </a:pPr>
            <a:r>
              <a:rPr lang="en-US" dirty="0" smtClean="0"/>
              <a:t>  b. Rajputs and their sacrifices</a:t>
            </a:r>
          </a:p>
          <a:p>
            <a:pPr marL="342900" indent="-342900">
              <a:buNone/>
            </a:pPr>
            <a:r>
              <a:rPr lang="en-US" dirty="0" smtClean="0"/>
              <a:t>  c. The rise and fall of the Rajputs</a:t>
            </a:r>
          </a:p>
          <a:p>
            <a:pPr marL="342900" indent="-342900">
              <a:buNone/>
            </a:pPr>
            <a:r>
              <a:rPr lang="en-US" dirty="0" smtClean="0"/>
              <a:t>  d. Rajputs- the spirited heroes of Indian history</a:t>
            </a:r>
          </a:p>
          <a:p>
            <a:endParaRPr lang="en-US" b="1" dirty="0" smtClean="0">
              <a:solidFill>
                <a:schemeClr val="tx1"/>
              </a:solidFill>
            </a:endParaRPr>
          </a:p>
          <a:p>
            <a:pPr>
              <a:buNone/>
            </a:pPr>
            <a:r>
              <a:rPr lang="en-US" b="1" dirty="0" smtClean="0">
                <a:solidFill>
                  <a:schemeClr val="tx1"/>
                </a:solidFill>
              </a:rPr>
              <a:t>2) Which of the following is opposite in meaning to the word ‘proud’ in the passage?</a:t>
            </a:r>
          </a:p>
          <a:p>
            <a:pPr>
              <a:buNone/>
            </a:pPr>
            <a:r>
              <a:rPr lang="en-US" dirty="0" smtClean="0"/>
              <a:t>  a. Humble</a:t>
            </a:r>
          </a:p>
          <a:p>
            <a:pPr>
              <a:buNone/>
            </a:pPr>
            <a:r>
              <a:rPr lang="en-US" dirty="0" smtClean="0"/>
              <a:t>  b. Kind</a:t>
            </a:r>
          </a:p>
          <a:p>
            <a:pPr>
              <a:buNone/>
            </a:pPr>
            <a:r>
              <a:rPr lang="en-US" dirty="0" smtClean="0"/>
              <a:t>  c. Courteous</a:t>
            </a:r>
          </a:p>
          <a:p>
            <a:pPr>
              <a:buNone/>
            </a:pPr>
            <a:r>
              <a:rPr lang="en-US" dirty="0" smtClean="0"/>
              <a:t>  d. Cowardly</a:t>
            </a:r>
          </a:p>
          <a:p>
            <a:endParaRPr lang="en-US" dirty="0" smtClean="0">
              <a:solidFill>
                <a:schemeClr val="accent2"/>
              </a:solidFill>
            </a:endParaRPr>
          </a:p>
          <a:p>
            <a:pPr>
              <a:buNone/>
            </a:pPr>
            <a:r>
              <a:rPr lang="en-US" b="1" dirty="0" smtClean="0">
                <a:solidFill>
                  <a:schemeClr val="tx1"/>
                </a:solidFill>
              </a:rPr>
              <a:t>3) Which of the following statements is not true in the  context of the passage?</a:t>
            </a:r>
          </a:p>
          <a:p>
            <a:pPr>
              <a:buNone/>
            </a:pPr>
            <a:r>
              <a:rPr lang="en-US" dirty="0" smtClean="0"/>
              <a:t>  a. The Rajputs achieved eminence in history due to their great bravery</a:t>
            </a:r>
          </a:p>
          <a:p>
            <a:pPr>
              <a:buNone/>
            </a:pPr>
            <a:r>
              <a:rPr lang="en-US" dirty="0" smtClean="0"/>
              <a:t>  b. They were homely people and would fight for upholding women’s honor</a:t>
            </a:r>
          </a:p>
          <a:p>
            <a:pPr>
              <a:buNone/>
            </a:pPr>
            <a:r>
              <a:rPr lang="en-US" dirty="0" smtClean="0"/>
              <a:t>  c. In moments of danger they would exhibit great courage</a:t>
            </a:r>
          </a:p>
          <a:p>
            <a:pPr>
              <a:buNone/>
            </a:pPr>
            <a:r>
              <a:rPr lang="en-US" dirty="0" smtClean="0"/>
              <a:t>  d. They could not, however, face the challenge of poverty</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marL="342900" indent="-342900">
              <a:buNone/>
            </a:pPr>
            <a:r>
              <a:rPr lang="en-US" b="1" dirty="0" smtClean="0">
                <a:solidFill>
                  <a:schemeClr val="tx1"/>
                </a:solidFill>
              </a:rPr>
              <a:t>1) Which of the following represents the central theme of the passage?</a:t>
            </a:r>
          </a:p>
          <a:p>
            <a:pPr marL="342900" indent="-342900">
              <a:buNone/>
            </a:pPr>
            <a:r>
              <a:rPr lang="en-US" dirty="0" smtClean="0"/>
              <a:t>  a. The pride of the Rajputs</a:t>
            </a:r>
          </a:p>
          <a:p>
            <a:pPr marL="342900" indent="-342900">
              <a:buNone/>
            </a:pPr>
            <a:r>
              <a:rPr lang="en-US" dirty="0" smtClean="0"/>
              <a:t>  b. Rajputs and their sacrifices</a:t>
            </a:r>
          </a:p>
          <a:p>
            <a:pPr marL="342900" indent="-342900">
              <a:buNone/>
            </a:pPr>
            <a:r>
              <a:rPr lang="en-US" dirty="0" smtClean="0"/>
              <a:t>  c. The rise and fall of the Rajputs</a:t>
            </a:r>
          </a:p>
          <a:p>
            <a:pPr marL="342900" indent="-342900">
              <a:buNone/>
            </a:pPr>
            <a:r>
              <a:rPr lang="en-US" b="1" dirty="0" smtClean="0"/>
              <a:t>  d. Rajputs- the spirited heroes of Indian history</a:t>
            </a:r>
          </a:p>
          <a:p>
            <a:endParaRPr lang="en-US" b="1" dirty="0" smtClean="0">
              <a:solidFill>
                <a:schemeClr val="tx1"/>
              </a:solidFill>
            </a:endParaRPr>
          </a:p>
          <a:p>
            <a:pPr>
              <a:buNone/>
            </a:pPr>
            <a:r>
              <a:rPr lang="en-US" b="1" dirty="0" smtClean="0">
                <a:solidFill>
                  <a:schemeClr val="tx1"/>
                </a:solidFill>
              </a:rPr>
              <a:t>2) Which of the following is opposite in meaning to the word ‘proud’ in the passage?</a:t>
            </a:r>
          </a:p>
          <a:p>
            <a:pPr>
              <a:buNone/>
            </a:pPr>
            <a:r>
              <a:rPr lang="en-US" dirty="0" smtClean="0"/>
              <a:t>  </a:t>
            </a:r>
            <a:r>
              <a:rPr lang="en-US" b="1" dirty="0" smtClean="0"/>
              <a:t>a. Humble</a:t>
            </a:r>
          </a:p>
          <a:p>
            <a:pPr>
              <a:buNone/>
            </a:pPr>
            <a:r>
              <a:rPr lang="en-US" dirty="0" smtClean="0"/>
              <a:t>  b. Kind</a:t>
            </a:r>
          </a:p>
          <a:p>
            <a:pPr>
              <a:buNone/>
            </a:pPr>
            <a:r>
              <a:rPr lang="en-US" dirty="0" smtClean="0"/>
              <a:t>  c. Courteous</a:t>
            </a:r>
          </a:p>
          <a:p>
            <a:pPr>
              <a:buNone/>
            </a:pPr>
            <a:r>
              <a:rPr lang="en-US" dirty="0" smtClean="0"/>
              <a:t>  d. Cowardly</a:t>
            </a:r>
          </a:p>
          <a:p>
            <a:endParaRPr lang="en-US" dirty="0" smtClean="0">
              <a:solidFill>
                <a:schemeClr val="accent2"/>
              </a:solidFill>
            </a:endParaRPr>
          </a:p>
          <a:p>
            <a:pPr>
              <a:buNone/>
            </a:pPr>
            <a:r>
              <a:rPr lang="en-US" b="1" dirty="0" smtClean="0">
                <a:solidFill>
                  <a:schemeClr val="tx1"/>
                </a:solidFill>
              </a:rPr>
              <a:t>3) Which of the following statements is not true in the  context of the passage?</a:t>
            </a:r>
          </a:p>
          <a:p>
            <a:pPr>
              <a:buNone/>
            </a:pPr>
            <a:r>
              <a:rPr lang="en-US" dirty="0" smtClean="0"/>
              <a:t>  a. The Rajputs achieved eminence in history due to their great bravery</a:t>
            </a:r>
          </a:p>
          <a:p>
            <a:pPr>
              <a:buNone/>
            </a:pPr>
            <a:r>
              <a:rPr lang="en-US" dirty="0" smtClean="0"/>
              <a:t>  b. They were homely people and would fight for upholding women’s honor</a:t>
            </a:r>
          </a:p>
          <a:p>
            <a:pPr>
              <a:buNone/>
            </a:pPr>
            <a:r>
              <a:rPr lang="en-US" dirty="0" smtClean="0"/>
              <a:t>  c. In moments of danger they would exhibit great courage</a:t>
            </a:r>
          </a:p>
          <a:p>
            <a:pPr>
              <a:buNone/>
            </a:pPr>
            <a:r>
              <a:rPr lang="en-US" dirty="0" smtClean="0"/>
              <a:t>  </a:t>
            </a:r>
            <a:r>
              <a:rPr lang="en-US" b="1" dirty="0" smtClean="0"/>
              <a:t>d. They could not, however, face the challenge of poverty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The expression ‘tame their spirits’ in the passage means</a:t>
            </a:r>
          </a:p>
          <a:p>
            <a:pPr>
              <a:buNone/>
            </a:pPr>
            <a:r>
              <a:rPr lang="en-US" dirty="0" smtClean="0"/>
              <a:t>  a. Suppress their ambitions</a:t>
            </a:r>
          </a:p>
          <a:p>
            <a:pPr>
              <a:buNone/>
            </a:pPr>
            <a:r>
              <a:rPr lang="en-US" dirty="0" smtClean="0"/>
              <a:t>  b. Arouse their enthusiasm</a:t>
            </a:r>
          </a:p>
          <a:p>
            <a:pPr>
              <a:buNone/>
            </a:pPr>
            <a:r>
              <a:rPr lang="en-US" dirty="0" smtClean="0"/>
              <a:t>  c. Develop their courage</a:t>
            </a:r>
          </a:p>
          <a:p>
            <a:pPr>
              <a:buNone/>
            </a:pPr>
            <a:r>
              <a:rPr lang="en-US" dirty="0" smtClean="0"/>
              <a:t>  d. Curb their enthusiasm</a:t>
            </a:r>
          </a:p>
          <a:p>
            <a:endParaRPr lang="en-US" dirty="0" smtClean="0"/>
          </a:p>
          <a:p>
            <a:pPr>
              <a:buNone/>
            </a:pPr>
            <a:r>
              <a:rPr lang="en-US" b="1" dirty="0" smtClean="0">
                <a:solidFill>
                  <a:schemeClr val="tx1"/>
                </a:solidFill>
              </a:rPr>
              <a:t>5) According to the writer, the Rajputs occupy an honored place in history, because</a:t>
            </a:r>
          </a:p>
          <a:p>
            <a:pPr>
              <a:buNone/>
            </a:pPr>
            <a:r>
              <a:rPr lang="en-US" dirty="0" smtClean="0"/>
              <a:t>  a. They were fond of wars</a:t>
            </a:r>
          </a:p>
          <a:p>
            <a:pPr>
              <a:buNone/>
            </a:pPr>
            <a:r>
              <a:rPr lang="en-US" dirty="0" smtClean="0"/>
              <a:t>  b. They were proud of their war</a:t>
            </a:r>
          </a:p>
          <a:p>
            <a:pPr>
              <a:buNone/>
            </a:pPr>
            <a:r>
              <a:rPr lang="en-US" dirty="0" smtClean="0"/>
              <a:t>  c. They were jealous of people’s honor</a:t>
            </a:r>
          </a:p>
          <a:p>
            <a:pPr>
              <a:buNone/>
            </a:pPr>
            <a:r>
              <a:rPr lang="en-US" dirty="0" smtClean="0"/>
              <a:t>  d. They lived and died upholding their self-respect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4) The expression ‘tame their spirits’ in the passage means</a:t>
            </a:r>
          </a:p>
          <a:p>
            <a:pPr>
              <a:buNone/>
            </a:pPr>
            <a:r>
              <a:rPr lang="en-US" dirty="0" smtClean="0"/>
              <a:t>  a. Suppress their ambitions</a:t>
            </a:r>
          </a:p>
          <a:p>
            <a:pPr>
              <a:buNone/>
            </a:pPr>
            <a:r>
              <a:rPr lang="en-US" dirty="0" smtClean="0"/>
              <a:t>  b. Arouse their enthusiasm</a:t>
            </a:r>
          </a:p>
          <a:p>
            <a:pPr>
              <a:buNone/>
            </a:pPr>
            <a:r>
              <a:rPr lang="en-US" dirty="0" smtClean="0"/>
              <a:t>  c. Develop their courage</a:t>
            </a:r>
          </a:p>
          <a:p>
            <a:pPr>
              <a:buNone/>
            </a:pPr>
            <a:r>
              <a:rPr lang="en-US" dirty="0" smtClean="0"/>
              <a:t>  </a:t>
            </a:r>
            <a:r>
              <a:rPr lang="en-US" b="1" dirty="0" smtClean="0"/>
              <a:t>d. Curb their enthusiasm</a:t>
            </a:r>
          </a:p>
          <a:p>
            <a:endParaRPr lang="en-US" dirty="0" smtClean="0"/>
          </a:p>
          <a:p>
            <a:pPr>
              <a:buNone/>
            </a:pPr>
            <a:r>
              <a:rPr lang="en-US" b="1" dirty="0" smtClean="0">
                <a:solidFill>
                  <a:schemeClr val="tx1"/>
                </a:solidFill>
              </a:rPr>
              <a:t>5) According to the writer, the Rajputs occupy an honored place in history, because</a:t>
            </a:r>
          </a:p>
          <a:p>
            <a:pPr>
              <a:buNone/>
            </a:pPr>
            <a:r>
              <a:rPr lang="en-US" dirty="0" smtClean="0"/>
              <a:t>  a. They were fond of wars</a:t>
            </a:r>
          </a:p>
          <a:p>
            <a:pPr>
              <a:buNone/>
            </a:pPr>
            <a:r>
              <a:rPr lang="en-US" dirty="0" smtClean="0"/>
              <a:t>  b. They were proud of their war</a:t>
            </a:r>
          </a:p>
          <a:p>
            <a:pPr>
              <a:buNone/>
            </a:pPr>
            <a:r>
              <a:rPr lang="en-US" dirty="0" smtClean="0"/>
              <a:t>  c. They were jealous of people’s honor</a:t>
            </a:r>
          </a:p>
          <a:p>
            <a:pPr>
              <a:buNone/>
            </a:pPr>
            <a:r>
              <a:rPr lang="en-US" dirty="0" smtClean="0"/>
              <a:t>  </a:t>
            </a:r>
            <a:r>
              <a:rPr lang="en-US" b="1" dirty="0" smtClean="0"/>
              <a:t>d. They lived and died upholding their self-respect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10000"/>
            <a:ext cx="8568000" cy="3293209"/>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In 1920, after some thirty nine years of problems with disease, high costs, and politics, the Panama Canal was officially opened, finally linking the Atlantic and Pacific Oceans by allowing ships to pass through the fifty-mile canal zone instead of traveling some seven thousand miles around Cape Horn. It takes a ship approximately eight hours to complete the trip through the canal and costs an average of fifteen thousand dollars one-tenth of what it would cost an average ship to round the Horn. More than fifteen thousand ships pass through its locks each year.</a:t>
            </a:r>
            <a:br>
              <a:rPr lang="en-US" sz="1600" dirty="0" smtClean="0"/>
            </a:br>
            <a:r>
              <a:rPr lang="en-US" sz="1600" dirty="0" smtClean="0"/>
              <a:t/>
            </a:r>
            <a:br>
              <a:rPr lang="en-US" sz="1600" dirty="0" smtClean="0"/>
            </a:br>
            <a:r>
              <a:rPr lang="en-US" sz="1600" dirty="0" smtClean="0"/>
              <a:t>The French initiated the project but sold their rights to the United States. The latter will control it until the end of the twentieth century when Panama takes over its duties.</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solidFill>
                  <a:schemeClr val="tx1"/>
                </a:solidFill>
              </a:rPr>
              <a:t>1) Who currently controls the Panama Canal?</a:t>
            </a:r>
          </a:p>
          <a:p>
            <a:pPr>
              <a:buNone/>
            </a:pPr>
            <a:r>
              <a:rPr lang="en-US" dirty="0" smtClean="0"/>
              <a:t>  a. France</a:t>
            </a:r>
          </a:p>
          <a:p>
            <a:pPr>
              <a:buNone/>
            </a:pPr>
            <a:r>
              <a:rPr lang="en-US" dirty="0" smtClean="0"/>
              <a:t>  b. United States</a:t>
            </a:r>
          </a:p>
          <a:p>
            <a:pPr>
              <a:buNone/>
            </a:pPr>
            <a:r>
              <a:rPr lang="en-US" dirty="0" smtClean="0"/>
              <a:t>  c. Panama</a:t>
            </a:r>
          </a:p>
          <a:p>
            <a:pPr>
              <a:buNone/>
            </a:pPr>
            <a:r>
              <a:rPr lang="en-US" dirty="0" smtClean="0"/>
              <a:t>  d. Canal Zone</a:t>
            </a:r>
          </a:p>
          <a:p>
            <a:pPr>
              <a:buNone/>
            </a:pPr>
            <a:endParaRPr lang="en-US" dirty="0" smtClean="0"/>
          </a:p>
          <a:p>
            <a:pPr>
              <a:buNone/>
            </a:pPr>
            <a:r>
              <a:rPr lang="en-US" b="1" dirty="0" smtClean="0">
                <a:solidFill>
                  <a:schemeClr val="tx1"/>
                </a:solidFill>
              </a:rPr>
              <a:t>2) In approximately what year will a different government take control of the Panama Canal?</a:t>
            </a:r>
          </a:p>
          <a:p>
            <a:pPr>
              <a:buNone/>
            </a:pPr>
            <a:r>
              <a:rPr lang="en-US" dirty="0" smtClean="0"/>
              <a:t>  a. 2000</a:t>
            </a:r>
          </a:p>
          <a:p>
            <a:pPr>
              <a:buNone/>
            </a:pPr>
            <a:r>
              <a:rPr lang="en-US" dirty="0" smtClean="0"/>
              <a:t>  b. 2100</a:t>
            </a:r>
          </a:p>
          <a:p>
            <a:pPr>
              <a:buNone/>
            </a:pPr>
            <a:r>
              <a:rPr lang="en-US" dirty="0" smtClean="0"/>
              <a:t>  c. 3001</a:t>
            </a:r>
          </a:p>
          <a:p>
            <a:pPr>
              <a:buNone/>
            </a:pPr>
            <a:r>
              <a:rPr lang="en-US" dirty="0" smtClean="0"/>
              <a:t>  d. 2999  </a:t>
            </a:r>
          </a:p>
          <a:p>
            <a:endParaRPr lang="en-US" b="1" dirty="0" smtClean="0">
              <a:solidFill>
                <a:schemeClr val="tx1"/>
              </a:solidFill>
            </a:endParaRPr>
          </a:p>
          <a:p>
            <a:pPr>
              <a:buNone/>
            </a:pPr>
            <a:r>
              <a:rPr lang="en-US" b="1" dirty="0" smtClean="0">
                <a:solidFill>
                  <a:schemeClr val="tx1"/>
                </a:solidFill>
              </a:rPr>
              <a:t>3) On the average, how much would it cost a ship to travel around Cape Horn?</a:t>
            </a:r>
          </a:p>
          <a:p>
            <a:pPr>
              <a:buNone/>
            </a:pPr>
            <a:r>
              <a:rPr lang="en-US" dirty="0" smtClean="0"/>
              <a:t>  a. 1,500 USD  </a:t>
            </a:r>
          </a:p>
          <a:p>
            <a:pPr>
              <a:buNone/>
            </a:pPr>
            <a:r>
              <a:rPr lang="en-US" dirty="0" smtClean="0"/>
              <a:t>  b. 15,000 USD</a:t>
            </a:r>
          </a:p>
          <a:p>
            <a:pPr>
              <a:buNone/>
            </a:pPr>
            <a:r>
              <a:rPr lang="en-US" dirty="0" smtClean="0"/>
              <a:t>  c. 150,000 USD</a:t>
            </a:r>
          </a:p>
          <a:p>
            <a:pPr>
              <a:buNone/>
            </a:pPr>
            <a:r>
              <a:rPr lang="en-US" dirty="0" smtClean="0"/>
              <a:t>  </a:t>
            </a:r>
            <a:r>
              <a:rPr lang="en-US" smtClean="0"/>
              <a:t>d. 1,500,000 </a:t>
            </a:r>
            <a:r>
              <a:rPr lang="en-US" dirty="0" smtClean="0"/>
              <a:t>USD</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solidFill>
                  <a:schemeClr val="tx1"/>
                </a:solidFill>
              </a:rPr>
              <a:t>1) Who currently controls the Panama Canal?</a:t>
            </a:r>
          </a:p>
          <a:p>
            <a:pPr>
              <a:buNone/>
            </a:pPr>
            <a:r>
              <a:rPr lang="en-US" dirty="0" smtClean="0"/>
              <a:t>  a. France</a:t>
            </a:r>
          </a:p>
          <a:p>
            <a:pPr>
              <a:buNone/>
            </a:pPr>
            <a:r>
              <a:rPr lang="en-US" dirty="0" smtClean="0"/>
              <a:t>  </a:t>
            </a:r>
            <a:r>
              <a:rPr lang="en-US" b="1" dirty="0" smtClean="0"/>
              <a:t>b. United States</a:t>
            </a:r>
          </a:p>
          <a:p>
            <a:pPr>
              <a:buNone/>
            </a:pPr>
            <a:r>
              <a:rPr lang="en-US" dirty="0" smtClean="0"/>
              <a:t>  c. Panama</a:t>
            </a:r>
          </a:p>
          <a:p>
            <a:pPr>
              <a:buNone/>
            </a:pPr>
            <a:r>
              <a:rPr lang="en-US" dirty="0" smtClean="0"/>
              <a:t>  d. Canal Zone</a:t>
            </a:r>
          </a:p>
          <a:p>
            <a:pPr>
              <a:buNone/>
            </a:pPr>
            <a:endParaRPr lang="en-US" dirty="0" smtClean="0"/>
          </a:p>
          <a:p>
            <a:pPr>
              <a:buNone/>
            </a:pPr>
            <a:r>
              <a:rPr lang="en-US" b="1" dirty="0" smtClean="0">
                <a:solidFill>
                  <a:schemeClr val="tx1"/>
                </a:solidFill>
              </a:rPr>
              <a:t>2) In approximately what year will a different government take control of the Panama Canal?</a:t>
            </a:r>
          </a:p>
          <a:p>
            <a:pPr>
              <a:buNone/>
            </a:pPr>
            <a:r>
              <a:rPr lang="en-US" b="1" dirty="0" smtClean="0"/>
              <a:t>  a. 2000</a:t>
            </a:r>
          </a:p>
          <a:p>
            <a:pPr>
              <a:buNone/>
            </a:pPr>
            <a:r>
              <a:rPr lang="en-US" dirty="0" smtClean="0"/>
              <a:t>  b. 2100</a:t>
            </a:r>
          </a:p>
          <a:p>
            <a:pPr>
              <a:buNone/>
            </a:pPr>
            <a:r>
              <a:rPr lang="en-US" dirty="0" smtClean="0"/>
              <a:t>  c. 3001</a:t>
            </a:r>
          </a:p>
          <a:p>
            <a:pPr>
              <a:buNone/>
            </a:pPr>
            <a:r>
              <a:rPr lang="en-US" dirty="0" smtClean="0"/>
              <a:t>  d. 2999  </a:t>
            </a:r>
          </a:p>
          <a:p>
            <a:endParaRPr lang="en-US" b="1" dirty="0" smtClean="0">
              <a:solidFill>
                <a:schemeClr val="tx1"/>
              </a:solidFill>
            </a:endParaRPr>
          </a:p>
          <a:p>
            <a:pPr>
              <a:buNone/>
            </a:pPr>
            <a:r>
              <a:rPr lang="en-US" b="1" dirty="0" smtClean="0">
                <a:solidFill>
                  <a:schemeClr val="tx1"/>
                </a:solidFill>
              </a:rPr>
              <a:t>3) On the average, how much would it cost a ship to travel around Cape Horn?</a:t>
            </a:r>
          </a:p>
          <a:p>
            <a:pPr>
              <a:buNone/>
            </a:pPr>
            <a:r>
              <a:rPr lang="en-US" dirty="0" smtClean="0"/>
              <a:t>  a. 1,500 USD  </a:t>
            </a:r>
          </a:p>
          <a:p>
            <a:pPr>
              <a:buNone/>
            </a:pPr>
            <a:r>
              <a:rPr lang="en-US" dirty="0" smtClean="0"/>
              <a:t>  </a:t>
            </a:r>
            <a:r>
              <a:rPr lang="en-US" smtClean="0"/>
              <a:t>b. 15,000 </a:t>
            </a:r>
            <a:r>
              <a:rPr lang="en-US" dirty="0" smtClean="0"/>
              <a:t>USD</a:t>
            </a:r>
          </a:p>
          <a:p>
            <a:pPr>
              <a:buNone/>
            </a:pPr>
            <a:r>
              <a:rPr lang="en-US" dirty="0" smtClean="0"/>
              <a:t>  </a:t>
            </a:r>
            <a:r>
              <a:rPr lang="en-US" b="1" dirty="0" smtClean="0"/>
              <a:t>c. 150,000 USD</a:t>
            </a:r>
          </a:p>
          <a:p>
            <a:pPr>
              <a:buNone/>
            </a:pPr>
            <a:r>
              <a:rPr lang="en-US" dirty="0" smtClean="0"/>
              <a:t>  d. 1,500,000 USD</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69</TotalTime>
  <Words>1608</Words>
  <Application>Microsoft Office PowerPoint</Application>
  <PresentationFormat>On-screen Show (4:3)</PresentationFormat>
  <Paragraphs>195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71</cp:revision>
  <dcterms:created xsi:type="dcterms:W3CDTF">2014-01-31T09:18:29Z</dcterms:created>
  <dcterms:modified xsi:type="dcterms:W3CDTF">2015-04-07T15:49:41Z</dcterms:modified>
</cp:coreProperties>
</file>