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24"/>
  </p:notesMasterIdLst>
  <p:sldIdLst>
    <p:sldId id="277" r:id="rId3"/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4767" autoAdjust="0"/>
  </p:normalViewPr>
  <p:slideViewPr>
    <p:cSldViewPr>
      <p:cViewPr varScale="1">
        <p:scale>
          <a:sx n="61" d="100"/>
          <a:sy n="61" d="100"/>
        </p:scale>
        <p:origin x="-162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215D98-3D02-445D-94DB-874EC6397026}" type="datetimeFigureOut">
              <a:rPr lang="en-GB" smtClean="0"/>
              <a:pPr/>
              <a:t>29/04/2015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001EF-F1B3-43EF-80C3-58CE7211BCF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The dining room looks great with these orange walls.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let's paint them yellow then.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Actually, I really liked the blue ones.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 know. He's been exercising.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is Mr. Locke paying for the services?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believe he'll be paying with cash.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His service has always been reliable.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He's been playing for three years.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She was at the conference last year, wasn't she?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heard the conference has been cancelled.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Sure, I'd love to attend the conference.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think she was in charge of a booth.(b/a/c)</a:t>
            </a:r>
          </a:p>
          <a:p>
            <a:r>
              <a:rPr lang="en-GB" dirty="0" smtClean="0"/>
              <a:t>qr-27.1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2</a:t>
            </a:fld>
            <a:endParaRPr lang="en-GB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That sure was a long meeting.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almost fell asleep.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I'll meet you at 10 o'clock.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He's shorter than I am.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about catching a movie after work?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Thanks, but I can't tonight.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We're moving the day after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the movie was great.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Which desk is Robert Taylor's?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Robert is a salesman.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 one next to the window.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My desk is over here.(a/a/b)</a:t>
            </a:r>
          </a:p>
          <a:p>
            <a:r>
              <a:rPr lang="en-GB" dirty="0" smtClean="0"/>
              <a:t>qr-27.10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11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Does Mr. Roth prefer coffee or tea?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Coffee, I think.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he does.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 doesn't like Coke.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Who's Jean Carrier's supervisor?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we don't carry jeans.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Paul </a:t>
            </a:r>
            <a:r>
              <a:rPr lang="en-US" sz="1200" b="0" i="0" kern="120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Henrickson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She supervises R&amp;D.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an incredible game last night!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movie was great!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Yeah, it sure was!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it was horrible!(a/b/b)</a:t>
            </a:r>
          </a:p>
          <a:p>
            <a:r>
              <a:rPr lang="en-GB" dirty="0" smtClean="0"/>
              <a:t>qr-27.11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12</a:t>
            </a:fld>
            <a:endParaRPr lang="en-GB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long has Carlos been with the firm?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A week from Tuesday.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Since 1997.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Until next year.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did William do with the invoices?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 submitted them to accounting.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He will put them away later.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 didn't do them.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will Mr. Howard return from Brazil?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Last Saturday.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He left on the 28th.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 day after tomorrow.(b/a/c)</a:t>
            </a:r>
          </a:p>
          <a:p>
            <a:r>
              <a:rPr lang="en-GB" dirty="0" smtClean="0"/>
              <a:t>qr-27.12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13</a:t>
            </a:fld>
            <a:endParaRPr lang="en-GB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do I get to the employees' lounge?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I've already had lunch.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It's seven feet by eight feet.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Down the hall and to the right.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You'll turn off the lights when you leave, won't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 won't.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Sure, no problem.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I'll turn them 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Didn't you order new supplies?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ordered them Tuesday.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need some paper and pens.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we don't have any old ones.(c/b/a)</a:t>
            </a:r>
          </a:p>
          <a:p>
            <a:r>
              <a:rPr lang="en-GB" dirty="0" smtClean="0"/>
              <a:t>qr-27.13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14</a:t>
            </a:fld>
            <a:endParaRPr lang="en-GB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Would you like to join us for dinner?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do enjoy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thank you.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he couldn't.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about some sushi?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Oh, no thank you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Sure, I'll have pizza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She's coming later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What's the problem with the copy machine?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I don't drink coffee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need three copies, please.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out of ink.(b/a/c)</a:t>
            </a:r>
          </a:p>
          <a:p>
            <a:r>
              <a:rPr lang="en-GB" dirty="0" smtClean="0"/>
              <a:t>qr-27.14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15</a:t>
            </a:fld>
            <a:endParaRPr lang="en-GB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You haven't registered for the conference yet, have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did have to register.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 haven't yet.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 will register yesterday.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long will we have to wait for a table?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About half an hour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I'll have the steak, please.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That will be $24.99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Shouldn't Brenda be here by now?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she should. She's usually right on time.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she couldn't have come.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Brenda shouldn't get here.(b/a/a)</a:t>
            </a:r>
          </a:p>
          <a:p>
            <a:r>
              <a:rPr lang="en-GB" dirty="0" smtClean="0"/>
              <a:t>qr-27.15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16</a:t>
            </a:fld>
            <a:endParaRPr lang="en-GB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did you use to do?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 was an accountant.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work for a law firm.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used the subway.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How is your new job going?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 went very well.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leave on Tuesday.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I'm still getting used to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do you get your suits dry-cleaned?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Twice a month usually.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 clean them in the morning.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At a place on Main Street.(a/c/c)</a:t>
            </a:r>
          </a:p>
          <a:p>
            <a:r>
              <a:rPr lang="en-GB" dirty="0" smtClean="0"/>
              <a:t>qr-27.16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17</a:t>
            </a:fld>
            <a:endParaRPr lang="en-GB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Should I leave a voice mail if Ms. Dawkins is not there?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 mail doesn't come until three.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it's best to talk with her directly.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don't leave before the end of the 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Would you rather have wine or beer with dinner?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Roast beef and salad, please.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Let's order an appetizer.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I'd prefer wine.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When do you leave for your trip to Russia?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I'm going to Moscow first.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On Tuesday the 29th.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I'll be back on the fifth.(b/c/b)</a:t>
            </a:r>
          </a:p>
          <a:p>
            <a:r>
              <a:rPr lang="en-GB" dirty="0" smtClean="0"/>
              <a:t>qr-27.17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18</a:t>
            </a:fld>
            <a:endParaRPr lang="en-GB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It's a beautiful day, isn't it?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 it is.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 it is.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 it isn't.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Do you know if we're going to get Christmas bonuses?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we did get bonuses.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Christmas is Dec. 25th.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I'm afraid I don't.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Whose jacket is this?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Jack is away from his desk.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It's blue and white.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 looks like Wanda's.(b/c/c)</a:t>
            </a:r>
          </a:p>
          <a:p>
            <a:r>
              <a:rPr lang="en-GB" dirty="0" smtClean="0"/>
              <a:t>qr-27.18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19</a:t>
            </a:fld>
            <a:endParaRPr lang="en-GB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do I sign the contract?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On the bottom line.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Any time you're ready.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By the door.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Good job on the financial forecast!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 do like my job.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 will rain on Tuesday.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Oh, thank you.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Which hand do you write with?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My right.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That's right.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On the right.(a/c/a)</a:t>
            </a:r>
          </a:p>
          <a:p>
            <a:r>
              <a:rPr lang="en-GB" dirty="0" smtClean="0"/>
              <a:t>qr-27.19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20</a:t>
            </a:fld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Where is Mr. Foster going?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He's going to Chicago.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She went to Canada.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He leaves on the 26th.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When will Mrs. Lucas be available?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She's in a meeting.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In the lunchroom.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After 3 p.m.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long will the special promotion last?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Sixteen feet.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Until Saturday.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Since Monday.(a/c/b)</a:t>
            </a:r>
          </a:p>
          <a:p>
            <a:r>
              <a:rPr lang="en-GB" dirty="0" smtClean="0"/>
              <a:t>qr-27.2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Aren't you due for a raise?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do too.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 think I am.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I wouldn't.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don't we review the contract again?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didn't want to.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I've already seen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All right. Let's go over it one more time.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I'll see you later.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What time?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See you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Fine, thanks.(b/c/b)</a:t>
            </a:r>
          </a:p>
          <a:p>
            <a:r>
              <a:rPr lang="en-GB" dirty="0" smtClean="0"/>
              <a:t>qr-27.20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21</a:t>
            </a:fld>
            <a:endParaRPr lang="en-GB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In which month were you born?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February.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1993.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Seoul.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It's a bit cold today, isn't it?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 sure isn't.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it's cold.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Yes, it's pretty chilly.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Do you need a hand with that?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I'll lend you a hand.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 thanks, I can manage.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No, you don't need any help.(a/c/b)</a:t>
            </a:r>
          </a:p>
          <a:p>
            <a:r>
              <a:rPr lang="en-GB" dirty="0" smtClean="0"/>
              <a:t>qr-27.3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4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Why can't I access the Internet?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I can access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I'll ask him when he gets back.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 server's been down all morning.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Excuse me, where would I find Ms. Clark's office, please?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on the 11th floor.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She's away from her desk right 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Take the elevator, around the corner.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Is it possible to expedite delivery of this package?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No, I couldn't be able to do that.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Yes it is, for an extra fee.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 I would if I were you.(c/a/b)</a:t>
            </a:r>
          </a:p>
          <a:p>
            <a:r>
              <a:rPr lang="en-GB" dirty="0" smtClean="0"/>
              <a:t>qr-27.4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5</a:t>
            </a:fld>
            <a:endParaRPr lang="en-GB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What kind of music does Mrs. Simmons like?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She loves the blues.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He likes country best.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I've was sick, but now I'm better.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What is our new manager like?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He likes football.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He's very strict.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She enjoys opera.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What does Mr. Martin look like?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He's funny and kind.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He likes sports.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He's tall and thin.(a/b/c)</a:t>
            </a:r>
          </a:p>
          <a:p>
            <a:r>
              <a:rPr lang="en-GB" dirty="0" smtClean="0"/>
              <a:t>qr-27.5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6</a:t>
            </a:fld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Can I park here?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There's a park just around the corner.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No, but it costs $4 an hour.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Sorry, that space is reserved for the CEO.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Which form is for the customer?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The yellow one.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It's our custom.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don't like farms.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/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many hours do you work each week?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Very much.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Between 40 and 50.</a:t>
            </a:r>
            <a:b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 work Monday through Friday.</a:t>
            </a:r>
          </a:p>
          <a:p>
            <a:r>
              <a:rPr lang="en-US" dirty="0" smtClean="0"/>
              <a:t>(c/a/b)</a:t>
            </a:r>
            <a:br>
              <a:rPr lang="en-US" dirty="0" smtClean="0"/>
            </a:br>
            <a:r>
              <a:rPr lang="en-GB" dirty="0" smtClean="0"/>
              <a:t>qr-27.6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Do you know where the meeting will be held?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 starts at 10 o'clock.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In the conference room.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I'll hold it for you.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You haven't finished doing payroll, have you?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No, not quite.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Yes, I haven't.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I've paid you.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Would you rather go to a movie or a play?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I'd prefer a movie.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What should we play?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Yes, let's leave at 7.(b/a/a)</a:t>
            </a:r>
          </a:p>
          <a:p>
            <a:r>
              <a:rPr lang="en-GB" dirty="0" smtClean="0"/>
              <a:t>qr-27.7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8</a:t>
            </a:fld>
            <a:endParaRPr lang="en-GB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There is a mistake on this form.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 took it to her yesterday.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No I didn't see it.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Oh, I'm sorry about that.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Who should I write the check to?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Yes, that is right.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Make it to the Adams Company.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I'll check it out later.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How often do we bill this vendor?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Bi-monthly.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Send an invoice.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On the 15th.(c/b/a)</a:t>
            </a:r>
          </a:p>
          <a:p>
            <a:r>
              <a:rPr lang="en-GB" dirty="0" smtClean="0"/>
              <a:t>qr-27.8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9</a:t>
            </a:fld>
            <a:endParaRPr lang="en-GB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1). How do I get to the airport?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Take highway 99.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It's at Fourth and Union.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(C) The train leaves at 9.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2). Why didn't you return my call?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It's my turn now.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I'll be back tomorrow.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I'm sorry. I've been busy.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3). Where is the Stafford building?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(A) It's 76 stories tall.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(B) They're on the 33rd floor.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(</a:t>
            </a:r>
            <a:r>
              <a:rPr lang="en-US" sz="1200" b="1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C</a:t>
            </a: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 It's downtown, near the library.(a/c/c)</a:t>
            </a:r>
          </a:p>
          <a:p>
            <a:r>
              <a:rPr lang="en-GB" dirty="0" smtClean="0"/>
              <a:t>qr-27.9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7D001EF-F1B3-43EF-80C3-58CE7211BCF2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22A9D-AEC7-4A0F-A1E8-E5311C759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1C5909-6C5B-467D-83C4-8E96DD6AAC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CA583-03BF-4E4C-BF0D-DC8BC9141E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9725" y="787400"/>
            <a:ext cx="2117725" cy="5300663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4963" y="787400"/>
            <a:ext cx="6202362" cy="53006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63025D-FE57-4746-AFA6-1F7FC0B7B9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2614-BF44-4CD3-AD74-27E348F51D06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0A93-29EB-45A4-903E-A43CF0DA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2614-BF44-4CD3-AD74-27E348F51D06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0A93-29EB-45A4-903E-A43CF0DA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2614-BF44-4CD3-AD74-27E348F51D06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0A93-29EB-45A4-903E-A43CF0DA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2614-BF44-4CD3-AD74-27E348F51D06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0A93-29EB-45A4-903E-A43CF0DA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2614-BF44-4CD3-AD74-27E348F51D06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0A93-29EB-45A4-903E-A43CF0DA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2614-BF44-4CD3-AD74-27E348F51D06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0A93-29EB-45A4-903E-A43CF0DA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2614-BF44-4CD3-AD74-27E348F51D06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0A93-29EB-45A4-903E-A43CF0DA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85720" y="1"/>
            <a:ext cx="8453437" cy="3571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</a:t>
            </a:r>
            <a:r>
              <a:rPr lang="en-US" dirty="0" err="1" smtClean="0"/>
              <a:t>toTOEIC</a:t>
            </a:r>
            <a:r>
              <a:rPr lang="en-US" dirty="0" smtClean="0"/>
              <a:t> TESTIN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5B2ED6-C062-4589-A0BD-E8BDE62042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2614-BF44-4CD3-AD74-27E348F51D06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0A93-29EB-45A4-903E-A43CF0DA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2614-BF44-4CD3-AD74-27E348F51D06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0A93-29EB-45A4-903E-A43CF0DA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2614-BF44-4CD3-AD74-27E348F51D06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0A93-29EB-45A4-903E-A43CF0DA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42614-BF44-4CD3-AD74-27E348F51D06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E50A93-29EB-45A4-903E-A43CF0DADC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151823-F296-4860-A1CF-F015F25773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9175" y="1387475"/>
            <a:ext cx="3978275" cy="47005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162D92-E9AD-44BF-B144-9408591ACC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</p:spPr>
        <p:txBody>
          <a:bodyPr/>
          <a:lstStyle/>
          <a:p>
            <a:pPr>
              <a:defRPr/>
            </a:pPr>
            <a:fld id="{98F6EB86-9D46-48BA-96E4-F8F79B28F23F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3C370E-C802-4A32-8F59-9BFEE12D2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20" y="857232"/>
            <a:ext cx="8453437" cy="360363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D8AF6-5321-4EB0-85BF-0D9BF88590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B70C4C9-1EBD-4BB7-B530-4898196D7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idx="10"/>
          </p:nvPr>
        </p:nvSpPr>
        <p:spPr>
          <a:xfrm>
            <a:off x="598488" y="6526213"/>
            <a:ext cx="150812" cy="150812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CAAE53-FF69-49D1-AA5A-B17B2475ED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763" y="0"/>
            <a:ext cx="9139237" cy="387350"/>
          </a:xfrm>
          <a:prstGeom prst="rect">
            <a:avLst/>
          </a:prstGeom>
          <a:noFill/>
          <a:ln w="21600">
            <a:noFill/>
            <a:round/>
            <a:headEnd/>
            <a:tailEnd/>
          </a:ln>
        </p:spPr>
      </p:pic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4763" y="6473825"/>
            <a:ext cx="9139237" cy="384175"/>
          </a:xfrm>
          <a:prstGeom prst="rect">
            <a:avLst/>
          </a:prstGeom>
          <a:solidFill>
            <a:srgbClr val="6666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5720" y="857232"/>
            <a:ext cx="8521730" cy="523083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dirty="0" smtClean="0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990600" y="77788"/>
            <a:ext cx="181822" cy="305662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defTabSz="457200">
              <a:lnSpc>
                <a:spcPct val="98000"/>
              </a:lnSpc>
              <a:spcBef>
                <a:spcPts val="350"/>
              </a:spcBef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en-US" sz="1400" b="1" dirty="0">
              <a:solidFill>
                <a:srgbClr val="FFFFFF"/>
              </a:solidFill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 rot="10800000" flipV="1">
            <a:off x="5700690" y="6553200"/>
            <a:ext cx="3214710" cy="169277"/>
          </a:xfrm>
          <a:prstGeom prst="rect">
            <a:avLst/>
          </a:prstGeom>
          <a:noFill/>
          <a:ln w="21600">
            <a:noFill/>
            <a:round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defTabSz="457200" eaLnBrk="0" hangingPunct="0">
              <a:buSzPct val="10000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en-US" sz="1100" dirty="0">
                <a:solidFill>
                  <a:srgbClr val="FFFFFF"/>
                </a:solidFill>
              </a:rPr>
              <a:t>© </a:t>
            </a:r>
            <a:r>
              <a:rPr lang="en-US" sz="1100" dirty="0" smtClean="0">
                <a:solidFill>
                  <a:srgbClr val="FFFFFF"/>
                </a:solidFill>
              </a:rPr>
              <a:t>2015</a:t>
            </a:r>
            <a:r>
              <a:rPr lang="en-US" sz="1100" baseline="0" dirty="0" smtClean="0">
                <a:solidFill>
                  <a:srgbClr val="FFFFFF"/>
                </a:solidFill>
              </a:rPr>
              <a:t> albert-learning</a:t>
            </a:r>
            <a:r>
              <a:rPr lang="en-US" sz="1100" dirty="0" smtClean="0">
                <a:solidFill>
                  <a:srgbClr val="FFFFFF"/>
                </a:solidFill>
              </a:rPr>
              <a:t>.com</a:t>
            </a:r>
            <a:endParaRPr lang="en-US" sz="1100" dirty="0">
              <a:solidFill>
                <a:srgbClr val="FFFFFF"/>
              </a:solidFill>
            </a:endParaRPr>
          </a:p>
        </p:txBody>
      </p:sp>
      <p:sp>
        <p:nvSpPr>
          <p:cNvPr id="3081" name="Line 9"/>
          <p:cNvSpPr>
            <a:spLocks noChangeShapeType="1"/>
          </p:cNvSpPr>
          <p:nvPr/>
        </p:nvSpPr>
        <p:spPr bwMode="auto">
          <a:xfrm>
            <a:off x="990600" y="147638"/>
            <a:ext cx="1588" cy="23495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082" name="Line 10"/>
          <p:cNvSpPr>
            <a:spLocks noChangeShapeType="1"/>
          </p:cNvSpPr>
          <p:nvPr/>
        </p:nvSpPr>
        <p:spPr bwMode="auto">
          <a:xfrm>
            <a:off x="995363" y="6526213"/>
            <a:ext cx="1587" cy="165100"/>
          </a:xfrm>
          <a:prstGeom prst="line">
            <a:avLst/>
          </a:prstGeom>
          <a:noFill/>
          <a:ln w="9360">
            <a:solidFill>
              <a:srgbClr val="FFFFFF"/>
            </a:solidFill>
            <a:miter lim="800000"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028680" y="0"/>
            <a:ext cx="37719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dirty="0" smtClean="0">
                <a:solidFill>
                  <a:schemeClr val="bg1"/>
                </a:solidFill>
              </a:rPr>
              <a:t>TOEIC Question Responses 17</a:t>
            </a:r>
            <a:endParaRPr lang="en-US" sz="1800" b="1" dirty="0">
              <a:solidFill>
                <a:schemeClr val="bg1"/>
              </a:solidFill>
            </a:endParaRPr>
          </a:p>
        </p:txBody>
      </p:sp>
      <p:pic>
        <p:nvPicPr>
          <p:cNvPr id="12" name="Picture 11" descr="E:\PPTS\Logo albert_rouge.png"/>
          <p:cNvPicPr/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848600" y="-381000"/>
            <a:ext cx="1152144" cy="1152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+mj-lt"/>
          <a:ea typeface="+mj-ea"/>
          <a:cs typeface="+mj-cs"/>
        </a:defRPr>
      </a:lvl1pPr>
      <a:lvl2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2pPr>
      <a:lvl3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3pPr>
      <a:lvl4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4pPr>
      <a:lvl5pPr marL="2057400" indent="-228600" algn="just" defTabSz="457200" rtl="0" eaLnBrk="0" fontAlgn="base" hangingPunct="0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5pPr>
      <a:lvl6pPr marL="25146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6pPr>
      <a:lvl7pPr marL="29718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7pPr>
      <a:lvl8pPr marL="34290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8pPr>
      <a:lvl9pPr marL="3886200" indent="-228600" algn="l" defTabSz="457200" rtl="0" fontAlgn="base">
        <a:lnSpc>
          <a:spcPct val="9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b="1">
          <a:solidFill>
            <a:srgbClr val="7889FB"/>
          </a:solidFill>
          <a:latin typeface="Arial" charset="0"/>
          <a:cs typeface="Arial" charset="0"/>
        </a:defRPr>
      </a:lvl9pPr>
    </p:titleStyle>
    <p:bodyStyle>
      <a:lvl1pPr marL="161925" indent="-161925" algn="l" defTabSz="457200" rtl="0" eaLnBrk="0" fontAlgn="base" hangingPunct="0">
        <a:spcBef>
          <a:spcPts val="400"/>
        </a:spcBef>
        <a:spcAft>
          <a:spcPct val="0"/>
        </a:spcAft>
        <a:buClr>
          <a:srgbClr val="7889FB"/>
        </a:buClr>
        <a:buSzPct val="110000"/>
        <a:buFont typeface="Wingdings" charset="2"/>
        <a:buChar char=""/>
        <a:defRPr sz="1600">
          <a:solidFill>
            <a:srgbClr val="000000"/>
          </a:solidFill>
          <a:latin typeface="+mn-lt"/>
          <a:ea typeface="+mn-ea"/>
          <a:cs typeface="+mn-cs"/>
        </a:defRPr>
      </a:lvl1pPr>
      <a:lvl2pPr marL="50482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400">
          <a:solidFill>
            <a:srgbClr val="000000"/>
          </a:solidFill>
          <a:latin typeface="+mn-lt"/>
          <a:cs typeface="+mn-cs"/>
        </a:defRPr>
      </a:lvl2pPr>
      <a:lvl3pPr marL="854075" indent="-163513" algn="l" defTabSz="457200" rtl="0" eaLnBrk="0" fontAlgn="base" hangingPunct="0">
        <a:spcBef>
          <a:spcPts val="350"/>
        </a:spcBef>
        <a:spcAft>
          <a:spcPct val="0"/>
        </a:spcAft>
        <a:buClr>
          <a:srgbClr val="7889FB"/>
        </a:buClr>
        <a:buSzPct val="100000"/>
        <a:buFont typeface="Arial" charset="0"/>
        <a:buChar char="•"/>
        <a:defRPr sz="1400">
          <a:solidFill>
            <a:srgbClr val="000000"/>
          </a:solidFill>
          <a:latin typeface="+mn-lt"/>
          <a:cs typeface="+mn-cs"/>
        </a:defRPr>
      </a:lvl3pPr>
      <a:lvl4pPr marL="1200150" indent="-173038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&gt;"/>
        <a:defRPr sz="1200">
          <a:solidFill>
            <a:srgbClr val="000000"/>
          </a:solidFill>
          <a:latin typeface="+mn-lt"/>
          <a:cs typeface="+mn-cs"/>
        </a:defRPr>
      </a:lvl4pPr>
      <a:lvl5pPr marL="1533525" indent="-161925" algn="l" defTabSz="457200" rtl="0" eaLnBrk="0" fontAlgn="base" hangingPunct="0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5pPr>
      <a:lvl6pPr marL="19907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6pPr>
      <a:lvl7pPr marL="24479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7pPr>
      <a:lvl8pPr marL="29051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8pPr>
      <a:lvl9pPr marL="3362325" indent="-161925" algn="l" defTabSz="457200" rtl="0" fontAlgn="base">
        <a:spcBef>
          <a:spcPts val="300"/>
        </a:spcBef>
        <a:spcAft>
          <a:spcPct val="0"/>
        </a:spcAft>
        <a:buClr>
          <a:srgbClr val="7889FB"/>
        </a:buClr>
        <a:buSzPct val="100000"/>
        <a:buFont typeface="Arial" charset="0"/>
        <a:buChar char="–"/>
        <a:defRPr sz="1200">
          <a:solidFill>
            <a:srgbClr val="000000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42614-BF44-4CD3-AD74-27E348F51D06}" type="datetimeFigureOut">
              <a:rPr lang="en-US" smtClean="0"/>
              <a:t>4/29/2015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50A93-29EB-45A4-903E-A43CF0DADCE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9.mp3" TargetMode="External"/><Relationship Id="rId4" Type="http://schemas.openxmlformats.org/officeDocument/2006/relationships/image" Target="../media/image7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10.mp3" TargetMode="Externa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11.mp3" TargetMode="External"/><Relationship Id="rId4" Type="http://schemas.openxmlformats.org/officeDocument/2006/relationships/image" Target="../media/image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12.mp3" TargetMode="External"/><Relationship Id="rId4" Type="http://schemas.openxmlformats.org/officeDocument/2006/relationships/image" Target="../media/image7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13.mp3" TargetMode="External"/><Relationship Id="rId4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14.mp3" TargetMode="External"/><Relationship Id="rId4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15.mp3" TargetMode="External"/><Relationship Id="rId4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16.mp3" TargetMode="Externa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17.mp3" TargetMode="External"/><Relationship Id="rId4" Type="http://schemas.openxmlformats.org/officeDocument/2006/relationships/image" Target="../media/image7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18.mp3" TargetMode="Externa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1.mp3" TargetMode="Externa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19.mp3" TargetMode="External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20.mp3" TargetMode="External"/><Relationship Id="rId4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2.mp3" TargetMode="Externa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3.mp3" TargetMode="Externa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4.mp3" TargetMode="Externa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5.mp3" TargetMode="Externa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6.mp3" TargetMode="Externa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7.mp3" TargetMode="Externa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abc\Downloads\Music\New%20folder\LISTENING%20QR\QR-27\qr-27.8.mp3" TargetMode="Externa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685800" y="1905000"/>
            <a:ext cx="7772400" cy="14700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57400" marR="0" lvl="0" indent="-228600" algn="l" defTabSz="4572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  <a:defRPr/>
            </a:pPr>
            <a:r>
              <a:rPr kumimoji="0" lang="en-US" sz="20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			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7889FB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Listening </a:t>
            </a:r>
            <a:endParaRPr kumimoji="0" lang="en-GB" sz="2800" b="1" i="0" u="none" strike="noStrike" kern="0" cap="none" spc="0" normalizeH="0" baseline="0" noProof="0" dirty="0">
              <a:ln>
                <a:noFill/>
              </a:ln>
              <a:solidFill>
                <a:srgbClr val="7889F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 bwMode="auto">
          <a:xfrm>
            <a:off x="1371600" y="3200400"/>
            <a:ext cx="7010400" cy="1752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61925" marR="0" lvl="0" indent="-161925" algn="l" defTabSz="457200" rtl="0" eaLnBrk="0" fontAlgn="base" latinLnBrk="0" hangingPunct="0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>
                <a:srgbClr val="7889FB"/>
              </a:buClr>
              <a:buSzPct val="110000"/>
              <a:tabLst/>
              <a:defRPr/>
            </a:pPr>
            <a:r>
              <a:rPr kumimoji="0" lang="en-US" sz="4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Question Responses - 17</a:t>
            </a:r>
            <a:endParaRPr kumimoji="0" lang="en-GB" sz="4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013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1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00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1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138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1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65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1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75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1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84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1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59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1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5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1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666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1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8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403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19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80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20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81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2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618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3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48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4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619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5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35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6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81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7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8675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4" name="qr-27.8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4394200" y="3319463"/>
            <a:ext cx="304800" cy="304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480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3_Default Design">
  <a:themeElements>
    <a:clrScheme name="1_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1_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234</Words>
  <Application>Microsoft Office PowerPoint</Application>
  <PresentationFormat>On-screen Show (4:3)</PresentationFormat>
  <Paragraphs>62</Paragraphs>
  <Slides>21</Slides>
  <Notes>20</Notes>
  <HiddenSlides>0</HiddenSlides>
  <MMClips>20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3_Default Design</vt:lpstr>
      <vt:lpstr>Custom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Training Room 1</dc:creator>
  <cp:lastModifiedBy>New</cp:lastModifiedBy>
  <cp:revision>28</cp:revision>
  <dcterms:created xsi:type="dcterms:W3CDTF">2006-08-16T00:00:00Z</dcterms:created>
  <dcterms:modified xsi:type="dcterms:W3CDTF">2015-04-29T09:51:20Z</dcterms:modified>
</cp:coreProperties>
</file>