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62" r:id="rId3"/>
    <p:sldId id="258" r:id="rId4"/>
    <p:sldId id="259" r:id="rId5"/>
    <p:sldId id="260" r:id="rId6"/>
    <p:sldId id="261" r:id="rId7"/>
    <p:sldId id="263" r:id="rId8"/>
    <p:sldId id="264" r:id="rId9"/>
    <p:sldId id="265" r:id="rId10"/>
    <p:sldId id="266"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728" autoAdjust="0"/>
  </p:normalViewPr>
  <p:slideViewPr>
    <p:cSldViewPr>
      <p:cViewPr varScale="1">
        <p:scale>
          <a:sx n="69" d="100"/>
          <a:sy n="69" d="100"/>
        </p:scale>
        <p:origin x="-1416" y="-22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AE4997-B4E3-4DEA-9870-A9F5162737D2}" type="datetimeFigureOut">
              <a:rPr lang="en-US" smtClean="0"/>
              <a:pPr/>
              <a:t>5/21/2015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FDB634-5EB5-4E5D-8F86-C38C8479C357}" type="slidenum">
              <a:rPr lang="en-US" smtClean="0"/>
              <a:pPr/>
              <a:t>‹#›</a:t>
            </a:fld>
            <a:endParaRPr lang="en-US"/>
          </a:p>
        </p:txBody>
      </p:sp>
    </p:spTree>
    <p:extLst>
      <p:ext uri="{BB962C8B-B14F-4D97-AF65-F5344CB8AC3E}">
        <p14:creationId xmlns:p14="http://schemas.microsoft.com/office/powerpoint/2010/main" val="597835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City utility department, Mary Chambers speaking. How may I help you?</a:t>
            </a:r>
            <a:r>
              <a:rPr lang="en-US" dirty="0" smtClean="0"/>
              <a:t/>
            </a:r>
            <a:br>
              <a:rPr lang="en-US" dirty="0" smtClean="0"/>
            </a:br>
            <a:r>
              <a:rPr lang="en-US" sz="1200" b="0" i="0" kern="1200" dirty="0" smtClean="0">
                <a:solidFill>
                  <a:schemeClr val="tx1"/>
                </a:solidFill>
                <a:latin typeface="+mn-lt"/>
                <a:ea typeface="+mn-ea"/>
                <a:cs typeface="+mn-cs"/>
              </a:rPr>
              <a:t>— Yes, I'm new to the city and I'm trying to figure out how garbage and recycle collection work. It's my understanding that garbage is collected on Wednesdays, and </a:t>
            </a:r>
            <a:r>
              <a:rPr lang="en-US" sz="1200" b="0" i="0" kern="1200" dirty="0" err="1" smtClean="0">
                <a:solidFill>
                  <a:schemeClr val="tx1"/>
                </a:solidFill>
                <a:latin typeface="+mn-lt"/>
                <a:ea typeface="+mn-ea"/>
                <a:cs typeface="+mn-cs"/>
              </a:rPr>
              <a:t>recylables</a:t>
            </a:r>
            <a:r>
              <a:rPr lang="en-US" sz="1200" b="0" i="0" kern="1200" dirty="0" smtClean="0">
                <a:solidFill>
                  <a:schemeClr val="tx1"/>
                </a:solidFill>
                <a:latin typeface="+mn-lt"/>
                <a:ea typeface="+mn-ea"/>
                <a:cs typeface="+mn-cs"/>
              </a:rPr>
              <a:t> such as paper, plastic and glass are collected on Thursdays. Is that correct?</a:t>
            </a:r>
            <a:r>
              <a:rPr lang="en-US" dirty="0" smtClean="0"/>
              <a:t/>
            </a:r>
            <a:br>
              <a:rPr lang="en-US" dirty="0" smtClean="0"/>
            </a:br>
            <a:r>
              <a:rPr lang="en-US" sz="1200" b="0" i="0" kern="1200" dirty="0" smtClean="0">
                <a:solidFill>
                  <a:schemeClr val="tx1"/>
                </a:solidFill>
                <a:latin typeface="+mn-lt"/>
                <a:ea typeface="+mn-ea"/>
                <a:cs typeface="+mn-cs"/>
              </a:rPr>
              <a:t>— No sir, it's the other way around. Recyclables are Wednesday, and garbage is Thursday. You need to put your garbage can next to the curb in front of your house by 7 a.m. Thursdays. You should have two recycling containers, one for paper and cardboard, and one for glass. Those need to be set in front of your house by 7 a.m. Wednesday. On both those days, our pick-up trucks will be there sometime between 7 and 5.</a:t>
            </a:r>
            <a:r>
              <a:rPr lang="en-US" dirty="0" smtClean="0"/>
              <a:t/>
            </a:r>
            <a:br>
              <a:rPr lang="en-US" dirty="0" smtClean="0"/>
            </a:br>
            <a:r>
              <a:rPr lang="en-US" sz="1200" b="0" i="0" kern="1200" dirty="0" smtClean="0">
                <a:solidFill>
                  <a:schemeClr val="tx1"/>
                </a:solidFill>
                <a:latin typeface="+mn-lt"/>
                <a:ea typeface="+mn-ea"/>
                <a:cs typeface="+mn-cs"/>
              </a:rPr>
              <a:t>— Oh I see. Thank you very much for your assistance. Just one more thing. I heard that the city is going to start collecting yard waste soon. Can you please tell me about that?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1)d  2)b  3)c  </a:t>
            </a:r>
            <a:endParaRPr lang="en-US" dirty="0"/>
          </a:p>
        </p:txBody>
      </p:sp>
      <p:sp>
        <p:nvSpPr>
          <p:cNvPr id="4" name="Slide Number Placeholder 3"/>
          <p:cNvSpPr>
            <a:spLocks noGrp="1"/>
          </p:cNvSpPr>
          <p:nvPr>
            <p:ph type="sldNum" sz="quarter" idx="10"/>
          </p:nvPr>
        </p:nvSpPr>
        <p:spPr/>
        <p:txBody>
          <a:bodyPr/>
          <a:lstStyle/>
          <a:p>
            <a:fld id="{A2FDB634-5EB5-4E5D-8F86-C38C8479C357}"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Jordan, I can't get this new printer to work. Do you have a minute?</a:t>
            </a:r>
            <a:r>
              <a:rPr lang="en-US" dirty="0" smtClean="0"/>
              <a:t/>
            </a:r>
            <a:br>
              <a:rPr lang="en-US" dirty="0" smtClean="0"/>
            </a:br>
            <a:r>
              <a:rPr lang="en-US" sz="1200" b="0" i="0" kern="1200" dirty="0" smtClean="0">
                <a:solidFill>
                  <a:schemeClr val="tx1"/>
                </a:solidFill>
                <a:latin typeface="+mn-lt"/>
                <a:ea typeface="+mn-ea"/>
                <a:cs typeface="+mn-cs"/>
              </a:rPr>
              <a:t>— Sure, Mandy. What's the matter?</a:t>
            </a:r>
            <a:r>
              <a:rPr lang="en-US" dirty="0" smtClean="0"/>
              <a:t/>
            </a:r>
            <a:br>
              <a:rPr lang="en-US" dirty="0" smtClean="0"/>
            </a:br>
            <a:r>
              <a:rPr lang="en-US" sz="1200" b="0" i="0" kern="1200" dirty="0" smtClean="0">
                <a:solidFill>
                  <a:schemeClr val="tx1"/>
                </a:solidFill>
                <a:latin typeface="+mn-lt"/>
                <a:ea typeface="+mn-ea"/>
                <a:cs typeface="+mn-cs"/>
              </a:rPr>
              <a:t>— I pressed the print button on the computer, but nothing happens. I checked; and the printer's plugged in. Can you check it out?</a:t>
            </a:r>
            <a:r>
              <a:rPr lang="en-US" dirty="0" smtClean="0"/>
              <a:t/>
            </a:r>
            <a:br>
              <a:rPr lang="en-US" dirty="0" smtClean="0"/>
            </a:br>
            <a:r>
              <a:rPr lang="en-US" sz="1200" b="0" i="0" kern="1200" dirty="0" smtClean="0">
                <a:solidFill>
                  <a:schemeClr val="tx1"/>
                </a:solidFill>
                <a:latin typeface="+mn-lt"/>
                <a:ea typeface="+mn-ea"/>
                <a:cs typeface="+mn-cs"/>
              </a:rPr>
              <a:t>— Let me see. Oh, here's the problem. The driver for the printer hasn't been installed on your computer. You need to use the CD-ROM that came with the printer to install the driver. After you put the CD-ROM in, just follow the instructions on the screen.</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4)c  5)b</a:t>
            </a:r>
            <a:r>
              <a:rPr lang="en-US" sz="1200" b="0" i="0" kern="1200" baseline="0" dirty="0" smtClean="0">
                <a:solidFill>
                  <a:schemeClr val="tx1"/>
                </a:solidFill>
                <a:latin typeface="+mn-lt"/>
                <a:ea typeface="+mn-ea"/>
                <a:cs typeface="+mn-cs"/>
              </a:rPr>
              <a:t>  6)b</a:t>
            </a:r>
            <a:endParaRPr lang="en-US" dirty="0"/>
          </a:p>
        </p:txBody>
      </p:sp>
      <p:sp>
        <p:nvSpPr>
          <p:cNvPr id="4" name="Slide Number Placeholder 3"/>
          <p:cNvSpPr>
            <a:spLocks noGrp="1"/>
          </p:cNvSpPr>
          <p:nvPr>
            <p:ph type="sldNum" sz="quarter" idx="10"/>
          </p:nvPr>
        </p:nvSpPr>
        <p:spPr/>
        <p:txBody>
          <a:bodyPr/>
          <a:lstStyle/>
          <a:p>
            <a:fld id="{A2FDB634-5EB5-4E5D-8F86-C38C8479C357}"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Company headquarters are downtown, near the train station. Do you know how to get there?</a:t>
            </a:r>
            <a:r>
              <a:rPr lang="en-US" dirty="0" smtClean="0"/>
              <a:t/>
            </a:r>
            <a:br>
              <a:rPr lang="en-US" dirty="0" smtClean="0"/>
            </a:br>
            <a:r>
              <a:rPr lang="en-US" sz="1200" b="0" i="0" kern="1200" dirty="0" smtClean="0">
                <a:solidFill>
                  <a:schemeClr val="tx1"/>
                </a:solidFill>
                <a:latin typeface="+mn-lt"/>
                <a:ea typeface="+mn-ea"/>
                <a:cs typeface="+mn-cs"/>
              </a:rPr>
              <a:t>— I think so. I take the freeway to the train station exit. Then I turn right onto Fourth Avenue, then left onto Bay Street. Is that right?</a:t>
            </a:r>
            <a:r>
              <a:rPr lang="en-US" dirty="0" smtClean="0"/>
              <a:t/>
            </a:r>
            <a:br>
              <a:rPr lang="en-US" dirty="0" smtClean="0"/>
            </a:br>
            <a:r>
              <a:rPr lang="en-US" sz="1200" b="0" i="0" kern="1200" dirty="0" smtClean="0">
                <a:solidFill>
                  <a:schemeClr val="tx1"/>
                </a:solidFill>
                <a:latin typeface="+mn-lt"/>
                <a:ea typeface="+mn-ea"/>
                <a:cs typeface="+mn-cs"/>
              </a:rPr>
              <a:t>— Yes. After turning left onto Bay Street, go two blocks, and you'll see our building on the right-hand side, between the dentist office and the hair salon.</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7)d  8)b  9)b</a:t>
            </a:r>
            <a:endParaRPr lang="en-US" dirty="0"/>
          </a:p>
        </p:txBody>
      </p:sp>
      <p:sp>
        <p:nvSpPr>
          <p:cNvPr id="4" name="Slide Number Placeholder 3"/>
          <p:cNvSpPr>
            <a:spLocks noGrp="1"/>
          </p:cNvSpPr>
          <p:nvPr>
            <p:ph type="sldNum" sz="quarter" idx="10"/>
          </p:nvPr>
        </p:nvSpPr>
        <p:spPr/>
        <p:txBody>
          <a:bodyPr/>
          <a:lstStyle/>
          <a:p>
            <a:fld id="{A2FDB634-5EB5-4E5D-8F86-C38C8479C357}"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Have you heard from Mary lately? What's she up to these days?</a:t>
            </a:r>
            <a:r>
              <a:rPr lang="en-US" dirty="0" smtClean="0"/>
              <a:t/>
            </a:r>
            <a:br>
              <a:rPr lang="en-US" dirty="0" smtClean="0"/>
            </a:br>
            <a:r>
              <a:rPr lang="en-US" sz="1200" b="0" i="0" kern="1200" dirty="0" smtClean="0">
                <a:solidFill>
                  <a:schemeClr val="tx1"/>
                </a:solidFill>
                <a:latin typeface="+mn-lt"/>
                <a:ea typeface="+mn-ea"/>
                <a:cs typeface="+mn-cs"/>
              </a:rPr>
              <a:t>— I got an e-mail from her last week. After she left our firm, she switched careers. Now she's a teacher.</a:t>
            </a:r>
            <a:r>
              <a:rPr lang="en-US" dirty="0" smtClean="0"/>
              <a:t/>
            </a:r>
            <a:br>
              <a:rPr lang="en-US" dirty="0" smtClean="0"/>
            </a:br>
            <a:r>
              <a:rPr lang="en-US" sz="1200" b="0" i="0" kern="1200" dirty="0" smtClean="0">
                <a:solidFill>
                  <a:schemeClr val="tx1"/>
                </a:solidFill>
                <a:latin typeface="+mn-lt"/>
                <a:ea typeface="+mn-ea"/>
                <a:cs typeface="+mn-cs"/>
              </a:rPr>
              <a:t>— Really? Good for her. I bet she'll be great at it!</a:t>
            </a:r>
            <a:r>
              <a:rPr lang="en-US" dirty="0" smtClean="0"/>
              <a:t/>
            </a:r>
            <a:br>
              <a:rPr lang="en-US" dirty="0" smtClean="0"/>
            </a:br>
            <a:r>
              <a:rPr lang="en-US" sz="1200" b="0" i="0" kern="1200" dirty="0" smtClean="0">
                <a:solidFill>
                  <a:schemeClr val="tx1"/>
                </a:solidFill>
                <a:latin typeface="+mn-lt"/>
                <a:ea typeface="+mn-ea"/>
                <a:cs typeface="+mn-cs"/>
              </a:rPr>
              <a:t>— Yeah, she always was good with kids.</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10)c  11)b  12)a</a:t>
            </a:r>
            <a:endParaRPr lang="en-US" dirty="0"/>
          </a:p>
        </p:txBody>
      </p:sp>
      <p:sp>
        <p:nvSpPr>
          <p:cNvPr id="4" name="Slide Number Placeholder 3"/>
          <p:cNvSpPr>
            <a:spLocks noGrp="1"/>
          </p:cNvSpPr>
          <p:nvPr>
            <p:ph type="sldNum" sz="quarter" idx="10"/>
          </p:nvPr>
        </p:nvSpPr>
        <p:spPr/>
        <p:txBody>
          <a:bodyPr/>
          <a:lstStyle/>
          <a:p>
            <a:fld id="{A2FDB634-5EB5-4E5D-8F86-C38C8479C357}"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Crusty Catering. How may I help you today?</a:t>
            </a:r>
            <a:r>
              <a:rPr lang="en-US" dirty="0" smtClean="0"/>
              <a:t/>
            </a:r>
            <a:br>
              <a:rPr lang="en-US" dirty="0" smtClean="0"/>
            </a:br>
            <a:r>
              <a:rPr lang="en-US" sz="1200" b="0" i="0" kern="1200" dirty="0" smtClean="0">
                <a:solidFill>
                  <a:schemeClr val="tx1"/>
                </a:solidFill>
                <a:latin typeface="+mn-lt"/>
                <a:ea typeface="+mn-ea"/>
                <a:cs typeface="+mn-cs"/>
              </a:rPr>
              <a:t>— Yes, I'm with the Colbert Corporation. We're having a company party next Friday, and I need to arrange for all the food and drinks.</a:t>
            </a:r>
            <a:r>
              <a:rPr lang="en-US" dirty="0" smtClean="0"/>
              <a:t/>
            </a:r>
            <a:br>
              <a:rPr lang="en-US" dirty="0" smtClean="0"/>
            </a:br>
            <a:r>
              <a:rPr lang="en-US" sz="1200" b="0" i="0" kern="1200" dirty="0" smtClean="0">
                <a:solidFill>
                  <a:schemeClr val="tx1"/>
                </a:solidFill>
                <a:latin typeface="+mn-lt"/>
                <a:ea typeface="+mn-ea"/>
                <a:cs typeface="+mn-cs"/>
              </a:rPr>
              <a:t>— OK. How many people do you expect to entertain? And will it be an indoor or outdoor affair?</a:t>
            </a:r>
            <a:r>
              <a:rPr lang="en-US" dirty="0" smtClean="0"/>
              <a:t/>
            </a:r>
            <a:br>
              <a:rPr lang="en-US" dirty="0" smtClean="0"/>
            </a:br>
            <a:r>
              <a:rPr lang="en-US" sz="1200" b="0" i="0" kern="1200" dirty="0" smtClean="0">
                <a:solidFill>
                  <a:schemeClr val="tx1"/>
                </a:solidFill>
                <a:latin typeface="+mn-lt"/>
                <a:ea typeface="+mn-ea"/>
                <a:cs typeface="+mn-cs"/>
              </a:rPr>
              <a:t>— About 100 employees will be there. And we'll hold it indoors in one of our large conference rooms.</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-- 13)a  14)d  15)b</a:t>
            </a:r>
            <a:endParaRPr lang="en-US" dirty="0"/>
          </a:p>
        </p:txBody>
      </p:sp>
      <p:sp>
        <p:nvSpPr>
          <p:cNvPr id="4" name="Slide Number Placeholder 3"/>
          <p:cNvSpPr>
            <a:spLocks noGrp="1"/>
          </p:cNvSpPr>
          <p:nvPr>
            <p:ph type="sldNum" sz="quarter" idx="10"/>
          </p:nvPr>
        </p:nvSpPr>
        <p:spPr/>
        <p:txBody>
          <a:bodyPr/>
          <a:lstStyle/>
          <a:p>
            <a:fld id="{A2FDB634-5EB5-4E5D-8F86-C38C8479C357}"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Hey, Cindy. How are you doing with your new business?</a:t>
            </a:r>
            <a:r>
              <a:rPr lang="en-US" dirty="0" smtClean="0"/>
              <a:t/>
            </a:r>
            <a:br>
              <a:rPr lang="en-US" dirty="0" smtClean="0"/>
            </a:br>
            <a:r>
              <a:rPr lang="en-US" sz="1200" b="0" i="0" kern="1200" dirty="0" smtClean="0">
                <a:solidFill>
                  <a:schemeClr val="tx1"/>
                </a:solidFill>
                <a:latin typeface="+mn-lt"/>
                <a:ea typeface="+mn-ea"/>
                <a:cs typeface="+mn-cs"/>
              </a:rPr>
              <a:t>— Hey, Greg. It's going well. I signed up two new clients last week, and now I have five total.</a:t>
            </a:r>
            <a:r>
              <a:rPr lang="en-US" dirty="0" smtClean="0"/>
              <a:t/>
            </a:r>
            <a:br>
              <a:rPr lang="en-US" dirty="0" smtClean="0"/>
            </a:br>
            <a:r>
              <a:rPr lang="en-US" sz="1200" b="0" i="0" kern="1200" dirty="0" smtClean="0">
                <a:solidFill>
                  <a:schemeClr val="tx1"/>
                </a:solidFill>
                <a:latin typeface="+mn-lt"/>
                <a:ea typeface="+mn-ea"/>
                <a:cs typeface="+mn-cs"/>
              </a:rPr>
              <a:t>— Wow, five already. That's great! How do you like being self-employed?</a:t>
            </a:r>
            <a:r>
              <a:rPr lang="en-US" dirty="0" smtClean="0"/>
              <a:t/>
            </a:r>
            <a:br>
              <a:rPr lang="en-US" dirty="0" smtClean="0"/>
            </a:br>
            <a:r>
              <a:rPr lang="en-US" sz="1200" b="0" i="0" kern="1200" dirty="0" smtClean="0">
                <a:solidFill>
                  <a:schemeClr val="tx1"/>
                </a:solidFill>
                <a:latin typeface="+mn-lt"/>
                <a:ea typeface="+mn-ea"/>
                <a:cs typeface="+mn-cs"/>
              </a:rPr>
              <a:t>— Oh it's wonderful. I can work from home, and even from the coffee shop. And I can set my own hours. I did a conference call last week while I was wearing my night gown and bathrobe.</a:t>
            </a:r>
            <a:r>
              <a:rPr lang="en-US" dirty="0" smtClean="0"/>
              <a:t/>
            </a:r>
            <a:br>
              <a:rPr lang="en-US" dirty="0" smtClean="0"/>
            </a:br>
            <a:endParaRPr lang="en-US" dirty="0" smtClean="0"/>
          </a:p>
          <a:p>
            <a:r>
              <a:rPr lang="en-US" dirty="0" smtClean="0"/>
              <a:t>Answers  -- 16)c  17)d  18)a</a:t>
            </a:r>
            <a:endParaRPr lang="en-US" dirty="0"/>
          </a:p>
        </p:txBody>
      </p:sp>
      <p:sp>
        <p:nvSpPr>
          <p:cNvPr id="4" name="Slide Number Placeholder 3"/>
          <p:cNvSpPr>
            <a:spLocks noGrp="1"/>
          </p:cNvSpPr>
          <p:nvPr>
            <p:ph type="sldNum" sz="quarter" idx="10"/>
          </p:nvPr>
        </p:nvSpPr>
        <p:spPr/>
        <p:txBody>
          <a:bodyPr/>
          <a:lstStyle/>
          <a:p>
            <a:fld id="{A2FDB634-5EB5-4E5D-8F86-C38C8479C357}"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XYZ Accounting? Could I speak to Craig Robinson please?</a:t>
            </a:r>
            <a:r>
              <a:rPr lang="en-US" dirty="0" smtClean="0"/>
              <a:t/>
            </a:r>
            <a:br>
              <a:rPr lang="en-US" dirty="0" smtClean="0"/>
            </a:br>
            <a:r>
              <a:rPr lang="en-US" sz="1200" b="0" i="0" kern="1200" dirty="0" smtClean="0">
                <a:solidFill>
                  <a:schemeClr val="tx1"/>
                </a:solidFill>
                <a:latin typeface="+mn-lt"/>
                <a:ea typeface="+mn-ea"/>
                <a:cs typeface="+mn-cs"/>
              </a:rPr>
              <a:t>— Mr. Robinson's in a meeting right now. Can I put you through to his voice mail?</a:t>
            </a:r>
            <a:r>
              <a:rPr lang="en-US" dirty="0" smtClean="0"/>
              <a:t/>
            </a:r>
            <a:br>
              <a:rPr lang="en-US" dirty="0" smtClean="0"/>
            </a:br>
            <a:r>
              <a:rPr lang="en-US" sz="1200" b="0" i="0" kern="1200" dirty="0" smtClean="0">
                <a:solidFill>
                  <a:schemeClr val="tx1"/>
                </a:solidFill>
                <a:latin typeface="+mn-lt"/>
                <a:ea typeface="+mn-ea"/>
                <a:cs typeface="+mn-cs"/>
              </a:rPr>
              <a:t>— No thanks. I'll try back later. I just have a couple of quick questions about deductions for my tax return.</a:t>
            </a:r>
            <a:r>
              <a:rPr lang="en-US" dirty="0" smtClean="0"/>
              <a:t/>
            </a:r>
            <a:br>
              <a:rPr lang="en-US" dirty="0" smtClean="0"/>
            </a:br>
            <a:r>
              <a:rPr lang="en-US" sz="1200" b="0" i="0" kern="1200" dirty="0" smtClean="0">
                <a:solidFill>
                  <a:schemeClr val="tx1"/>
                </a:solidFill>
                <a:latin typeface="+mn-lt"/>
                <a:ea typeface="+mn-ea"/>
                <a:cs typeface="+mn-cs"/>
              </a:rPr>
              <a:t>— Oh, maybe another accountant could help you. I think Gina Bowers could answer your questions. Yes, she's in. Hold on a second; I'll transfer you.</a:t>
            </a:r>
            <a:r>
              <a:rPr lang="en-US" dirty="0" smtClean="0"/>
              <a:t/>
            </a:r>
            <a:br>
              <a:rPr lang="en-US" dirty="0" smtClean="0"/>
            </a:br>
            <a:endParaRPr lang="en-US" dirty="0" smtClean="0"/>
          </a:p>
          <a:p>
            <a:r>
              <a:rPr lang="en-US" dirty="0" smtClean="0"/>
              <a:t>Answers  -- 19)b  20) a  21)d </a:t>
            </a:r>
            <a:endParaRPr lang="en-US" dirty="0"/>
          </a:p>
        </p:txBody>
      </p:sp>
      <p:sp>
        <p:nvSpPr>
          <p:cNvPr id="4" name="Slide Number Placeholder 3"/>
          <p:cNvSpPr>
            <a:spLocks noGrp="1"/>
          </p:cNvSpPr>
          <p:nvPr>
            <p:ph type="sldNum" sz="quarter" idx="10"/>
          </p:nvPr>
        </p:nvSpPr>
        <p:spPr/>
        <p:txBody>
          <a:bodyPr/>
          <a:lstStyle/>
          <a:p>
            <a:fld id="{A2FDB634-5EB5-4E5D-8F86-C38C8479C357}"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Excuse me. I'm afraid I'm a bit lost. I'm looking for the library.</a:t>
            </a:r>
            <a:r>
              <a:rPr lang="en-US" dirty="0" smtClean="0"/>
              <a:t/>
            </a:r>
            <a:br>
              <a:rPr lang="en-US" dirty="0" smtClean="0"/>
            </a:br>
            <a:r>
              <a:rPr lang="en-US" sz="1200" b="0" i="0" kern="1200" dirty="0" smtClean="0">
                <a:solidFill>
                  <a:schemeClr val="tx1"/>
                </a:solidFill>
                <a:latin typeface="+mn-lt"/>
                <a:ea typeface="+mn-ea"/>
                <a:cs typeface="+mn-cs"/>
              </a:rPr>
              <a:t>— The library? Let's see. The best way to get there is to go back to this street in front of the store and turn left. Go two intersections, then take a right onto 72nd Street.</a:t>
            </a:r>
            <a:r>
              <a:rPr lang="en-US" dirty="0" smtClean="0"/>
              <a:t/>
            </a:r>
            <a:br>
              <a:rPr lang="en-US" dirty="0" smtClean="0"/>
            </a:br>
            <a:r>
              <a:rPr lang="en-US" sz="1200" b="0" i="0" kern="1200" dirty="0" smtClean="0">
                <a:solidFill>
                  <a:schemeClr val="tx1"/>
                </a:solidFill>
                <a:latin typeface="+mn-lt"/>
                <a:ea typeface="+mn-ea"/>
                <a:cs typeface="+mn-cs"/>
              </a:rPr>
              <a:t>— A right at 72nd?</a:t>
            </a:r>
            <a:r>
              <a:rPr lang="en-US" dirty="0" smtClean="0"/>
              <a:t/>
            </a:r>
            <a:br>
              <a:rPr lang="en-US" dirty="0" smtClean="0"/>
            </a:br>
            <a:r>
              <a:rPr lang="en-US" sz="1200" b="0" i="0" kern="1200" dirty="0" smtClean="0">
                <a:solidFill>
                  <a:schemeClr val="tx1"/>
                </a:solidFill>
                <a:latin typeface="+mn-lt"/>
                <a:ea typeface="+mn-ea"/>
                <a:cs typeface="+mn-cs"/>
              </a:rPr>
              <a:t>— Yes. The next stoplight will be Williams street. Turn left, and you'll see the library a half block down on the left-hand side.</a:t>
            </a:r>
            <a:r>
              <a:rPr lang="en-US" dirty="0" smtClean="0"/>
              <a:t/>
            </a:r>
            <a:br>
              <a:rPr lang="en-US" dirty="0" smtClean="0"/>
            </a:br>
            <a:endParaRPr lang="en-US" dirty="0" smtClean="0"/>
          </a:p>
          <a:p>
            <a:r>
              <a:rPr lang="en-US" dirty="0" smtClean="0"/>
              <a:t>Answers – 22)c  23)c  24)b</a:t>
            </a:r>
            <a:endParaRPr lang="en-US" dirty="0"/>
          </a:p>
        </p:txBody>
      </p:sp>
      <p:sp>
        <p:nvSpPr>
          <p:cNvPr id="4" name="Slide Number Placeholder 3"/>
          <p:cNvSpPr>
            <a:spLocks noGrp="1"/>
          </p:cNvSpPr>
          <p:nvPr>
            <p:ph type="sldNum" sz="quarter" idx="10"/>
          </p:nvPr>
        </p:nvSpPr>
        <p:spPr/>
        <p:txBody>
          <a:bodyPr/>
          <a:lstStyle/>
          <a:p>
            <a:fld id="{A2FDB634-5EB5-4E5D-8F86-C38C8479C357}"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2015</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71600" y="44624"/>
            <a:ext cx="4425250" cy="369332"/>
          </a:xfrm>
          <a:prstGeom prst="rect">
            <a:avLst/>
          </a:prstGeom>
          <a:noFill/>
        </p:spPr>
        <p:txBody>
          <a:bodyPr wrap="none" rtlCol="0">
            <a:spAutoFit/>
          </a:bodyPr>
          <a:lstStyle/>
          <a:p>
            <a:r>
              <a:rPr lang="en-US" b="1" dirty="0" smtClean="0">
                <a:solidFill>
                  <a:schemeClr val="bg1"/>
                </a:solidFill>
              </a:rPr>
              <a:t>TOEIC Short Conversations Exercise 2</a:t>
            </a:r>
            <a:endParaRPr lang="en-GB"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472"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365104"/>
            <a:ext cx="6400800" cy="1273696"/>
          </a:xfrm>
        </p:spPr>
        <p:txBody>
          <a:bodyPr/>
          <a:lstStyle/>
          <a:p>
            <a:r>
              <a:rPr lang="en-US" sz="4000" dirty="0" smtClean="0">
                <a:solidFill>
                  <a:schemeClr val="accent6">
                    <a:lumMod val="75000"/>
                  </a:schemeClr>
                </a:solidFill>
              </a:rPr>
              <a:t>SHORT CONVERSATIONS</a:t>
            </a:r>
          </a:p>
          <a:p>
            <a:r>
              <a:rPr lang="en-US" sz="4000" dirty="0" smtClean="0">
                <a:solidFill>
                  <a:schemeClr val="accent6">
                    <a:lumMod val="75000"/>
                  </a:schemeClr>
                </a:solidFill>
              </a:rPr>
              <a:t>Exercise 2 </a:t>
            </a:r>
          </a:p>
          <a:p>
            <a:endParaRPr lang="en-US" dirty="0"/>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8720"/>
            <a:ext cx="8568000" cy="6048000"/>
          </a:xfrm>
        </p:spPr>
        <p:txBody>
          <a:bodyPr/>
          <a:lstStyle/>
          <a:p>
            <a:pPr>
              <a:buNone/>
            </a:pPr>
            <a:r>
              <a:rPr lang="en-US" b="1" dirty="0" smtClean="0"/>
              <a:t>22) What problem does the man have?</a:t>
            </a:r>
          </a:p>
          <a:p>
            <a:pPr>
              <a:buNone/>
            </a:pPr>
            <a:r>
              <a:rPr lang="en-US" dirty="0" smtClean="0"/>
              <a:t>  A. He is injured</a:t>
            </a:r>
          </a:p>
          <a:p>
            <a:pPr>
              <a:buNone/>
            </a:pPr>
            <a:r>
              <a:rPr lang="en-US" dirty="0" smtClean="0"/>
              <a:t>  B. He lost his keys</a:t>
            </a:r>
          </a:p>
          <a:p>
            <a:pPr>
              <a:buNone/>
            </a:pPr>
            <a:r>
              <a:rPr lang="en-US" dirty="0" smtClean="0"/>
              <a:t>  C. He needs directions</a:t>
            </a:r>
          </a:p>
          <a:p>
            <a:pPr>
              <a:buNone/>
            </a:pPr>
            <a:r>
              <a:rPr lang="en-US" dirty="0" smtClean="0"/>
              <a:t>  D. He is broke</a:t>
            </a:r>
          </a:p>
          <a:p>
            <a:pPr>
              <a:buNone/>
            </a:pPr>
            <a:endParaRPr lang="en-US" b="1" dirty="0" smtClean="0"/>
          </a:p>
          <a:p>
            <a:pPr>
              <a:buNone/>
            </a:pPr>
            <a:r>
              <a:rPr lang="en-US" b="1" dirty="0" smtClean="0"/>
              <a:t>23) Where does the man want to go?</a:t>
            </a:r>
          </a:p>
          <a:p>
            <a:pPr>
              <a:buNone/>
            </a:pPr>
            <a:r>
              <a:rPr lang="en-US" dirty="0" smtClean="0"/>
              <a:t>  A. To the museum</a:t>
            </a:r>
          </a:p>
          <a:p>
            <a:pPr>
              <a:buNone/>
            </a:pPr>
            <a:r>
              <a:rPr lang="en-US" dirty="0" smtClean="0"/>
              <a:t>  B. To 72nd Street</a:t>
            </a:r>
          </a:p>
          <a:p>
            <a:pPr>
              <a:buNone/>
            </a:pPr>
            <a:r>
              <a:rPr lang="en-US" dirty="0" smtClean="0"/>
              <a:t>  C. To the library</a:t>
            </a:r>
          </a:p>
          <a:p>
            <a:pPr>
              <a:buNone/>
            </a:pPr>
            <a:r>
              <a:rPr lang="en-US" dirty="0" smtClean="0"/>
              <a:t>  D. To the store</a:t>
            </a:r>
          </a:p>
          <a:p>
            <a:pPr>
              <a:buNone/>
            </a:pPr>
            <a:endParaRPr lang="en-US" dirty="0" smtClean="0"/>
          </a:p>
          <a:p>
            <a:pPr>
              <a:buNone/>
            </a:pPr>
            <a:r>
              <a:rPr lang="en-US" b="1" dirty="0" smtClean="0"/>
              <a:t>24) What should the man do at 72nd Street?</a:t>
            </a:r>
          </a:p>
          <a:p>
            <a:pPr>
              <a:buNone/>
            </a:pPr>
            <a:r>
              <a:rPr lang="en-US" dirty="0" smtClean="0"/>
              <a:t>  A. Park his car</a:t>
            </a:r>
          </a:p>
          <a:p>
            <a:pPr>
              <a:buNone/>
            </a:pPr>
            <a:r>
              <a:rPr lang="en-US" dirty="0" smtClean="0"/>
              <a:t>  B. Turn right</a:t>
            </a:r>
          </a:p>
          <a:p>
            <a:pPr>
              <a:buNone/>
            </a:pPr>
            <a:r>
              <a:rPr lang="en-US" dirty="0" smtClean="0"/>
              <a:t>  C. Go straight</a:t>
            </a:r>
          </a:p>
          <a:p>
            <a:pPr>
              <a:buNone/>
            </a:pPr>
            <a:r>
              <a:rPr lang="en-US" dirty="0" smtClean="0"/>
              <a:t>  D. Turn left</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DIRECTIONS TO GIVE THE TEST</a:t>
            </a:r>
            <a:endParaRPr lang="en-US" dirty="0">
              <a:solidFill>
                <a:schemeClr val="accent2">
                  <a:lumMod val="75000"/>
                </a:schemeClr>
              </a:solidFill>
            </a:endParaRPr>
          </a:p>
        </p:txBody>
      </p:sp>
      <p:sp>
        <p:nvSpPr>
          <p:cNvPr id="3" name="Content Placeholder 2"/>
          <p:cNvSpPr>
            <a:spLocks noGrp="1"/>
          </p:cNvSpPr>
          <p:nvPr>
            <p:ph idx="1"/>
          </p:nvPr>
        </p:nvSpPr>
        <p:spPr>
          <a:xfrm>
            <a:off x="251520" y="1268760"/>
            <a:ext cx="8568000" cy="5759968"/>
          </a:xfrm>
        </p:spPr>
        <p:txBody>
          <a:bodyPr/>
          <a:lstStyle/>
          <a:p>
            <a:pPr>
              <a:buNone/>
            </a:pPr>
            <a:r>
              <a:rPr lang="en-US" dirty="0" smtClean="0"/>
              <a:t>   </a:t>
            </a:r>
          </a:p>
          <a:p>
            <a:pPr>
              <a:buNone/>
            </a:pPr>
            <a:endParaRPr lang="en-US" dirty="0" smtClean="0"/>
          </a:p>
          <a:p>
            <a:pPr>
              <a:buNone/>
            </a:pPr>
            <a:r>
              <a:rPr lang="en-US" sz="2000" dirty="0" smtClean="0"/>
              <a:t>   In this section you will find a number of listening comprehension tests which are based on the third part of the Test Of English for International Communication. These tests will help you practice and improve your business listening skills and you will also learn many new phrases.</a:t>
            </a:r>
          </a:p>
          <a:p>
            <a:pPr>
              <a:buNone/>
            </a:pPr>
            <a:r>
              <a:rPr lang="en-US" sz="2000" dirty="0" smtClean="0"/>
              <a:t>   In the audio, you will hear a short conversations. On the screen, you will see a question and four possible answers. Choose the best answer to the question. </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marL="342900" indent="-342900">
              <a:buNone/>
            </a:pPr>
            <a:r>
              <a:rPr lang="en-US" b="1" dirty="0" smtClean="0"/>
              <a:t>1) What is the main topic of the conversation?</a:t>
            </a:r>
          </a:p>
          <a:p>
            <a:pPr marL="342900" indent="-342900">
              <a:buNone/>
            </a:pPr>
            <a:r>
              <a:rPr lang="en-US" b="1" dirty="0" smtClean="0"/>
              <a:t> </a:t>
            </a:r>
            <a:r>
              <a:rPr lang="en-US" dirty="0" smtClean="0"/>
              <a:t> A. Yard waste collection</a:t>
            </a:r>
          </a:p>
          <a:p>
            <a:pPr marL="342900" indent="-342900">
              <a:buNone/>
            </a:pPr>
            <a:r>
              <a:rPr lang="en-US" dirty="0" smtClean="0"/>
              <a:t>  B. Garbage collection times</a:t>
            </a:r>
          </a:p>
          <a:p>
            <a:pPr marL="342900" indent="-342900">
              <a:buNone/>
            </a:pPr>
            <a:r>
              <a:rPr lang="en-US" dirty="0" smtClean="0"/>
              <a:t>  C. Recyclable materials</a:t>
            </a:r>
          </a:p>
          <a:p>
            <a:pPr marL="342900" indent="-342900">
              <a:buNone/>
            </a:pPr>
            <a:r>
              <a:rPr lang="en-US" dirty="0" smtClean="0"/>
              <a:t>  D. Collection procedures</a:t>
            </a:r>
            <a:br>
              <a:rPr lang="en-US" dirty="0" smtClean="0"/>
            </a:br>
            <a:endParaRPr lang="en-US" dirty="0" smtClean="0"/>
          </a:p>
          <a:p>
            <a:pPr>
              <a:buNone/>
            </a:pPr>
            <a:r>
              <a:rPr lang="en-US" b="1" dirty="0" smtClean="0"/>
              <a:t>2) When is garbage collected?</a:t>
            </a:r>
          </a:p>
          <a:p>
            <a:pPr>
              <a:buNone/>
            </a:pPr>
            <a:r>
              <a:rPr lang="en-US" b="1" dirty="0" smtClean="0"/>
              <a:t>  </a:t>
            </a:r>
            <a:r>
              <a:rPr lang="en-US" dirty="0" smtClean="0"/>
              <a:t>A. Wednesdays</a:t>
            </a:r>
          </a:p>
          <a:p>
            <a:pPr>
              <a:buNone/>
            </a:pPr>
            <a:r>
              <a:rPr lang="en-US" dirty="0" smtClean="0"/>
              <a:t>  B. Thursdays</a:t>
            </a:r>
          </a:p>
          <a:p>
            <a:pPr>
              <a:buNone/>
            </a:pPr>
            <a:r>
              <a:rPr lang="en-US" dirty="0" smtClean="0"/>
              <a:t>  C. Saturdays</a:t>
            </a:r>
          </a:p>
          <a:p>
            <a:pPr>
              <a:buNone/>
            </a:pPr>
            <a:r>
              <a:rPr lang="en-US" dirty="0" smtClean="0"/>
              <a:t>  D. Mondays</a:t>
            </a:r>
            <a:br>
              <a:rPr lang="en-US" dirty="0" smtClean="0"/>
            </a:br>
            <a:endParaRPr lang="en-US" dirty="0" smtClean="0"/>
          </a:p>
          <a:p>
            <a:pPr>
              <a:buNone/>
            </a:pPr>
            <a:r>
              <a:rPr lang="en-US" b="1" dirty="0" smtClean="0"/>
              <a:t>3) What will the woman probably do next?</a:t>
            </a:r>
          </a:p>
          <a:p>
            <a:pPr>
              <a:buNone/>
            </a:pPr>
            <a:r>
              <a:rPr lang="en-US" b="1" dirty="0" smtClean="0"/>
              <a:t>  </a:t>
            </a:r>
            <a:r>
              <a:rPr lang="en-US" dirty="0" smtClean="0"/>
              <a:t>A. Say goodbye and hang up</a:t>
            </a:r>
          </a:p>
          <a:p>
            <a:pPr>
              <a:buNone/>
            </a:pPr>
            <a:r>
              <a:rPr lang="en-US" dirty="0" smtClean="0"/>
              <a:t>  B. Refer the man to her supervisor</a:t>
            </a:r>
          </a:p>
          <a:p>
            <a:pPr>
              <a:buNone/>
            </a:pPr>
            <a:r>
              <a:rPr lang="en-US" dirty="0" smtClean="0"/>
              <a:t>  C. Explain about a new service</a:t>
            </a:r>
          </a:p>
          <a:p>
            <a:pPr>
              <a:buNone/>
            </a:pPr>
            <a:r>
              <a:rPr lang="en-US" dirty="0" smtClean="0"/>
              <a:t>  D. Answer another phone call</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4) What problem does the woman have?</a:t>
            </a:r>
          </a:p>
          <a:p>
            <a:pPr>
              <a:buNone/>
            </a:pPr>
            <a:r>
              <a:rPr lang="en-US" b="1" dirty="0" smtClean="0"/>
              <a:t>  </a:t>
            </a:r>
            <a:r>
              <a:rPr lang="en-US" dirty="0" smtClean="0"/>
              <a:t>A.</a:t>
            </a:r>
            <a:r>
              <a:rPr lang="en-US" b="1" dirty="0" smtClean="0"/>
              <a:t> </a:t>
            </a:r>
            <a:r>
              <a:rPr lang="en-US" dirty="0" smtClean="0"/>
              <a:t>Her printer is too old</a:t>
            </a:r>
          </a:p>
          <a:p>
            <a:pPr>
              <a:buNone/>
            </a:pPr>
            <a:r>
              <a:rPr lang="en-US" dirty="0" smtClean="0"/>
              <a:t>  B. Her printer is unplugged</a:t>
            </a:r>
          </a:p>
          <a:p>
            <a:pPr>
              <a:buNone/>
            </a:pPr>
            <a:r>
              <a:rPr lang="en-US" dirty="0" smtClean="0"/>
              <a:t>  C. Her printer won't print</a:t>
            </a:r>
          </a:p>
          <a:p>
            <a:pPr>
              <a:buNone/>
            </a:pPr>
            <a:r>
              <a:rPr lang="en-US" dirty="0" smtClean="0"/>
              <a:t>  D. Her printer is not installed.  </a:t>
            </a:r>
            <a:br>
              <a:rPr lang="en-US" dirty="0" smtClean="0"/>
            </a:br>
            <a:endParaRPr lang="en-US" dirty="0" smtClean="0"/>
          </a:p>
          <a:p>
            <a:pPr>
              <a:buNone/>
            </a:pPr>
            <a:r>
              <a:rPr lang="en-US" b="1" dirty="0" smtClean="0"/>
              <a:t>5) What does the woman want the man to do?</a:t>
            </a:r>
          </a:p>
          <a:p>
            <a:pPr>
              <a:buNone/>
            </a:pPr>
            <a:r>
              <a:rPr lang="en-US" b="1" dirty="0" smtClean="0"/>
              <a:t>  </a:t>
            </a:r>
            <a:r>
              <a:rPr lang="en-US" dirty="0" smtClean="0"/>
              <a:t>A</a:t>
            </a:r>
            <a:r>
              <a:rPr lang="en-US" b="1" dirty="0" smtClean="0"/>
              <a:t>. </a:t>
            </a:r>
            <a:r>
              <a:rPr lang="en-US" dirty="0" smtClean="0"/>
              <a:t>Buy a new printer</a:t>
            </a:r>
          </a:p>
          <a:p>
            <a:pPr>
              <a:buNone/>
            </a:pPr>
            <a:r>
              <a:rPr lang="en-US" dirty="0" smtClean="0"/>
              <a:t>  B. Examine the printer</a:t>
            </a:r>
          </a:p>
          <a:p>
            <a:pPr>
              <a:buNone/>
            </a:pPr>
            <a:r>
              <a:rPr lang="en-US" dirty="0" smtClean="0"/>
              <a:t>  C. Turn on the computer</a:t>
            </a:r>
          </a:p>
          <a:p>
            <a:pPr>
              <a:buNone/>
            </a:pPr>
            <a:r>
              <a:rPr lang="en-US" dirty="0" smtClean="0"/>
              <a:t>  D. Get a CD-ROM</a:t>
            </a:r>
            <a:br>
              <a:rPr lang="en-US" dirty="0" smtClean="0"/>
            </a:br>
            <a:endParaRPr lang="en-US" dirty="0" smtClean="0"/>
          </a:p>
          <a:p>
            <a:pPr>
              <a:buNone/>
            </a:pPr>
            <a:r>
              <a:rPr lang="en-US" b="1" dirty="0" smtClean="0"/>
              <a:t>6) What does the man tell the woman?</a:t>
            </a:r>
          </a:p>
          <a:p>
            <a:pPr>
              <a:buNone/>
            </a:pPr>
            <a:r>
              <a:rPr lang="en-US" b="1" dirty="0" smtClean="0"/>
              <a:t>  </a:t>
            </a:r>
            <a:r>
              <a:rPr lang="en-US" dirty="0" smtClean="0"/>
              <a:t>A. To plug in the printer</a:t>
            </a:r>
          </a:p>
          <a:p>
            <a:pPr>
              <a:buNone/>
            </a:pPr>
            <a:r>
              <a:rPr lang="en-US" dirty="0" smtClean="0"/>
              <a:t>  B. To use software</a:t>
            </a:r>
          </a:p>
          <a:p>
            <a:pPr>
              <a:buNone/>
            </a:pPr>
            <a:r>
              <a:rPr lang="en-US" dirty="0" smtClean="0"/>
              <a:t>  C. To check the hard drive</a:t>
            </a:r>
          </a:p>
          <a:p>
            <a:pPr>
              <a:buNone/>
            </a:pPr>
            <a:r>
              <a:rPr lang="en-US" dirty="0" smtClean="0"/>
              <a:t>  D. To listen to a CD</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7) Where is the woman going?</a:t>
            </a:r>
          </a:p>
          <a:p>
            <a:pPr>
              <a:buNone/>
            </a:pPr>
            <a:r>
              <a:rPr lang="en-US" dirty="0" smtClean="0"/>
              <a:t>  A. To the train station</a:t>
            </a:r>
          </a:p>
          <a:p>
            <a:pPr>
              <a:buNone/>
            </a:pPr>
            <a:r>
              <a:rPr lang="en-US" dirty="0" smtClean="0"/>
              <a:t>  B. To the dentist office</a:t>
            </a:r>
          </a:p>
          <a:p>
            <a:pPr>
              <a:buNone/>
            </a:pPr>
            <a:r>
              <a:rPr lang="en-US" dirty="0" smtClean="0"/>
              <a:t>  C. To the hair salon</a:t>
            </a:r>
          </a:p>
          <a:p>
            <a:pPr>
              <a:buNone/>
            </a:pPr>
            <a:r>
              <a:rPr lang="en-US" dirty="0" smtClean="0"/>
              <a:t>  D. To an office building.</a:t>
            </a:r>
          </a:p>
          <a:p>
            <a:pPr>
              <a:buNone/>
            </a:pPr>
            <a:endParaRPr lang="en-US" b="1" dirty="0" smtClean="0"/>
          </a:p>
          <a:p>
            <a:pPr>
              <a:buNone/>
            </a:pPr>
            <a:r>
              <a:rPr lang="en-US" b="1" dirty="0" smtClean="0"/>
              <a:t>8) What should the woman do at Bay Street?</a:t>
            </a:r>
          </a:p>
          <a:p>
            <a:pPr>
              <a:buNone/>
            </a:pPr>
            <a:r>
              <a:rPr lang="en-US" dirty="0" smtClean="0"/>
              <a:t>  A. Exit the freeway</a:t>
            </a:r>
          </a:p>
          <a:p>
            <a:pPr>
              <a:buNone/>
            </a:pPr>
            <a:r>
              <a:rPr lang="en-US" dirty="0" smtClean="0"/>
              <a:t>  B. Turn left</a:t>
            </a:r>
          </a:p>
          <a:p>
            <a:pPr>
              <a:buNone/>
            </a:pPr>
            <a:r>
              <a:rPr lang="en-US" dirty="0" smtClean="0"/>
              <a:t>  C. Turn right</a:t>
            </a:r>
          </a:p>
          <a:p>
            <a:pPr>
              <a:buNone/>
            </a:pPr>
            <a:r>
              <a:rPr lang="en-US" dirty="0" smtClean="0"/>
              <a:t>  D. Park the car</a:t>
            </a:r>
            <a:br>
              <a:rPr lang="en-US" dirty="0" smtClean="0"/>
            </a:br>
            <a:endParaRPr lang="en-US" dirty="0" smtClean="0"/>
          </a:p>
          <a:p>
            <a:pPr>
              <a:buNone/>
            </a:pPr>
            <a:r>
              <a:rPr lang="en-US" b="1" dirty="0" smtClean="0"/>
              <a:t>9) What does the man say about the headquarters building?</a:t>
            </a:r>
          </a:p>
          <a:p>
            <a:pPr>
              <a:buNone/>
            </a:pPr>
            <a:r>
              <a:rPr lang="en-US" dirty="0" smtClean="0"/>
              <a:t>  A. It's next to the train station</a:t>
            </a:r>
          </a:p>
          <a:p>
            <a:pPr>
              <a:buNone/>
            </a:pPr>
            <a:r>
              <a:rPr lang="en-US" dirty="0" smtClean="0"/>
              <a:t>  B. It's between the hair salon and dentist office</a:t>
            </a:r>
          </a:p>
          <a:p>
            <a:pPr>
              <a:buNone/>
            </a:pPr>
            <a:r>
              <a:rPr lang="en-US" dirty="0" smtClean="0"/>
              <a:t>  C. It's located on Fourth Avenue</a:t>
            </a:r>
          </a:p>
          <a:p>
            <a:pPr>
              <a:buNone/>
            </a:pPr>
            <a:r>
              <a:rPr lang="en-US" dirty="0" smtClean="0"/>
              <a:t>  D. It's on the left-hand side of the road</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10) Who are the speakers talking about?</a:t>
            </a:r>
          </a:p>
          <a:p>
            <a:pPr>
              <a:buNone/>
            </a:pPr>
            <a:r>
              <a:rPr lang="en-US" dirty="0" smtClean="0"/>
              <a:t>  A. One of their children</a:t>
            </a:r>
          </a:p>
          <a:p>
            <a:pPr>
              <a:buNone/>
            </a:pPr>
            <a:r>
              <a:rPr lang="en-US" dirty="0" smtClean="0"/>
              <a:t>  B. Their next-door neighbor</a:t>
            </a:r>
          </a:p>
          <a:p>
            <a:pPr>
              <a:buNone/>
            </a:pPr>
            <a:r>
              <a:rPr lang="en-US" dirty="0" smtClean="0"/>
              <a:t>  C. A former colleague</a:t>
            </a:r>
          </a:p>
          <a:p>
            <a:pPr>
              <a:buNone/>
            </a:pPr>
            <a:r>
              <a:rPr lang="en-US" dirty="0" smtClean="0"/>
              <a:t>  D. A business client  </a:t>
            </a:r>
          </a:p>
          <a:p>
            <a:pPr>
              <a:buNone/>
            </a:pPr>
            <a:endParaRPr lang="en-US" dirty="0" smtClean="0"/>
          </a:p>
          <a:p>
            <a:pPr>
              <a:buNone/>
            </a:pPr>
            <a:r>
              <a:rPr lang="en-US" b="1" dirty="0" smtClean="0"/>
              <a:t>11) What is Mary's new profession?</a:t>
            </a:r>
          </a:p>
          <a:p>
            <a:pPr>
              <a:buNone/>
            </a:pPr>
            <a:r>
              <a:rPr lang="en-US" dirty="0" smtClean="0"/>
              <a:t>  A. Accountant</a:t>
            </a:r>
          </a:p>
          <a:p>
            <a:pPr>
              <a:buNone/>
            </a:pPr>
            <a:r>
              <a:rPr lang="en-US" dirty="0" smtClean="0"/>
              <a:t>  B. Teacher</a:t>
            </a:r>
          </a:p>
          <a:p>
            <a:pPr>
              <a:buNone/>
            </a:pPr>
            <a:r>
              <a:rPr lang="en-US" dirty="0" smtClean="0"/>
              <a:t>  C. Lawyer</a:t>
            </a:r>
          </a:p>
          <a:p>
            <a:pPr>
              <a:buNone/>
            </a:pPr>
            <a:r>
              <a:rPr lang="en-US" dirty="0" smtClean="0"/>
              <a:t>  D. Engineer  </a:t>
            </a:r>
            <a:br>
              <a:rPr lang="en-US" dirty="0" smtClean="0"/>
            </a:br>
            <a:endParaRPr lang="en-US" dirty="0" smtClean="0"/>
          </a:p>
          <a:p>
            <a:pPr>
              <a:buNone/>
            </a:pPr>
            <a:r>
              <a:rPr lang="en-US" b="1" dirty="0" smtClean="0"/>
              <a:t>12) What does the man say about Mary?</a:t>
            </a:r>
          </a:p>
          <a:p>
            <a:pPr>
              <a:buNone/>
            </a:pPr>
            <a:r>
              <a:rPr lang="en-US" dirty="0" smtClean="0"/>
              <a:t>  A. She will succeed in her new career</a:t>
            </a:r>
          </a:p>
          <a:p>
            <a:pPr>
              <a:buNone/>
            </a:pPr>
            <a:r>
              <a:rPr lang="en-US" dirty="0" smtClean="0"/>
              <a:t>  B. She is very good with children</a:t>
            </a:r>
          </a:p>
          <a:p>
            <a:pPr>
              <a:buNone/>
            </a:pPr>
            <a:r>
              <a:rPr lang="en-US" dirty="0" smtClean="0"/>
              <a:t>  C. She has always been a hard worker</a:t>
            </a:r>
          </a:p>
          <a:p>
            <a:pPr>
              <a:buNone/>
            </a:pPr>
            <a:r>
              <a:rPr lang="en-US" dirty="0" smtClean="0"/>
              <a:t>  D. She did not make a good decision. </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13) What does the man plan to do?</a:t>
            </a:r>
          </a:p>
          <a:p>
            <a:pPr>
              <a:buNone/>
            </a:pPr>
            <a:r>
              <a:rPr lang="en-US" dirty="0" smtClean="0"/>
              <a:t>  A. Have a party</a:t>
            </a:r>
          </a:p>
          <a:p>
            <a:pPr>
              <a:buNone/>
            </a:pPr>
            <a:r>
              <a:rPr lang="en-US" dirty="0" smtClean="0"/>
              <a:t>  B. Buy office supplies</a:t>
            </a:r>
          </a:p>
          <a:p>
            <a:pPr>
              <a:buNone/>
            </a:pPr>
            <a:r>
              <a:rPr lang="en-US" dirty="0" smtClean="0"/>
              <a:t>  C. Take a vacation</a:t>
            </a:r>
          </a:p>
          <a:p>
            <a:pPr>
              <a:buNone/>
            </a:pPr>
            <a:r>
              <a:rPr lang="en-US" dirty="0" smtClean="0"/>
              <a:t>  D. Ask the woman out</a:t>
            </a:r>
          </a:p>
          <a:p>
            <a:pPr>
              <a:buNone/>
            </a:pPr>
            <a:endParaRPr lang="en-US" b="1" dirty="0" smtClean="0"/>
          </a:p>
          <a:p>
            <a:pPr>
              <a:buNone/>
            </a:pPr>
            <a:r>
              <a:rPr lang="en-US" b="1" dirty="0" smtClean="0"/>
              <a:t>14) Why does the man call the woman?</a:t>
            </a:r>
          </a:p>
          <a:p>
            <a:pPr>
              <a:buNone/>
            </a:pPr>
            <a:r>
              <a:rPr lang="en-US" dirty="0" smtClean="0"/>
              <a:t>  A. To inquire about prices</a:t>
            </a:r>
          </a:p>
          <a:p>
            <a:pPr>
              <a:buNone/>
            </a:pPr>
            <a:r>
              <a:rPr lang="en-US" dirty="0" smtClean="0"/>
              <a:t>  B. To sell her food</a:t>
            </a:r>
          </a:p>
          <a:p>
            <a:pPr>
              <a:buNone/>
            </a:pPr>
            <a:r>
              <a:rPr lang="en-US" dirty="0" smtClean="0"/>
              <a:t>  C. To invite her to a party</a:t>
            </a:r>
          </a:p>
          <a:p>
            <a:pPr>
              <a:buNone/>
            </a:pPr>
            <a:r>
              <a:rPr lang="en-US" dirty="0" smtClean="0"/>
              <a:t>  D. To order food and drinks</a:t>
            </a:r>
          </a:p>
          <a:p>
            <a:pPr>
              <a:buNone/>
            </a:pPr>
            <a:endParaRPr lang="en-US" dirty="0" smtClean="0"/>
          </a:p>
          <a:p>
            <a:pPr>
              <a:buNone/>
            </a:pPr>
            <a:r>
              <a:rPr lang="en-US" b="1" dirty="0" smtClean="0"/>
              <a:t>15) Where will the party be held?</a:t>
            </a:r>
          </a:p>
          <a:p>
            <a:pPr>
              <a:buNone/>
            </a:pPr>
            <a:r>
              <a:rPr lang="en-US" dirty="0" smtClean="0"/>
              <a:t>  A. In a city park</a:t>
            </a:r>
          </a:p>
          <a:p>
            <a:pPr>
              <a:buNone/>
            </a:pPr>
            <a:r>
              <a:rPr lang="en-US" dirty="0" smtClean="0"/>
              <a:t>  B. In he man's company</a:t>
            </a:r>
          </a:p>
          <a:p>
            <a:pPr>
              <a:buNone/>
            </a:pPr>
            <a:r>
              <a:rPr lang="en-US" dirty="0" smtClean="0"/>
              <a:t>  C. On the beach</a:t>
            </a:r>
          </a:p>
          <a:p>
            <a:pPr>
              <a:buNone/>
            </a:pPr>
            <a:r>
              <a:rPr lang="en-US" dirty="0" smtClean="0"/>
              <a:t>  D. In a theater</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16) What are the speakers talking about?</a:t>
            </a:r>
          </a:p>
          <a:p>
            <a:pPr>
              <a:buNone/>
            </a:pPr>
            <a:r>
              <a:rPr lang="en-US" dirty="0" smtClean="0"/>
              <a:t>  A. The man's job</a:t>
            </a:r>
          </a:p>
          <a:p>
            <a:pPr>
              <a:buNone/>
            </a:pPr>
            <a:r>
              <a:rPr lang="en-US" dirty="0" smtClean="0"/>
              <a:t>  B. The man's salary</a:t>
            </a:r>
          </a:p>
          <a:p>
            <a:pPr>
              <a:buNone/>
            </a:pPr>
            <a:r>
              <a:rPr lang="en-US" dirty="0" smtClean="0"/>
              <a:t>  C. The woman's business</a:t>
            </a:r>
          </a:p>
          <a:p>
            <a:pPr>
              <a:buNone/>
            </a:pPr>
            <a:r>
              <a:rPr lang="en-US" dirty="0" smtClean="0"/>
              <a:t>  D. The woman's clients</a:t>
            </a:r>
          </a:p>
          <a:p>
            <a:pPr>
              <a:buNone/>
            </a:pPr>
            <a:endParaRPr lang="en-US" b="1" dirty="0" smtClean="0"/>
          </a:p>
          <a:p>
            <a:pPr>
              <a:buNone/>
            </a:pPr>
            <a:r>
              <a:rPr lang="en-US" b="1" dirty="0" smtClean="0"/>
              <a:t>17) How many clients does the woman have?</a:t>
            </a:r>
          </a:p>
          <a:p>
            <a:pPr>
              <a:buNone/>
            </a:pPr>
            <a:r>
              <a:rPr lang="en-US" dirty="0" smtClean="0"/>
              <a:t>  A. Two</a:t>
            </a:r>
          </a:p>
          <a:p>
            <a:pPr>
              <a:buNone/>
            </a:pPr>
            <a:r>
              <a:rPr lang="en-US" dirty="0" smtClean="0"/>
              <a:t>  B. Three</a:t>
            </a:r>
          </a:p>
          <a:p>
            <a:pPr>
              <a:buNone/>
            </a:pPr>
            <a:r>
              <a:rPr lang="en-US" dirty="0" smtClean="0"/>
              <a:t>  C. Four</a:t>
            </a:r>
          </a:p>
          <a:p>
            <a:pPr>
              <a:buNone/>
            </a:pPr>
            <a:r>
              <a:rPr lang="en-US" dirty="0" smtClean="0"/>
              <a:t>  D. Five</a:t>
            </a:r>
          </a:p>
          <a:p>
            <a:pPr>
              <a:buNone/>
            </a:pPr>
            <a:endParaRPr lang="en-US" dirty="0" smtClean="0"/>
          </a:p>
          <a:p>
            <a:pPr>
              <a:buNone/>
            </a:pPr>
            <a:r>
              <a:rPr lang="en-US" b="1" dirty="0" smtClean="0"/>
              <a:t>18) What does the woman say about self employment?</a:t>
            </a:r>
          </a:p>
          <a:p>
            <a:pPr>
              <a:buNone/>
            </a:pPr>
            <a:r>
              <a:rPr lang="en-US" dirty="0" smtClean="0"/>
              <a:t>  A. She loves it</a:t>
            </a:r>
          </a:p>
          <a:p>
            <a:pPr>
              <a:buNone/>
            </a:pPr>
            <a:r>
              <a:rPr lang="en-US" dirty="0" smtClean="0"/>
              <a:t>  B. She has mixed feelings</a:t>
            </a:r>
          </a:p>
          <a:p>
            <a:pPr>
              <a:buNone/>
            </a:pPr>
            <a:r>
              <a:rPr lang="en-US" dirty="0" smtClean="0"/>
              <a:t>  C. She can sleep until noon</a:t>
            </a:r>
          </a:p>
          <a:p>
            <a:pPr>
              <a:buNone/>
            </a:pPr>
            <a:r>
              <a:rPr lang="en-US" dirty="0" smtClean="0"/>
              <a:t>  D. She cannot set her own hours</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t>19) What does the woman want to do?</a:t>
            </a:r>
          </a:p>
          <a:p>
            <a:pPr>
              <a:buNone/>
            </a:pPr>
            <a:r>
              <a:rPr lang="en-US" dirty="0" smtClean="0"/>
              <a:t>  A. Pay taxes</a:t>
            </a:r>
          </a:p>
          <a:p>
            <a:pPr>
              <a:buNone/>
            </a:pPr>
            <a:r>
              <a:rPr lang="en-US" dirty="0" smtClean="0"/>
              <a:t>  B. Get information</a:t>
            </a:r>
          </a:p>
          <a:p>
            <a:pPr>
              <a:buNone/>
            </a:pPr>
            <a:r>
              <a:rPr lang="en-US" dirty="0" smtClean="0"/>
              <a:t>  C. Find a job</a:t>
            </a:r>
          </a:p>
          <a:p>
            <a:pPr>
              <a:buNone/>
            </a:pPr>
            <a:r>
              <a:rPr lang="en-US" dirty="0" smtClean="0"/>
              <a:t>  D. Answer questions</a:t>
            </a:r>
          </a:p>
          <a:p>
            <a:pPr>
              <a:buNone/>
            </a:pPr>
            <a:endParaRPr lang="en-US" b="1" dirty="0" smtClean="0"/>
          </a:p>
          <a:p>
            <a:pPr>
              <a:buNone/>
            </a:pPr>
            <a:r>
              <a:rPr lang="en-US" b="1" dirty="0" smtClean="0"/>
              <a:t>20) What position does Mr. Robinson hold?</a:t>
            </a:r>
          </a:p>
          <a:p>
            <a:pPr>
              <a:buNone/>
            </a:pPr>
            <a:r>
              <a:rPr lang="en-US" dirty="0" smtClean="0"/>
              <a:t>  A. Accountant</a:t>
            </a:r>
          </a:p>
          <a:p>
            <a:pPr>
              <a:buNone/>
            </a:pPr>
            <a:r>
              <a:rPr lang="en-US" dirty="0" smtClean="0"/>
              <a:t>  B. Receptionist</a:t>
            </a:r>
          </a:p>
          <a:p>
            <a:pPr>
              <a:buNone/>
            </a:pPr>
            <a:r>
              <a:rPr lang="en-US" dirty="0" smtClean="0"/>
              <a:t>  C. Lawyer</a:t>
            </a:r>
          </a:p>
          <a:p>
            <a:pPr>
              <a:buNone/>
            </a:pPr>
            <a:r>
              <a:rPr lang="en-US" dirty="0" smtClean="0"/>
              <a:t>  D. Professor</a:t>
            </a:r>
          </a:p>
          <a:p>
            <a:pPr>
              <a:buNone/>
            </a:pPr>
            <a:endParaRPr lang="en-US" dirty="0" smtClean="0"/>
          </a:p>
          <a:p>
            <a:pPr>
              <a:buNone/>
            </a:pPr>
            <a:r>
              <a:rPr lang="en-US" b="1" dirty="0" smtClean="0"/>
              <a:t>21) What does the man suggest the woman do?</a:t>
            </a:r>
          </a:p>
          <a:p>
            <a:pPr>
              <a:buNone/>
            </a:pPr>
            <a:r>
              <a:rPr lang="en-US" dirty="0" smtClean="0"/>
              <a:t>  A. Call back later</a:t>
            </a:r>
          </a:p>
          <a:p>
            <a:pPr>
              <a:buNone/>
            </a:pPr>
            <a:r>
              <a:rPr lang="en-US" dirty="0" smtClean="0"/>
              <a:t>  B. Send an e-mail</a:t>
            </a:r>
          </a:p>
          <a:p>
            <a:pPr>
              <a:buNone/>
            </a:pPr>
            <a:r>
              <a:rPr lang="en-US" dirty="0" smtClean="0"/>
              <a:t>  C. Leave a message</a:t>
            </a:r>
          </a:p>
          <a:p>
            <a:pPr>
              <a:buNone/>
            </a:pPr>
            <a:r>
              <a:rPr lang="en-US" dirty="0" smtClean="0"/>
              <a:t>  D. Speak with someone else</a:t>
            </a:r>
            <a:br>
              <a:rPr lang="en-US" dirty="0" smtClean="0"/>
            </a:b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150</TotalTime>
  <Words>691</Words>
  <Application>Microsoft Office PowerPoint</Application>
  <PresentationFormat>On-screen Show (4:3)</PresentationFormat>
  <Paragraphs>166</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3_Default Design</vt:lpstr>
      <vt:lpstr>PowerPoint Presentation</vt:lpstr>
      <vt:lpstr>DIRECTIONS TO GIVE THE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pc</cp:lastModifiedBy>
  <cp:revision>84</cp:revision>
  <dcterms:created xsi:type="dcterms:W3CDTF">2014-01-23T11:24:30Z</dcterms:created>
  <dcterms:modified xsi:type="dcterms:W3CDTF">2015-05-21T11:24:14Z</dcterms:modified>
</cp:coreProperties>
</file>