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1" r:id="rId2"/>
    <p:sldId id="262" r:id="rId3"/>
    <p:sldId id="258" r:id="rId4"/>
    <p:sldId id="259" r:id="rId5"/>
    <p:sldId id="263" r:id="rId6"/>
    <p:sldId id="260" r:id="rId7"/>
    <p:sldId id="264"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69" autoAdjust="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9DB44F-07DD-4CFD-9A43-5796754A884F}"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F770FA-828C-493B-BC43-B4CE43FDE41F}" type="slidenum">
              <a:rPr lang="en-US" smtClean="0"/>
              <a:pPr/>
              <a:t>‹#›</a:t>
            </a:fld>
            <a:endParaRPr lang="en-US"/>
          </a:p>
        </p:txBody>
      </p:sp>
    </p:spTree>
    <p:extLst>
      <p:ext uri="{BB962C8B-B14F-4D97-AF65-F5344CB8AC3E}">
        <p14:creationId xmlns:p14="http://schemas.microsoft.com/office/powerpoint/2010/main" val="2851841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Good morning, Mr. Wooster. Bill Callahan rang this morning, and he wants to reschedule his meeting with you from this afternoon to 8 a.m. tomorrow. Also, Ms. </a:t>
            </a:r>
            <a:r>
              <a:rPr lang="en-US" sz="1200" b="0" i="0" kern="1200" dirty="0" err="1" smtClean="0">
                <a:solidFill>
                  <a:schemeClr val="tx1"/>
                </a:solidFill>
                <a:latin typeface="+mn-lt"/>
                <a:ea typeface="+mn-ea"/>
                <a:cs typeface="+mn-cs"/>
              </a:rPr>
              <a:t>Flaxon</a:t>
            </a:r>
            <a:r>
              <a:rPr lang="en-US" sz="1200" b="0" i="0" kern="1200" dirty="0" smtClean="0">
                <a:solidFill>
                  <a:schemeClr val="tx1"/>
                </a:solidFill>
                <a:latin typeface="+mn-lt"/>
                <a:ea typeface="+mn-ea"/>
                <a:cs typeface="+mn-cs"/>
              </a:rPr>
              <a:t> from the Bermuda Group faxed a contract proposal. It's on your desk. She'd appreciate a response by Thursday, if possible.</a:t>
            </a:r>
            <a:r>
              <a:rPr lang="en-US" dirty="0" smtClean="0"/>
              <a:t/>
            </a:r>
            <a:br>
              <a:rPr lang="en-US" dirty="0" smtClean="0"/>
            </a:br>
            <a:r>
              <a:rPr lang="en-US" sz="1200" b="0" i="0" kern="1200" dirty="0" smtClean="0">
                <a:solidFill>
                  <a:schemeClr val="tx1"/>
                </a:solidFill>
                <a:latin typeface="+mn-lt"/>
                <a:ea typeface="+mn-ea"/>
                <a:cs typeface="+mn-cs"/>
              </a:rPr>
              <a:t>— Morning, Ms. Hobbs. Yes, go ahead and move the Callahan meeting to tomorrow, then ring Paul Frazier and ask if he has time for a conference call this afternoon, say about 3. If he doesn't, let's aim for late tomorrow morning.</a:t>
            </a:r>
            <a:r>
              <a:rPr lang="en-US" dirty="0" smtClean="0"/>
              <a:t/>
            </a:r>
            <a:br>
              <a:rPr lang="en-US" dirty="0" smtClean="0"/>
            </a:br>
            <a:r>
              <a:rPr lang="en-US" sz="1200" b="0" i="0" kern="1200" dirty="0" smtClean="0">
                <a:solidFill>
                  <a:schemeClr val="tx1"/>
                </a:solidFill>
                <a:latin typeface="+mn-lt"/>
                <a:ea typeface="+mn-ea"/>
                <a:cs typeface="+mn-cs"/>
              </a:rPr>
              <a:t>— Very good sir. Also, don't forget you have a noon luncheon today at the Rotary Club.</a:t>
            </a:r>
            <a:r>
              <a:rPr lang="en-US" dirty="0" smtClean="0"/>
              <a:t/>
            </a:r>
            <a:br>
              <a:rPr lang="en-US" dirty="0" smtClean="0"/>
            </a:br>
            <a:r>
              <a:rPr lang="en-US" sz="1200" b="0" i="0" kern="1200" dirty="0" smtClean="0">
                <a:solidFill>
                  <a:schemeClr val="tx1"/>
                </a:solidFill>
                <a:latin typeface="+mn-lt"/>
                <a:ea typeface="+mn-ea"/>
                <a:cs typeface="+mn-cs"/>
              </a:rPr>
              <a:t>— Thank you. That reminds me, could you please phone Dryden's Dry Cleaners and have them deliver my blue knit suit by 11:30? I'd like to wear that to lunch.</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-- 1)c  2)a  3)d</a:t>
            </a:r>
            <a:endParaRPr lang="en-US" dirty="0"/>
          </a:p>
        </p:txBody>
      </p:sp>
      <p:sp>
        <p:nvSpPr>
          <p:cNvPr id="4" name="Slide Number Placeholder 3"/>
          <p:cNvSpPr>
            <a:spLocks noGrp="1"/>
          </p:cNvSpPr>
          <p:nvPr>
            <p:ph type="sldNum" sz="quarter" idx="10"/>
          </p:nvPr>
        </p:nvSpPr>
        <p:spPr/>
        <p:txBody>
          <a:bodyPr/>
          <a:lstStyle/>
          <a:p>
            <a:fld id="{6AF770FA-828C-493B-BC43-B4CE43FDE41F}"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my name is Sarah Simmons, and I'd like to cancel my cable-TV service please.</a:t>
            </a:r>
            <a:r>
              <a:rPr lang="en-US" dirty="0" smtClean="0"/>
              <a:t/>
            </a:r>
            <a:br>
              <a:rPr lang="en-US" dirty="0" smtClean="0"/>
            </a:br>
            <a:r>
              <a:rPr lang="en-US" sz="1200" b="0" i="0" kern="1200" dirty="0" smtClean="0">
                <a:solidFill>
                  <a:schemeClr val="tx1"/>
                </a:solidFill>
                <a:latin typeface="+mn-lt"/>
                <a:ea typeface="+mn-ea"/>
                <a:cs typeface="+mn-cs"/>
              </a:rPr>
              <a:t>— Certainly, Ms. Simmons. Could I ask the reason why you're canceling?</a:t>
            </a:r>
            <a:r>
              <a:rPr lang="en-US" dirty="0" smtClean="0"/>
              <a:t/>
            </a:r>
            <a:br>
              <a:rPr lang="en-US" dirty="0" smtClean="0"/>
            </a:br>
            <a:r>
              <a:rPr lang="en-US" sz="1200" b="0" i="0" kern="1200" dirty="0" smtClean="0">
                <a:solidFill>
                  <a:schemeClr val="tx1"/>
                </a:solidFill>
                <a:latin typeface="+mn-lt"/>
                <a:ea typeface="+mn-ea"/>
                <a:cs typeface="+mn-cs"/>
              </a:rPr>
              <a:t>— It's just too expensive right now, and there are so many channels that we never watch. We're finding it's not a good value for our money.</a:t>
            </a:r>
            <a:r>
              <a:rPr lang="en-US" dirty="0" smtClean="0"/>
              <a:t/>
            </a:r>
            <a:br>
              <a:rPr lang="en-US" dirty="0" smtClean="0"/>
            </a:br>
            <a:r>
              <a:rPr lang="en-US" sz="1200" b="0" i="0" kern="1200" dirty="0" smtClean="0">
                <a:solidFill>
                  <a:schemeClr val="tx1"/>
                </a:solidFill>
                <a:latin typeface="+mn-lt"/>
                <a:ea typeface="+mn-ea"/>
                <a:cs typeface="+mn-cs"/>
              </a:rPr>
              <a:t>— I understand, </a:t>
            </a:r>
            <a:r>
              <a:rPr lang="en-US" sz="1200" b="0" i="0" kern="1200" dirty="0" err="1" smtClean="0">
                <a:solidFill>
                  <a:schemeClr val="tx1"/>
                </a:solidFill>
                <a:latin typeface="+mn-lt"/>
                <a:ea typeface="+mn-ea"/>
                <a:cs typeface="+mn-cs"/>
              </a:rPr>
              <a:t>ma'm</a:t>
            </a:r>
            <a:r>
              <a:rPr lang="en-US" sz="1200" b="0" i="0" kern="1200" dirty="0" smtClean="0">
                <a:solidFill>
                  <a:schemeClr val="tx1"/>
                </a:solidFill>
                <a:latin typeface="+mn-lt"/>
                <a:ea typeface="+mn-ea"/>
                <a:cs typeface="+mn-cs"/>
              </a:rPr>
              <a:t>. I see that you have our premium package. Have you considered trying a different package, such as cable basic or basic-plus? These cost less, and also give you fewer channels.</a:t>
            </a:r>
            <a:r>
              <a:rPr lang="en-US" dirty="0" smtClean="0"/>
              <a:t/>
            </a:r>
            <a:br>
              <a:rPr lang="en-US" dirty="0" smtClean="0"/>
            </a:br>
            <a:r>
              <a:rPr lang="en-US" sz="1200" b="0" i="0" kern="1200" dirty="0" smtClean="0">
                <a:solidFill>
                  <a:schemeClr val="tx1"/>
                </a:solidFill>
                <a:latin typeface="+mn-lt"/>
                <a:ea typeface="+mn-ea"/>
                <a:cs typeface="+mn-cs"/>
              </a:rPr>
              <a:t>— We've considered it, but we can't afford even basic cable right now. You see, my husband was just laid-off. So I'm afraid we'll need to cancel all cable for the time being.</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4)b</a:t>
            </a:r>
            <a:r>
              <a:rPr lang="en-US" sz="1200" b="0" i="0" kern="1200" baseline="0" dirty="0" smtClean="0">
                <a:solidFill>
                  <a:schemeClr val="tx1"/>
                </a:solidFill>
                <a:latin typeface="+mn-lt"/>
                <a:ea typeface="+mn-ea"/>
                <a:cs typeface="+mn-cs"/>
              </a:rPr>
              <a:t>  5)a  6)a </a:t>
            </a:r>
            <a:endParaRPr lang="en-US" dirty="0"/>
          </a:p>
        </p:txBody>
      </p:sp>
      <p:sp>
        <p:nvSpPr>
          <p:cNvPr id="4" name="Slide Number Placeholder 3"/>
          <p:cNvSpPr>
            <a:spLocks noGrp="1"/>
          </p:cNvSpPr>
          <p:nvPr>
            <p:ph type="sldNum" sz="quarter" idx="10"/>
          </p:nvPr>
        </p:nvSpPr>
        <p:spPr/>
        <p:txBody>
          <a:bodyPr/>
          <a:lstStyle/>
          <a:p>
            <a:fld id="{6AF770FA-828C-493B-BC43-B4CE43FDE41F}"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So, should we spend three days in Brisbane and four in Cairns?</a:t>
            </a:r>
            <a:r>
              <a:rPr lang="en-US" dirty="0" smtClean="0"/>
              <a:t/>
            </a:r>
            <a:br>
              <a:rPr lang="en-US" dirty="0" smtClean="0"/>
            </a:br>
            <a:r>
              <a:rPr lang="en-US" sz="1200" b="0" i="0" kern="1200" dirty="0" smtClean="0">
                <a:solidFill>
                  <a:schemeClr val="tx1"/>
                </a:solidFill>
                <a:latin typeface="+mn-lt"/>
                <a:ea typeface="+mn-ea"/>
                <a:cs typeface="+mn-cs"/>
              </a:rPr>
              <a:t>— Hmm... I'm not sure. There's so much to do in both those cities. Is it possible to stay a little longer in each one?</a:t>
            </a:r>
            <a:r>
              <a:rPr lang="en-US" dirty="0" smtClean="0"/>
              <a:t/>
            </a:r>
            <a:br>
              <a:rPr lang="en-US" dirty="0" smtClean="0"/>
            </a:br>
            <a:r>
              <a:rPr lang="en-US" sz="1200" b="0" i="0" kern="1200" dirty="0" smtClean="0">
                <a:solidFill>
                  <a:schemeClr val="tx1"/>
                </a:solidFill>
                <a:latin typeface="+mn-lt"/>
                <a:ea typeface="+mn-ea"/>
                <a:cs typeface="+mn-cs"/>
              </a:rPr>
              <a:t>— I suppose we could. That would cut into our time for Sydney though. We do need to be back by the 21st.</a:t>
            </a:r>
            <a:r>
              <a:rPr lang="en-US" dirty="0" smtClean="0"/>
              <a:t/>
            </a:r>
            <a:br>
              <a:rPr lang="en-US" dirty="0" smtClean="0"/>
            </a:br>
            <a:r>
              <a:rPr lang="en-US" sz="1200" b="0" i="0" kern="1200" dirty="0" smtClean="0">
                <a:solidFill>
                  <a:schemeClr val="tx1"/>
                </a:solidFill>
                <a:latin typeface="+mn-lt"/>
                <a:ea typeface="+mn-ea"/>
                <a:cs typeface="+mn-cs"/>
              </a:rPr>
              <a:t>— I know. Why don't we sacrifice some time in Sydney? Brisbane and Cairns are both so beautiful!</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7)b  8)c  9)b</a:t>
            </a:r>
            <a:endParaRPr lang="en-US" dirty="0"/>
          </a:p>
        </p:txBody>
      </p:sp>
      <p:sp>
        <p:nvSpPr>
          <p:cNvPr id="4" name="Slide Number Placeholder 3"/>
          <p:cNvSpPr>
            <a:spLocks noGrp="1"/>
          </p:cNvSpPr>
          <p:nvPr>
            <p:ph type="sldNum" sz="quarter" idx="10"/>
          </p:nvPr>
        </p:nvSpPr>
        <p:spPr/>
        <p:txBody>
          <a:bodyPr/>
          <a:lstStyle/>
          <a:p>
            <a:fld id="{6AF770FA-828C-493B-BC43-B4CE43FDE41F}"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I'd like to cancel my subscription to the paper, please.</a:t>
            </a:r>
            <a:r>
              <a:rPr lang="en-US" dirty="0" smtClean="0"/>
              <a:t/>
            </a:r>
            <a:br>
              <a:rPr lang="en-US" dirty="0" smtClean="0"/>
            </a:br>
            <a:r>
              <a:rPr lang="en-US" sz="1200" b="0" i="0" kern="1200" dirty="0" smtClean="0">
                <a:solidFill>
                  <a:schemeClr val="tx1"/>
                </a:solidFill>
                <a:latin typeface="+mn-lt"/>
                <a:ea typeface="+mn-ea"/>
                <a:cs typeface="+mn-cs"/>
              </a:rPr>
              <a:t>— I'm sorry to hear that. May I ask why you are cancelling?</a:t>
            </a:r>
            <a:r>
              <a:rPr lang="en-US" dirty="0" smtClean="0"/>
              <a:t/>
            </a:r>
            <a:br>
              <a:rPr lang="en-US" dirty="0" smtClean="0"/>
            </a:br>
            <a:r>
              <a:rPr lang="en-US" sz="1200" b="0" i="0" kern="1200" dirty="0" smtClean="0">
                <a:solidFill>
                  <a:schemeClr val="tx1"/>
                </a:solidFill>
                <a:latin typeface="+mn-lt"/>
                <a:ea typeface="+mn-ea"/>
                <a:cs typeface="+mn-cs"/>
              </a:rPr>
              <a:t>— It's the economy mostly. I enjoy reading it, but times are tight, and we can't afford it anymore.</a:t>
            </a:r>
            <a:r>
              <a:rPr lang="en-US" dirty="0" smtClean="0"/>
              <a:t/>
            </a:r>
            <a:br>
              <a:rPr lang="en-US" dirty="0" smtClean="0"/>
            </a:br>
            <a:r>
              <a:rPr lang="en-US" sz="1200" b="0" i="0" kern="1200" dirty="0" smtClean="0">
                <a:solidFill>
                  <a:schemeClr val="tx1"/>
                </a:solidFill>
                <a:latin typeface="+mn-lt"/>
                <a:ea typeface="+mn-ea"/>
                <a:cs typeface="+mn-cs"/>
              </a:rPr>
              <a:t>— I understand. How about if I gave you a 20-percent discount?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10)d  11)a  12)b</a:t>
            </a:r>
            <a:endParaRPr lang="en-US" dirty="0"/>
          </a:p>
        </p:txBody>
      </p:sp>
      <p:sp>
        <p:nvSpPr>
          <p:cNvPr id="4" name="Slide Number Placeholder 3"/>
          <p:cNvSpPr>
            <a:spLocks noGrp="1"/>
          </p:cNvSpPr>
          <p:nvPr>
            <p:ph type="sldNum" sz="quarter" idx="10"/>
          </p:nvPr>
        </p:nvSpPr>
        <p:spPr/>
        <p:txBody>
          <a:bodyPr/>
          <a:lstStyle/>
          <a:p>
            <a:fld id="{6AF770FA-828C-493B-BC43-B4CE43FDE41F}"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Lance </a:t>
            </a:r>
            <a:r>
              <a:rPr lang="en-US" sz="1200" b="0" i="0" kern="1200" dirty="0" err="1" smtClean="0">
                <a:solidFill>
                  <a:schemeClr val="tx1"/>
                </a:solidFill>
                <a:latin typeface="+mn-lt"/>
                <a:ea typeface="+mn-ea"/>
                <a:cs typeface="+mn-cs"/>
              </a:rPr>
              <a:t>Smithers</a:t>
            </a:r>
            <a:r>
              <a:rPr lang="en-US" sz="1200" b="0" i="0" kern="1200" dirty="0" smtClean="0">
                <a:solidFill>
                  <a:schemeClr val="tx1"/>
                </a:solidFill>
                <a:latin typeface="+mn-lt"/>
                <a:ea typeface="+mn-ea"/>
                <a:cs typeface="+mn-cs"/>
              </a:rPr>
              <a:t>? This is Victoria </a:t>
            </a:r>
            <a:r>
              <a:rPr lang="en-US" sz="1200" b="0" i="0" kern="1200" dirty="0" err="1" smtClean="0">
                <a:solidFill>
                  <a:schemeClr val="tx1"/>
                </a:solidFill>
                <a:latin typeface="+mn-lt"/>
                <a:ea typeface="+mn-ea"/>
                <a:cs typeface="+mn-cs"/>
              </a:rPr>
              <a:t>Balderston</a:t>
            </a:r>
            <a:r>
              <a:rPr lang="en-US" sz="1200" b="0" i="0" kern="1200" dirty="0" smtClean="0">
                <a:solidFill>
                  <a:schemeClr val="tx1"/>
                </a:solidFill>
                <a:latin typeface="+mn-lt"/>
                <a:ea typeface="+mn-ea"/>
                <a:cs typeface="+mn-cs"/>
              </a:rPr>
              <a:t> in corporate headquarters. The reason I'm calling is that I haven't received last month's expense reports from your office yet, and they were due on Tuesday. Was this something that was overlooked?</a:t>
            </a:r>
            <a:r>
              <a:rPr lang="en-US" dirty="0" smtClean="0"/>
              <a:t/>
            </a:r>
            <a:br>
              <a:rPr lang="en-US" dirty="0" smtClean="0"/>
            </a:br>
            <a:r>
              <a:rPr lang="en-US" sz="1200" b="0" i="0" kern="1200" dirty="0" smtClean="0">
                <a:solidFill>
                  <a:schemeClr val="tx1"/>
                </a:solidFill>
                <a:latin typeface="+mn-lt"/>
                <a:ea typeface="+mn-ea"/>
                <a:cs typeface="+mn-cs"/>
              </a:rPr>
              <a:t>— No, I actually sent them to you on Monday with the company courier. I'm sure of it. You haven't received them yet? That's strange.</a:t>
            </a:r>
            <a:r>
              <a:rPr lang="en-US" dirty="0" smtClean="0"/>
              <a:t/>
            </a:r>
            <a:br>
              <a:rPr lang="en-US" dirty="0" smtClean="0"/>
            </a:br>
            <a:r>
              <a:rPr lang="en-US" sz="1200" b="0" i="0" kern="1200" dirty="0" smtClean="0">
                <a:solidFill>
                  <a:schemeClr val="tx1"/>
                </a:solidFill>
                <a:latin typeface="+mn-lt"/>
                <a:ea typeface="+mn-ea"/>
                <a:cs typeface="+mn-cs"/>
              </a:rPr>
              <a:t>— Yes, it is. Listen, I can check with the courier's office, but in the meantime, could you send please the expense reports again today, just to ensure that I have them by this afternoon? I'd really appreciate it.</a:t>
            </a:r>
            <a:r>
              <a:rPr lang="en-US" dirty="0" smtClean="0"/>
              <a:t/>
            </a:r>
            <a:br>
              <a:rPr lang="en-US" dirty="0" smtClean="0"/>
            </a:br>
            <a:r>
              <a:rPr lang="en-US" sz="1200" b="0" i="0" kern="1200" dirty="0" smtClean="0">
                <a:solidFill>
                  <a:schemeClr val="tx1"/>
                </a:solidFill>
                <a:latin typeface="+mn-lt"/>
                <a:ea typeface="+mn-ea"/>
                <a:cs typeface="+mn-cs"/>
              </a:rPr>
              <a:t>— Sure, no problem. Let's see, it's 8:45. I'll try to get them on the 9 o'clock courier run, but if I miss that I'll have them ready for the 11 o'clock pickup. Sorry about the confusion.</a:t>
            </a:r>
            <a:r>
              <a:rPr lang="en-US" dirty="0" smtClean="0"/>
              <a:t/>
            </a:r>
            <a:br>
              <a:rPr lang="en-US" dirty="0" smtClean="0"/>
            </a:br>
            <a:endParaRPr lang="en-US" dirty="0" smtClean="0"/>
          </a:p>
          <a:p>
            <a:r>
              <a:rPr lang="en-US" dirty="0" smtClean="0"/>
              <a:t>Answers  -- 13)</a:t>
            </a:r>
            <a:r>
              <a:rPr lang="en-US" baseline="0" dirty="0" smtClean="0"/>
              <a:t>c  14)a  15)b</a:t>
            </a:r>
            <a:endParaRPr lang="en-US" dirty="0"/>
          </a:p>
        </p:txBody>
      </p:sp>
      <p:sp>
        <p:nvSpPr>
          <p:cNvPr id="4" name="Slide Number Placeholder 3"/>
          <p:cNvSpPr>
            <a:spLocks noGrp="1"/>
          </p:cNvSpPr>
          <p:nvPr>
            <p:ph type="sldNum" sz="quarter" idx="10"/>
          </p:nvPr>
        </p:nvSpPr>
        <p:spPr/>
        <p:txBody>
          <a:bodyPr/>
          <a:lstStyle/>
          <a:p>
            <a:fld id="{6AF770FA-828C-493B-BC43-B4CE43FDE41F}"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Oh no, the stock market's down again today! I bought </a:t>
            </a:r>
            <a:r>
              <a:rPr lang="en-US" sz="1200" b="0" i="0" kern="1200" dirty="0" err="1" smtClean="0">
                <a:solidFill>
                  <a:schemeClr val="tx1"/>
                </a:solidFill>
                <a:latin typeface="+mn-lt"/>
                <a:ea typeface="+mn-ea"/>
                <a:cs typeface="+mn-cs"/>
              </a:rPr>
              <a:t>Microfirm</a:t>
            </a:r>
            <a:r>
              <a:rPr lang="en-US" sz="1200" b="0" i="0" kern="1200" dirty="0" smtClean="0">
                <a:solidFill>
                  <a:schemeClr val="tx1"/>
                </a:solidFill>
                <a:latin typeface="+mn-lt"/>
                <a:ea typeface="+mn-ea"/>
                <a:cs typeface="+mn-cs"/>
              </a:rPr>
              <a:t> last month for $20 a share. Today it's at $12.28. All my other stocks are down too, except for a couple. Maybe I should find another place to put my money.</a:t>
            </a:r>
            <a:r>
              <a:rPr lang="en-US" dirty="0" smtClean="0"/>
              <a:t/>
            </a:r>
            <a:br>
              <a:rPr lang="en-US" dirty="0" smtClean="0"/>
            </a:br>
            <a:r>
              <a:rPr lang="en-US" sz="1200" b="0" i="0" kern="1200" dirty="0" smtClean="0">
                <a:solidFill>
                  <a:schemeClr val="tx1"/>
                </a:solidFill>
                <a:latin typeface="+mn-lt"/>
                <a:ea typeface="+mn-ea"/>
                <a:cs typeface="+mn-cs"/>
              </a:rPr>
              <a:t>— Hey, Fred, I know it's rough. My portfolio's decreased too. But you have to remember that the stock market is cyclical. There are always good times and bad times. The key is to be patient. You don't need your money right away, do you?</a:t>
            </a:r>
            <a:r>
              <a:rPr lang="en-US" dirty="0" smtClean="0"/>
              <a:t/>
            </a:r>
            <a:br>
              <a:rPr lang="en-US" dirty="0" smtClean="0"/>
            </a:br>
            <a:r>
              <a:rPr lang="en-US" sz="1200" b="0" i="0" kern="1200" dirty="0" smtClean="0">
                <a:solidFill>
                  <a:schemeClr val="tx1"/>
                </a:solidFill>
                <a:latin typeface="+mn-lt"/>
                <a:ea typeface="+mn-ea"/>
                <a:cs typeface="+mn-cs"/>
              </a:rPr>
              <a:t>— No, not immediately. But I will in about 10 years. I saw a bond mutual fund yesterday that's paying 5.2 percent. And my bank is offering a three-year Certificate of Deposit at 4.5 percent.</a:t>
            </a:r>
            <a:r>
              <a:rPr lang="en-US" dirty="0" smtClean="0"/>
              <a:t/>
            </a:r>
            <a:br>
              <a:rPr lang="en-US" dirty="0" smtClean="0"/>
            </a:br>
            <a:r>
              <a:rPr lang="en-US" sz="1200" b="0" i="0" kern="1200" dirty="0" smtClean="0">
                <a:solidFill>
                  <a:schemeClr val="tx1"/>
                </a:solidFill>
                <a:latin typeface="+mn-lt"/>
                <a:ea typeface="+mn-ea"/>
                <a:cs typeface="+mn-cs"/>
              </a:rPr>
              <a:t>— Bonds and CDs have their place in a financial portfolio. But for long-term investing, there's nothing better than stocks. The stock market has averaged about a 10-percent annual return over its history. It's tough to get that kind of consistent profit anywhere else.</a:t>
            </a:r>
            <a:r>
              <a:rPr lang="en-US" dirty="0" smtClean="0"/>
              <a:t/>
            </a:r>
            <a:br>
              <a:rPr lang="en-US" dirty="0" smtClean="0"/>
            </a:br>
            <a:endParaRPr lang="en-US" dirty="0" smtClean="0"/>
          </a:p>
          <a:p>
            <a:r>
              <a:rPr lang="en-US" dirty="0" smtClean="0"/>
              <a:t>Answers  -- 16)a  17)d  18)c</a:t>
            </a:r>
            <a:endParaRPr lang="en-US" dirty="0"/>
          </a:p>
        </p:txBody>
      </p:sp>
      <p:sp>
        <p:nvSpPr>
          <p:cNvPr id="4" name="Slide Number Placeholder 3"/>
          <p:cNvSpPr>
            <a:spLocks noGrp="1"/>
          </p:cNvSpPr>
          <p:nvPr>
            <p:ph type="sldNum" sz="quarter" idx="10"/>
          </p:nvPr>
        </p:nvSpPr>
        <p:spPr/>
        <p:txBody>
          <a:bodyPr/>
          <a:lstStyle/>
          <a:p>
            <a:fld id="{6AF770FA-828C-493B-BC43-B4CE43FDE41F}"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Ah, Shelly. Back from vacation are you? You look tanned and rested. It's good to see you, actually. While you were gone we ran into a problem with the Martin account. You see, you were away, and Gino was out sick for a week, so we missed our deadline to present the new advertising campaign to Mr. Jeffries. We've rescheduled the presentation for Friday.</a:t>
            </a:r>
            <a:r>
              <a:rPr lang="en-US" dirty="0" smtClean="0"/>
              <a:t/>
            </a:r>
            <a:br>
              <a:rPr lang="en-US" dirty="0" smtClean="0"/>
            </a:br>
            <a:r>
              <a:rPr lang="en-US" sz="1200" b="0" i="0" kern="1200" dirty="0" smtClean="0">
                <a:solidFill>
                  <a:schemeClr val="tx1"/>
                </a:solidFill>
                <a:latin typeface="+mn-lt"/>
                <a:ea typeface="+mn-ea"/>
                <a:cs typeface="+mn-cs"/>
              </a:rPr>
              <a:t>— Friday? That's a tight deadline. All right, let's get Gino and meet in the conference room in half an hour. Bring all the design sketches that you've worked up, and have Gino bring all the ad copy he's written. I'll grab the old power point slides and videos of Martin's current commercials.</a:t>
            </a:r>
            <a:r>
              <a:rPr lang="en-US" dirty="0" smtClean="0"/>
              <a:t/>
            </a:r>
            <a:br>
              <a:rPr lang="en-US" dirty="0" smtClean="0"/>
            </a:br>
            <a:r>
              <a:rPr lang="en-US" sz="1200" b="0" i="0" kern="1200" dirty="0" smtClean="0">
                <a:solidFill>
                  <a:schemeClr val="tx1"/>
                </a:solidFill>
                <a:latin typeface="+mn-lt"/>
                <a:ea typeface="+mn-ea"/>
                <a:cs typeface="+mn-cs"/>
              </a:rPr>
              <a:t>— Right. Look, I know it's not much time, but I think we'll be OK. I've been working hard on the artwork, and I know that Gino was writing at home even though he was ill. We'll put our noses to the grindstone the next couple of days and everything will pull together. Don't worry, we're going to win this account!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-- 19)b</a:t>
            </a:r>
            <a:r>
              <a:rPr lang="en-US" sz="1200" b="0" i="0" kern="1200" baseline="0" dirty="0" smtClean="0">
                <a:solidFill>
                  <a:schemeClr val="tx1"/>
                </a:solidFill>
                <a:latin typeface="+mn-lt"/>
                <a:ea typeface="+mn-ea"/>
                <a:cs typeface="+mn-cs"/>
              </a:rPr>
              <a:t>  20)c  21)d</a:t>
            </a:r>
            <a:endParaRPr lang="en-US" dirty="0"/>
          </a:p>
        </p:txBody>
      </p:sp>
      <p:sp>
        <p:nvSpPr>
          <p:cNvPr id="4" name="Slide Number Placeholder 3"/>
          <p:cNvSpPr>
            <a:spLocks noGrp="1"/>
          </p:cNvSpPr>
          <p:nvPr>
            <p:ph type="sldNum" sz="quarter" idx="10"/>
          </p:nvPr>
        </p:nvSpPr>
        <p:spPr/>
        <p:txBody>
          <a:bodyPr/>
          <a:lstStyle/>
          <a:p>
            <a:fld id="{6AF770FA-828C-493B-BC43-B4CE43FDE41F}"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Thank you Karl, that was a good summary from accounting. Next on the agenda is a report from the research department. Laura, how are you coming on the new web browser?</a:t>
            </a:r>
            <a:r>
              <a:rPr lang="en-US" dirty="0" smtClean="0"/>
              <a:t/>
            </a:r>
            <a:br>
              <a:rPr lang="en-US" dirty="0" smtClean="0"/>
            </a:br>
            <a:r>
              <a:rPr lang="en-US" sz="1200" b="0" i="0" kern="1200" dirty="0" smtClean="0">
                <a:solidFill>
                  <a:schemeClr val="tx1"/>
                </a:solidFill>
                <a:latin typeface="+mn-lt"/>
                <a:ea typeface="+mn-ea"/>
                <a:cs typeface="+mn-cs"/>
              </a:rPr>
              <a:t>— Well, the project is a little behind schedule, because last month's storm delayed a shipment of computer chips from Taiwan. But we're testing a prototype browser, and hope to have it in beta stage within eight weeks, which will be an exciting step for the company. This browser will host an internet platform, meaning all customers will need is our browser to access the World Wide Web.</a:t>
            </a:r>
            <a:r>
              <a:rPr lang="en-US" dirty="0" smtClean="0"/>
              <a:t/>
            </a:r>
            <a:br>
              <a:rPr lang="en-US" dirty="0" smtClean="0"/>
            </a:br>
            <a:r>
              <a:rPr lang="en-US" sz="1200" b="0" i="0" kern="1200" dirty="0" smtClean="0">
                <a:solidFill>
                  <a:schemeClr val="tx1"/>
                </a:solidFill>
                <a:latin typeface="+mn-lt"/>
                <a:ea typeface="+mn-ea"/>
                <a:cs typeface="+mn-cs"/>
              </a:rPr>
              <a:t>— That's exciting news, indeed, Laura! Do you have all the components you need now to complete the testing before it goes to beta? Is there anything else we need to order?</a:t>
            </a:r>
            <a:r>
              <a:rPr lang="en-US" dirty="0" smtClean="0"/>
              <a:t/>
            </a:r>
            <a:br>
              <a:rPr lang="en-US" dirty="0" smtClean="0"/>
            </a:br>
            <a:r>
              <a:rPr lang="en-US" sz="1200" b="0" i="0" kern="1200" dirty="0" smtClean="0">
                <a:solidFill>
                  <a:schemeClr val="tx1"/>
                </a:solidFill>
                <a:latin typeface="+mn-lt"/>
                <a:ea typeface="+mn-ea"/>
                <a:cs typeface="+mn-cs"/>
              </a:rPr>
              <a:t>— We should have everything we need, barring unforeseen circumstances. </a:t>
            </a:r>
            <a:r>
              <a:rPr lang="en-US" sz="1200" b="0" i="0" kern="1200" dirty="0" err="1" smtClean="0">
                <a:solidFill>
                  <a:schemeClr val="tx1"/>
                </a:solidFill>
                <a:latin typeface="+mn-lt"/>
                <a:ea typeface="+mn-ea"/>
                <a:cs typeface="+mn-cs"/>
              </a:rPr>
              <a:t>Hashkeem</a:t>
            </a:r>
            <a:r>
              <a:rPr lang="en-US" sz="1200" b="0" i="0" kern="1200" dirty="0" smtClean="0">
                <a:solidFill>
                  <a:schemeClr val="tx1"/>
                </a:solidFill>
                <a:latin typeface="+mn-lt"/>
                <a:ea typeface="+mn-ea"/>
                <a:cs typeface="+mn-cs"/>
              </a:rPr>
              <a:t> and Martin are working on the prototype practically 24/7, and they'll let me know if anything unexpected comes up.</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-- 22)b  23)a  24)b</a:t>
            </a:r>
            <a:endParaRPr lang="en-US" dirty="0"/>
          </a:p>
        </p:txBody>
      </p:sp>
      <p:sp>
        <p:nvSpPr>
          <p:cNvPr id="4" name="Slide Number Placeholder 3"/>
          <p:cNvSpPr>
            <a:spLocks noGrp="1"/>
          </p:cNvSpPr>
          <p:nvPr>
            <p:ph type="sldNum" sz="quarter" idx="10"/>
          </p:nvPr>
        </p:nvSpPr>
        <p:spPr/>
        <p:txBody>
          <a:bodyPr/>
          <a:lstStyle/>
          <a:p>
            <a:fld id="{6AF770FA-828C-493B-BC43-B4CE43FDE41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1010846" y="35332"/>
            <a:ext cx="4425250" cy="369332"/>
          </a:xfrm>
          <a:prstGeom prst="rect">
            <a:avLst/>
          </a:prstGeom>
          <a:noFill/>
        </p:spPr>
        <p:txBody>
          <a:bodyPr wrap="none" rtlCol="0">
            <a:spAutoFit/>
          </a:bodyPr>
          <a:lstStyle/>
          <a:p>
            <a:r>
              <a:rPr lang="en-US" b="1" dirty="0" smtClean="0">
                <a:solidFill>
                  <a:schemeClr val="bg1"/>
                </a:solidFill>
              </a:rPr>
              <a:t>TOEIC Short Conversations Exercise 3</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365104"/>
            <a:ext cx="6400800" cy="1273696"/>
          </a:xfrm>
        </p:spPr>
        <p:txBody>
          <a:bodyPr/>
          <a:lstStyle/>
          <a:p>
            <a:r>
              <a:rPr lang="en-US" sz="4000" dirty="0" smtClean="0">
                <a:solidFill>
                  <a:schemeClr val="accent6">
                    <a:lumMod val="75000"/>
                  </a:schemeClr>
                </a:solidFill>
              </a:rPr>
              <a:t>SHORT CONVERSATIONS</a:t>
            </a:r>
          </a:p>
          <a:p>
            <a:r>
              <a:rPr lang="en-US" sz="4000" dirty="0" smtClean="0">
                <a:solidFill>
                  <a:schemeClr val="accent6">
                    <a:lumMod val="75000"/>
                  </a:schemeClr>
                </a:solidFill>
              </a:rPr>
              <a:t>Exercise 3</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22) Where is the conversation probably taking place?</a:t>
            </a:r>
          </a:p>
          <a:p>
            <a:pPr>
              <a:buNone/>
            </a:pPr>
            <a:r>
              <a:rPr lang="en-US" dirty="0" smtClean="0"/>
              <a:t>  A. In a laboratory</a:t>
            </a:r>
          </a:p>
          <a:p>
            <a:pPr>
              <a:buNone/>
            </a:pPr>
            <a:r>
              <a:rPr lang="en-US" dirty="0" smtClean="0"/>
              <a:t>  B. At a staff meeting</a:t>
            </a:r>
          </a:p>
          <a:p>
            <a:pPr>
              <a:buNone/>
            </a:pPr>
            <a:r>
              <a:rPr lang="en-US" dirty="0" smtClean="0"/>
              <a:t>  C. In a computer store</a:t>
            </a:r>
          </a:p>
          <a:p>
            <a:pPr>
              <a:buNone/>
            </a:pPr>
            <a:r>
              <a:rPr lang="en-US" dirty="0" smtClean="0"/>
              <a:t>  D. At a company party</a:t>
            </a:r>
          </a:p>
          <a:p>
            <a:pPr>
              <a:buNone/>
            </a:pPr>
            <a:endParaRPr lang="en-US" dirty="0" smtClean="0"/>
          </a:p>
          <a:p>
            <a:pPr>
              <a:buNone/>
            </a:pPr>
            <a:r>
              <a:rPr lang="en-US" b="1" dirty="0" smtClean="0"/>
              <a:t>23) What position does the man hold?</a:t>
            </a:r>
          </a:p>
          <a:p>
            <a:pPr>
              <a:buNone/>
            </a:pPr>
            <a:r>
              <a:rPr lang="en-US" dirty="0" smtClean="0"/>
              <a:t>  A. CEO</a:t>
            </a:r>
          </a:p>
          <a:p>
            <a:pPr>
              <a:buNone/>
            </a:pPr>
            <a:r>
              <a:rPr lang="en-US" dirty="0" smtClean="0"/>
              <a:t>  B. Accounting manager</a:t>
            </a:r>
          </a:p>
          <a:p>
            <a:pPr>
              <a:buNone/>
            </a:pPr>
            <a:r>
              <a:rPr lang="en-US" dirty="0" smtClean="0"/>
              <a:t>  C. Head of research</a:t>
            </a:r>
          </a:p>
          <a:p>
            <a:pPr>
              <a:buNone/>
            </a:pPr>
            <a:r>
              <a:rPr lang="en-US" dirty="0" smtClean="0"/>
              <a:t>  D. Software engineer</a:t>
            </a:r>
          </a:p>
          <a:p>
            <a:pPr>
              <a:buNone/>
            </a:pPr>
            <a:endParaRPr lang="en-US" dirty="0" smtClean="0"/>
          </a:p>
          <a:p>
            <a:pPr>
              <a:buNone/>
            </a:pPr>
            <a:r>
              <a:rPr lang="en-US" b="1" dirty="0" smtClean="0"/>
              <a:t>24) What does the woman say about the new browser?</a:t>
            </a:r>
          </a:p>
          <a:p>
            <a:pPr>
              <a:buNone/>
            </a:pPr>
            <a:r>
              <a:rPr lang="en-US" dirty="0" smtClean="0"/>
              <a:t>  A. It is ahead of schedule</a:t>
            </a:r>
          </a:p>
          <a:p>
            <a:pPr>
              <a:buNone/>
            </a:pPr>
            <a:r>
              <a:rPr lang="en-US" dirty="0" smtClean="0"/>
              <a:t>  B. It will soon go to beta stage</a:t>
            </a:r>
          </a:p>
          <a:p>
            <a:pPr>
              <a:buNone/>
            </a:pPr>
            <a:r>
              <a:rPr lang="en-US" dirty="0" smtClean="0"/>
              <a:t>  C. It needs several new parts</a:t>
            </a:r>
          </a:p>
          <a:p>
            <a:pPr>
              <a:buNone/>
            </a:pPr>
            <a:r>
              <a:rPr lang="en-US" dirty="0" smtClean="0"/>
              <a:t>  D. It includes a wooden platform</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 What are the speakers mainly discussing?</a:t>
            </a:r>
          </a:p>
          <a:p>
            <a:pPr>
              <a:buNone/>
            </a:pPr>
            <a:r>
              <a:rPr lang="en-US" dirty="0" smtClean="0"/>
              <a:t>  A. Changing an appointment</a:t>
            </a:r>
          </a:p>
          <a:p>
            <a:pPr>
              <a:buNone/>
            </a:pPr>
            <a:r>
              <a:rPr lang="en-US" dirty="0" smtClean="0"/>
              <a:t>  B. A proposed contract</a:t>
            </a:r>
          </a:p>
          <a:p>
            <a:pPr>
              <a:buNone/>
            </a:pPr>
            <a:r>
              <a:rPr lang="en-US" dirty="0" smtClean="0"/>
              <a:t>  C. The man's schedule</a:t>
            </a:r>
          </a:p>
          <a:p>
            <a:pPr>
              <a:buNone/>
            </a:pPr>
            <a:r>
              <a:rPr lang="en-US" dirty="0" smtClean="0"/>
              <a:t>  D. A lunch menu</a:t>
            </a:r>
            <a:br>
              <a:rPr lang="en-US" dirty="0" smtClean="0"/>
            </a:br>
            <a:endParaRPr lang="en-US" dirty="0" smtClean="0"/>
          </a:p>
          <a:p>
            <a:pPr>
              <a:buNone/>
            </a:pPr>
            <a:r>
              <a:rPr lang="en-US" b="1" dirty="0" smtClean="0"/>
              <a:t>2) What is the woman's position?</a:t>
            </a:r>
          </a:p>
          <a:p>
            <a:pPr>
              <a:buNone/>
            </a:pPr>
            <a:r>
              <a:rPr lang="en-US" dirty="0" smtClean="0"/>
              <a:t>  A. Secretary</a:t>
            </a:r>
          </a:p>
          <a:p>
            <a:pPr>
              <a:buNone/>
            </a:pPr>
            <a:r>
              <a:rPr lang="en-US" dirty="0" smtClean="0"/>
              <a:t>  B. Administrator</a:t>
            </a:r>
          </a:p>
          <a:p>
            <a:pPr>
              <a:buNone/>
            </a:pPr>
            <a:r>
              <a:rPr lang="en-US" dirty="0" smtClean="0"/>
              <a:t>  C. Caterer</a:t>
            </a:r>
          </a:p>
          <a:p>
            <a:pPr>
              <a:buNone/>
            </a:pPr>
            <a:r>
              <a:rPr lang="en-US" dirty="0" smtClean="0"/>
              <a:t>  D. Dry Cleaner</a:t>
            </a:r>
            <a:br>
              <a:rPr lang="en-US" dirty="0" smtClean="0"/>
            </a:br>
            <a:endParaRPr lang="en-US" dirty="0" smtClean="0"/>
          </a:p>
          <a:p>
            <a:pPr>
              <a:buNone/>
            </a:pPr>
            <a:r>
              <a:rPr lang="en-US" b="1" dirty="0" smtClean="0"/>
              <a:t>3) What will the man do at noon?</a:t>
            </a:r>
          </a:p>
          <a:p>
            <a:pPr>
              <a:buNone/>
            </a:pPr>
            <a:r>
              <a:rPr lang="en-US" dirty="0" smtClean="0"/>
              <a:t>  A. Call Paul Frazier</a:t>
            </a:r>
          </a:p>
          <a:p>
            <a:pPr>
              <a:buNone/>
            </a:pPr>
            <a:r>
              <a:rPr lang="en-US" dirty="0" smtClean="0"/>
              <a:t>  B. Meet with Bill Callahan</a:t>
            </a:r>
          </a:p>
          <a:p>
            <a:pPr>
              <a:buNone/>
            </a:pPr>
            <a:r>
              <a:rPr lang="en-US" dirty="0" smtClean="0"/>
              <a:t>  C. Pick up his blue suit</a:t>
            </a:r>
          </a:p>
          <a:p>
            <a:pPr>
              <a:buNone/>
            </a:pPr>
            <a:r>
              <a:rPr lang="en-US" dirty="0" smtClean="0"/>
              <a:t>  D. Attend a special luncheon</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What does the woman want to do?</a:t>
            </a:r>
          </a:p>
          <a:p>
            <a:pPr>
              <a:buNone/>
            </a:pPr>
            <a:r>
              <a:rPr lang="en-US" dirty="0" smtClean="0"/>
              <a:t>  A. Sell her TV set</a:t>
            </a:r>
          </a:p>
          <a:p>
            <a:pPr>
              <a:buNone/>
            </a:pPr>
            <a:r>
              <a:rPr lang="en-US" dirty="0" smtClean="0"/>
              <a:t>  B. Stop receiving cable television</a:t>
            </a:r>
          </a:p>
          <a:p>
            <a:pPr>
              <a:buNone/>
            </a:pPr>
            <a:r>
              <a:rPr lang="en-US" dirty="0" smtClean="0"/>
              <a:t>  C. Cancel her latest cable bill</a:t>
            </a:r>
          </a:p>
          <a:p>
            <a:pPr>
              <a:buNone/>
            </a:pPr>
            <a:r>
              <a:rPr lang="en-US" dirty="0" smtClean="0"/>
              <a:t>  D. Add more cable channels</a:t>
            </a:r>
          </a:p>
          <a:p>
            <a:pPr>
              <a:buNone/>
            </a:pPr>
            <a:endParaRPr lang="en-US" b="1" dirty="0" smtClean="0"/>
          </a:p>
          <a:p>
            <a:pPr>
              <a:buNone/>
            </a:pPr>
            <a:r>
              <a:rPr lang="en-US" b="1" dirty="0" smtClean="0"/>
              <a:t>5) What does the man suggest?</a:t>
            </a:r>
          </a:p>
          <a:p>
            <a:pPr>
              <a:buNone/>
            </a:pPr>
            <a:r>
              <a:rPr lang="en-US" dirty="0" smtClean="0"/>
              <a:t>  A. Switching to a cheaper package</a:t>
            </a:r>
          </a:p>
          <a:p>
            <a:pPr>
              <a:buNone/>
            </a:pPr>
            <a:r>
              <a:rPr lang="en-US" dirty="0" smtClean="0"/>
              <a:t>  B. Upgrading to premium cable</a:t>
            </a:r>
          </a:p>
          <a:p>
            <a:pPr>
              <a:buNone/>
            </a:pPr>
            <a:r>
              <a:rPr lang="en-US" dirty="0" smtClean="0"/>
              <a:t>  C. Watching less television</a:t>
            </a:r>
          </a:p>
          <a:p>
            <a:pPr>
              <a:buNone/>
            </a:pPr>
            <a:r>
              <a:rPr lang="en-US" dirty="0" smtClean="0"/>
              <a:t>  D. Looking for a job</a:t>
            </a:r>
            <a:br>
              <a:rPr lang="en-US" dirty="0" smtClean="0"/>
            </a:br>
            <a:endParaRPr lang="en-US" dirty="0" smtClean="0"/>
          </a:p>
          <a:p>
            <a:pPr>
              <a:buNone/>
            </a:pPr>
            <a:r>
              <a:rPr lang="en-US" b="1" dirty="0" smtClean="0"/>
              <a:t>6) Why does the woman say she can no longer afford cable?</a:t>
            </a:r>
          </a:p>
          <a:p>
            <a:pPr>
              <a:buNone/>
            </a:pPr>
            <a:r>
              <a:rPr lang="en-US" b="1" dirty="0" smtClean="0"/>
              <a:t>  </a:t>
            </a:r>
            <a:r>
              <a:rPr lang="en-US" dirty="0" smtClean="0"/>
              <a:t>A. Her husband lost his job</a:t>
            </a:r>
          </a:p>
          <a:p>
            <a:pPr>
              <a:buNone/>
            </a:pPr>
            <a:r>
              <a:rPr lang="en-US" dirty="0" smtClean="0"/>
              <a:t>  B. There are too many channels</a:t>
            </a:r>
          </a:p>
          <a:p>
            <a:pPr>
              <a:buNone/>
            </a:pPr>
            <a:r>
              <a:rPr lang="en-US" dirty="0" smtClean="0"/>
              <a:t>  C. She is out of work</a:t>
            </a:r>
          </a:p>
          <a:p>
            <a:pPr>
              <a:buNone/>
            </a:pPr>
            <a:r>
              <a:rPr lang="en-US" dirty="0" smtClean="0"/>
              <a:t>  D. It is not a good value.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7) What are the speakers planning to do?</a:t>
            </a:r>
          </a:p>
          <a:p>
            <a:pPr>
              <a:buNone/>
            </a:pPr>
            <a:r>
              <a:rPr lang="en-US" dirty="0" smtClean="0"/>
              <a:t>  A. Make a sale</a:t>
            </a:r>
          </a:p>
          <a:p>
            <a:pPr>
              <a:buNone/>
            </a:pPr>
            <a:r>
              <a:rPr lang="en-US" dirty="0" smtClean="0"/>
              <a:t>  B. Take a trip</a:t>
            </a:r>
          </a:p>
          <a:p>
            <a:pPr>
              <a:buNone/>
            </a:pPr>
            <a:r>
              <a:rPr lang="en-US" dirty="0" smtClean="0"/>
              <a:t>  C. Write a book</a:t>
            </a:r>
          </a:p>
          <a:p>
            <a:pPr>
              <a:buNone/>
            </a:pPr>
            <a:r>
              <a:rPr lang="en-US" dirty="0" smtClean="0"/>
              <a:t>  D. Open a business</a:t>
            </a:r>
          </a:p>
          <a:p>
            <a:pPr>
              <a:buNone/>
            </a:pPr>
            <a:endParaRPr lang="en-US" b="1" dirty="0" smtClean="0"/>
          </a:p>
          <a:p>
            <a:pPr>
              <a:buNone/>
            </a:pPr>
            <a:r>
              <a:rPr lang="en-US" b="1" dirty="0" smtClean="0"/>
              <a:t>8) When do they have to return?</a:t>
            </a:r>
          </a:p>
          <a:p>
            <a:pPr>
              <a:buNone/>
            </a:pPr>
            <a:r>
              <a:rPr lang="en-US" dirty="0" smtClean="0"/>
              <a:t>  A. In two weeks</a:t>
            </a:r>
          </a:p>
          <a:p>
            <a:pPr>
              <a:buNone/>
            </a:pPr>
            <a:r>
              <a:rPr lang="en-US" dirty="0" smtClean="0"/>
              <a:t>  B. After seven days</a:t>
            </a:r>
          </a:p>
          <a:p>
            <a:pPr>
              <a:buNone/>
            </a:pPr>
            <a:r>
              <a:rPr lang="en-US" dirty="0" smtClean="0"/>
              <a:t>  C. By the 21</a:t>
            </a:r>
            <a:r>
              <a:rPr lang="en-US" baseline="30000" dirty="0" smtClean="0"/>
              <a:t>st</a:t>
            </a:r>
            <a:endParaRPr lang="en-US" dirty="0" smtClean="0"/>
          </a:p>
          <a:p>
            <a:pPr>
              <a:buNone/>
            </a:pPr>
            <a:r>
              <a:rPr lang="en-US" dirty="0" smtClean="0"/>
              <a:t>  D. On the 2nd</a:t>
            </a:r>
            <a:br>
              <a:rPr lang="en-US" dirty="0" smtClean="0"/>
            </a:br>
            <a:endParaRPr lang="en-US" dirty="0" smtClean="0"/>
          </a:p>
          <a:p>
            <a:pPr>
              <a:buNone/>
            </a:pPr>
            <a:r>
              <a:rPr lang="en-US" b="1" dirty="0" smtClean="0"/>
              <a:t>9) What does the woman suggest?</a:t>
            </a:r>
          </a:p>
          <a:p>
            <a:pPr>
              <a:buNone/>
            </a:pPr>
            <a:r>
              <a:rPr lang="en-US" dirty="0" smtClean="0"/>
              <a:t>  A. Not visiting Sydney</a:t>
            </a:r>
          </a:p>
          <a:p>
            <a:pPr>
              <a:buNone/>
            </a:pPr>
            <a:r>
              <a:rPr lang="en-US" dirty="0" smtClean="0"/>
              <a:t>  B. Shortening their stay in Sydney</a:t>
            </a:r>
          </a:p>
          <a:p>
            <a:pPr>
              <a:buNone/>
            </a:pPr>
            <a:r>
              <a:rPr lang="en-US" dirty="0" smtClean="0"/>
              <a:t>  C. Spending less time in Brisbane</a:t>
            </a:r>
          </a:p>
          <a:p>
            <a:pPr>
              <a:buNone/>
            </a:pPr>
            <a:r>
              <a:rPr lang="en-US" dirty="0" smtClean="0"/>
              <a:t>  D. Sacrificing time in Cairns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10) What does the woman want to do?</a:t>
            </a:r>
          </a:p>
          <a:p>
            <a:pPr>
              <a:buNone/>
            </a:pPr>
            <a:r>
              <a:rPr lang="en-US" dirty="0" smtClean="0"/>
              <a:t>  A. Cancel a prescription</a:t>
            </a:r>
          </a:p>
          <a:p>
            <a:pPr>
              <a:buNone/>
            </a:pPr>
            <a:r>
              <a:rPr lang="en-US" dirty="0" smtClean="0"/>
              <a:t>  B. Buy a magazine</a:t>
            </a:r>
          </a:p>
          <a:p>
            <a:pPr>
              <a:buNone/>
            </a:pPr>
            <a:r>
              <a:rPr lang="en-US" dirty="0" smtClean="0"/>
              <a:t>  C. Complain about service</a:t>
            </a:r>
          </a:p>
          <a:p>
            <a:pPr>
              <a:buNone/>
            </a:pPr>
            <a:r>
              <a:rPr lang="en-US" dirty="0" smtClean="0"/>
              <a:t>  D. Stop newspaper delivery</a:t>
            </a:r>
          </a:p>
          <a:p>
            <a:pPr>
              <a:buNone/>
            </a:pPr>
            <a:endParaRPr lang="en-US" b="1" dirty="0" smtClean="0"/>
          </a:p>
          <a:p>
            <a:pPr>
              <a:buNone/>
            </a:pPr>
            <a:r>
              <a:rPr lang="en-US" b="1" dirty="0" smtClean="0"/>
              <a:t>11) What type of problem does the woman have?</a:t>
            </a:r>
          </a:p>
          <a:p>
            <a:pPr>
              <a:buNone/>
            </a:pPr>
            <a:r>
              <a:rPr lang="en-US" dirty="0" smtClean="0"/>
              <a:t>  A. Financial</a:t>
            </a:r>
          </a:p>
          <a:p>
            <a:pPr>
              <a:buNone/>
            </a:pPr>
            <a:r>
              <a:rPr lang="en-US" dirty="0" smtClean="0"/>
              <a:t>  B. Personal</a:t>
            </a:r>
          </a:p>
          <a:p>
            <a:pPr>
              <a:buNone/>
            </a:pPr>
            <a:r>
              <a:rPr lang="en-US" dirty="0" smtClean="0"/>
              <a:t>  C. Professional</a:t>
            </a:r>
          </a:p>
          <a:p>
            <a:pPr>
              <a:buNone/>
            </a:pPr>
            <a:r>
              <a:rPr lang="en-US" dirty="0" smtClean="0"/>
              <a:t>  D. Spiritual</a:t>
            </a:r>
            <a:br>
              <a:rPr lang="en-US" dirty="0" smtClean="0"/>
            </a:br>
            <a:endParaRPr lang="en-US" dirty="0" smtClean="0"/>
          </a:p>
          <a:p>
            <a:pPr>
              <a:buNone/>
            </a:pPr>
            <a:r>
              <a:rPr lang="en-US" b="1" dirty="0" smtClean="0"/>
              <a:t>12) What does the man offer to do?</a:t>
            </a:r>
          </a:p>
          <a:p>
            <a:pPr>
              <a:buNone/>
            </a:pPr>
            <a:r>
              <a:rPr lang="en-US" dirty="0" smtClean="0"/>
              <a:t>  A. Improve service</a:t>
            </a:r>
          </a:p>
          <a:p>
            <a:pPr>
              <a:buNone/>
            </a:pPr>
            <a:r>
              <a:rPr lang="en-US" dirty="0" smtClean="0"/>
              <a:t>  B. Lower the price</a:t>
            </a:r>
          </a:p>
          <a:p>
            <a:pPr>
              <a:buNone/>
            </a:pPr>
            <a:r>
              <a:rPr lang="en-US" dirty="0" smtClean="0"/>
              <a:t>  C. Talk to his supervisor</a:t>
            </a:r>
          </a:p>
          <a:p>
            <a:pPr>
              <a:buNone/>
            </a:pPr>
            <a:r>
              <a:rPr lang="en-US" dirty="0" smtClean="0"/>
              <a:t>  D. Call the woman back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13) Who most likely are the speakers?</a:t>
            </a:r>
          </a:p>
          <a:p>
            <a:pPr>
              <a:buNone/>
            </a:pPr>
            <a:r>
              <a:rPr lang="en-US" dirty="0" smtClean="0"/>
              <a:t>  A. Neighbors</a:t>
            </a:r>
          </a:p>
          <a:p>
            <a:pPr>
              <a:buNone/>
            </a:pPr>
            <a:r>
              <a:rPr lang="en-US" dirty="0" smtClean="0"/>
              <a:t>  B. Friends</a:t>
            </a:r>
          </a:p>
          <a:p>
            <a:pPr>
              <a:buNone/>
            </a:pPr>
            <a:r>
              <a:rPr lang="en-US" dirty="0" smtClean="0"/>
              <a:t>  C. Colleagues</a:t>
            </a:r>
          </a:p>
          <a:p>
            <a:pPr>
              <a:buNone/>
            </a:pPr>
            <a:r>
              <a:rPr lang="en-US" dirty="0" smtClean="0"/>
              <a:t>  D. Parents</a:t>
            </a:r>
          </a:p>
          <a:p>
            <a:pPr>
              <a:buNone/>
            </a:pPr>
            <a:endParaRPr lang="en-US" dirty="0" smtClean="0"/>
          </a:p>
          <a:p>
            <a:pPr>
              <a:buNone/>
            </a:pPr>
            <a:r>
              <a:rPr lang="en-US" b="1" dirty="0" smtClean="0"/>
              <a:t>14) What is the woman's problem?</a:t>
            </a:r>
          </a:p>
          <a:p>
            <a:pPr>
              <a:buNone/>
            </a:pPr>
            <a:r>
              <a:rPr lang="en-US" dirty="0" smtClean="0"/>
              <a:t>  A. She is missing important information</a:t>
            </a:r>
          </a:p>
          <a:p>
            <a:pPr>
              <a:buNone/>
            </a:pPr>
            <a:r>
              <a:rPr lang="en-US" dirty="0" smtClean="0"/>
              <a:t>  B. She has too many expenses</a:t>
            </a:r>
          </a:p>
          <a:p>
            <a:pPr>
              <a:buNone/>
            </a:pPr>
            <a:r>
              <a:rPr lang="en-US" dirty="0" smtClean="0"/>
              <a:t>  C. She cannot contact the courier</a:t>
            </a:r>
          </a:p>
          <a:p>
            <a:pPr>
              <a:buNone/>
            </a:pPr>
            <a:r>
              <a:rPr lang="en-US" dirty="0" smtClean="0"/>
              <a:t>  D. She missed a deadline</a:t>
            </a:r>
          </a:p>
          <a:p>
            <a:pPr>
              <a:buNone/>
            </a:pPr>
            <a:endParaRPr lang="en-US" dirty="0" smtClean="0"/>
          </a:p>
          <a:p>
            <a:pPr>
              <a:buNone/>
            </a:pPr>
            <a:r>
              <a:rPr lang="en-US" b="1" dirty="0" smtClean="0"/>
              <a:t>15) What does the man plan to do?</a:t>
            </a:r>
          </a:p>
          <a:p>
            <a:pPr>
              <a:buNone/>
            </a:pPr>
            <a:r>
              <a:rPr lang="en-US" dirty="0" smtClean="0"/>
              <a:t>  A. Fax information to the woman</a:t>
            </a:r>
          </a:p>
          <a:p>
            <a:pPr>
              <a:buNone/>
            </a:pPr>
            <a:r>
              <a:rPr lang="en-US" dirty="0" smtClean="0"/>
              <a:t>  B. Deliver reports via courier</a:t>
            </a:r>
          </a:p>
          <a:p>
            <a:pPr>
              <a:buNone/>
            </a:pPr>
            <a:r>
              <a:rPr lang="en-US" dirty="0" smtClean="0"/>
              <a:t>  C. Finish a report by the afternoon</a:t>
            </a:r>
          </a:p>
          <a:p>
            <a:pPr>
              <a:buNone/>
            </a:pPr>
            <a:r>
              <a:rPr lang="en-US" dirty="0" smtClean="0"/>
              <a:t>  D. Telephone the courier's office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16) What are the speakers mainly discussing?</a:t>
            </a:r>
          </a:p>
          <a:p>
            <a:pPr>
              <a:buNone/>
            </a:pPr>
            <a:r>
              <a:rPr lang="en-US" dirty="0" smtClean="0"/>
              <a:t>  A. The stock market</a:t>
            </a:r>
          </a:p>
          <a:p>
            <a:pPr>
              <a:buNone/>
            </a:pPr>
            <a:r>
              <a:rPr lang="en-US" dirty="0" smtClean="0"/>
              <a:t>  B. Bond funds</a:t>
            </a:r>
          </a:p>
          <a:p>
            <a:pPr>
              <a:buNone/>
            </a:pPr>
            <a:r>
              <a:rPr lang="en-US" dirty="0" smtClean="0"/>
              <a:t>  C. Certificates of Deposit</a:t>
            </a:r>
          </a:p>
          <a:p>
            <a:pPr>
              <a:buNone/>
            </a:pPr>
            <a:r>
              <a:rPr lang="en-US" dirty="0" smtClean="0"/>
              <a:t>  D. Interest rates</a:t>
            </a:r>
          </a:p>
          <a:p>
            <a:pPr>
              <a:buNone/>
            </a:pPr>
            <a:endParaRPr lang="en-US" dirty="0" smtClean="0"/>
          </a:p>
          <a:p>
            <a:pPr>
              <a:buNone/>
            </a:pPr>
            <a:r>
              <a:rPr lang="en-US" b="1" dirty="0" smtClean="0"/>
              <a:t>17) How does the man feel about the stock market?</a:t>
            </a:r>
          </a:p>
          <a:p>
            <a:pPr>
              <a:buNone/>
            </a:pPr>
            <a:r>
              <a:rPr lang="en-US" dirty="0" smtClean="0"/>
              <a:t>  A. Confident</a:t>
            </a:r>
          </a:p>
          <a:p>
            <a:pPr>
              <a:buNone/>
            </a:pPr>
            <a:r>
              <a:rPr lang="en-US" dirty="0" smtClean="0"/>
              <a:t>  B. Despondent</a:t>
            </a:r>
          </a:p>
          <a:p>
            <a:pPr>
              <a:buNone/>
            </a:pPr>
            <a:r>
              <a:rPr lang="en-US" dirty="0" smtClean="0"/>
              <a:t>  C. Optimistic</a:t>
            </a:r>
          </a:p>
          <a:p>
            <a:pPr>
              <a:buNone/>
            </a:pPr>
            <a:r>
              <a:rPr lang="en-US" dirty="0" smtClean="0"/>
              <a:t>  D. Distressed</a:t>
            </a:r>
          </a:p>
          <a:p>
            <a:pPr>
              <a:buNone/>
            </a:pPr>
            <a:endParaRPr lang="en-US" dirty="0" smtClean="0"/>
          </a:p>
          <a:p>
            <a:pPr>
              <a:buNone/>
            </a:pPr>
            <a:r>
              <a:rPr lang="en-US" b="1" dirty="0" smtClean="0"/>
              <a:t>18) What does the woman suggest the man do?</a:t>
            </a:r>
          </a:p>
          <a:p>
            <a:pPr>
              <a:buNone/>
            </a:pPr>
            <a:r>
              <a:rPr lang="en-US" dirty="0" smtClean="0"/>
              <a:t>  A. Buy a bond fund</a:t>
            </a:r>
          </a:p>
          <a:p>
            <a:pPr>
              <a:buNone/>
            </a:pPr>
            <a:r>
              <a:rPr lang="en-US" dirty="0" smtClean="0"/>
              <a:t>  B. Invest in a CD</a:t>
            </a:r>
          </a:p>
          <a:p>
            <a:pPr>
              <a:buNone/>
            </a:pPr>
            <a:r>
              <a:rPr lang="en-US" dirty="0" smtClean="0"/>
              <a:t>  C. Be patient</a:t>
            </a:r>
          </a:p>
          <a:p>
            <a:pPr>
              <a:buNone/>
            </a:pPr>
            <a:r>
              <a:rPr lang="en-US" dirty="0" smtClean="0"/>
              <a:t>  D. Buy more stocks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19) What are the speakers mainly discussing?</a:t>
            </a:r>
          </a:p>
          <a:p>
            <a:pPr>
              <a:buNone/>
            </a:pPr>
            <a:r>
              <a:rPr lang="en-US" dirty="0" smtClean="0"/>
              <a:t>  A. A new video</a:t>
            </a:r>
          </a:p>
          <a:p>
            <a:pPr>
              <a:buNone/>
            </a:pPr>
            <a:r>
              <a:rPr lang="en-US" dirty="0" smtClean="0"/>
              <a:t>  B. A company project</a:t>
            </a:r>
          </a:p>
          <a:p>
            <a:pPr>
              <a:buNone/>
            </a:pPr>
            <a:r>
              <a:rPr lang="en-US" dirty="0" smtClean="0"/>
              <a:t>  C. The woman's vacation</a:t>
            </a:r>
          </a:p>
          <a:p>
            <a:pPr>
              <a:buNone/>
            </a:pPr>
            <a:r>
              <a:rPr lang="en-US" dirty="0" smtClean="0"/>
              <a:t>  D. The man's occupation</a:t>
            </a:r>
          </a:p>
          <a:p>
            <a:pPr>
              <a:buNone/>
            </a:pPr>
            <a:endParaRPr lang="en-US" b="1" dirty="0" smtClean="0"/>
          </a:p>
          <a:p>
            <a:pPr>
              <a:buNone/>
            </a:pPr>
            <a:r>
              <a:rPr lang="en-US" b="1" dirty="0" smtClean="0"/>
              <a:t>20) What problem do the speakers have?</a:t>
            </a:r>
          </a:p>
          <a:p>
            <a:pPr>
              <a:buNone/>
            </a:pPr>
            <a:r>
              <a:rPr lang="en-US" dirty="0" smtClean="0"/>
              <a:t>  A. They are inexperienced</a:t>
            </a:r>
          </a:p>
          <a:p>
            <a:pPr>
              <a:buNone/>
            </a:pPr>
            <a:r>
              <a:rPr lang="en-US" dirty="0" smtClean="0"/>
              <a:t>  B. They lost their artwork</a:t>
            </a:r>
          </a:p>
          <a:p>
            <a:pPr>
              <a:buNone/>
            </a:pPr>
            <a:r>
              <a:rPr lang="en-US" dirty="0" smtClean="0"/>
              <a:t>  C. They missed a deadline</a:t>
            </a:r>
          </a:p>
          <a:p>
            <a:pPr>
              <a:buNone/>
            </a:pPr>
            <a:r>
              <a:rPr lang="en-US" dirty="0" smtClean="0"/>
              <a:t>  D. They have no ad copy</a:t>
            </a:r>
            <a:br>
              <a:rPr lang="en-US" dirty="0" smtClean="0"/>
            </a:br>
            <a:endParaRPr lang="en-US" dirty="0" smtClean="0"/>
          </a:p>
          <a:p>
            <a:pPr>
              <a:buNone/>
            </a:pPr>
            <a:r>
              <a:rPr lang="en-US" b="1" dirty="0" smtClean="0"/>
              <a:t>21) What does the man say about the presentation?</a:t>
            </a:r>
          </a:p>
          <a:p>
            <a:pPr>
              <a:buNone/>
            </a:pPr>
            <a:r>
              <a:rPr lang="en-US" dirty="0" smtClean="0"/>
              <a:t>  A. It was rescheduled for Monday</a:t>
            </a:r>
          </a:p>
          <a:p>
            <a:pPr>
              <a:buNone/>
            </a:pPr>
            <a:r>
              <a:rPr lang="en-US" dirty="0" smtClean="0"/>
              <a:t>  B. There is not enough time to prepare</a:t>
            </a:r>
          </a:p>
          <a:p>
            <a:pPr>
              <a:buNone/>
            </a:pPr>
            <a:r>
              <a:rPr lang="en-US" dirty="0" smtClean="0"/>
              <a:t>  C. It will be easy</a:t>
            </a:r>
          </a:p>
          <a:p>
            <a:pPr>
              <a:buNone/>
            </a:pPr>
            <a:r>
              <a:rPr lang="en-US" dirty="0" smtClean="0"/>
              <a:t>  D. It will be successful</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TotalTime>
  <Words>728</Words>
  <Application>Microsoft Office PowerPoint</Application>
  <PresentationFormat>On-screen Show (4:3)</PresentationFormat>
  <Paragraphs>167</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pc</cp:lastModifiedBy>
  <cp:revision>82</cp:revision>
  <dcterms:created xsi:type="dcterms:W3CDTF">2014-01-23T11:25:40Z</dcterms:created>
  <dcterms:modified xsi:type="dcterms:W3CDTF">2015-05-21T11:24:12Z</dcterms:modified>
</cp:coreProperties>
</file>